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comments/comment3.xml" ContentType="application/vnd.openxmlformats-officedocument.presentationml.comments+xml"/>
  <Override PartName="/ppt/notesSlides/notesSlide4.xml" ContentType="application/vnd.openxmlformats-officedocument.presentationml.notesSlide+xml"/>
  <Override PartName="/ppt/comments/comment4.xml" ContentType="application/vnd.openxmlformats-officedocument.presentationml.comments+xml"/>
  <Override PartName="/ppt/notesSlides/notesSlide5.xml" ContentType="application/vnd.openxmlformats-officedocument.presentationml.notesSlide+xml"/>
  <Override PartName="/ppt/comments/comment5.xml" ContentType="application/vnd.openxmlformats-officedocument.presentationml.comments+xml"/>
  <Override PartName="/ppt/notesSlides/notesSlide6.xml" ContentType="application/vnd.openxmlformats-officedocument.presentationml.notesSlide+xml"/>
  <Override PartName="/ppt/comments/comment6.xml" ContentType="application/vnd.openxmlformats-officedocument.presentationml.comments+xml"/>
  <Override PartName="/ppt/notesSlides/notesSlide7.xml" ContentType="application/vnd.openxmlformats-officedocument.presentationml.notesSlide+xml"/>
  <Override PartName="/ppt/comments/comment7.xml" ContentType="application/vnd.openxmlformats-officedocument.presentationml.comments+xml"/>
  <Override PartName="/ppt/notesSlides/notesSlide8.xml" ContentType="application/vnd.openxmlformats-officedocument.presentationml.notesSlide+xml"/>
  <Override PartName="/ppt/comments/comment8.xml" ContentType="application/vnd.openxmlformats-officedocument.presentationml.comments+xml"/>
  <Override PartName="/ppt/notesSlides/notesSlide9.xml" ContentType="application/vnd.openxmlformats-officedocument.presentationml.notesSlide+xml"/>
  <Override PartName="/ppt/comments/comment9.xml" ContentType="application/vnd.openxmlformats-officedocument.presentationml.comments+xml"/>
  <Override PartName="/ppt/notesSlides/notesSlide10.xml" ContentType="application/vnd.openxmlformats-officedocument.presentationml.notesSlide+xml"/>
  <Override PartName="/ppt/comments/comment10.xml" ContentType="application/vnd.openxmlformats-officedocument.presentationml.comments+xml"/>
  <Override PartName="/ppt/notesSlides/notesSlide11.xml" ContentType="application/vnd.openxmlformats-officedocument.presentationml.notesSlide+xml"/>
  <Override PartName="/ppt/comments/comment11.xml" ContentType="application/vnd.openxmlformats-officedocument.presentationml.comments+xml"/>
  <Override PartName="/ppt/comments/comment12.xml" ContentType="application/vnd.openxmlformats-officedocument.presentationml.comments+xml"/>
  <Override PartName="/ppt/notesSlides/notesSlide12.xml" ContentType="application/vnd.openxmlformats-officedocument.presentationml.notesSlide+xml"/>
  <Override PartName="/ppt/comments/comment13.xml" ContentType="application/vnd.openxmlformats-officedocument.presentationml.comments+xml"/>
  <Override PartName="/ppt/notesSlides/notesSlide13.xml" ContentType="application/vnd.openxmlformats-officedocument.presentationml.notesSlide+xml"/>
  <Override PartName="/ppt/comments/comment14.xml" ContentType="application/vnd.openxmlformats-officedocument.presentationml.comments+xml"/>
  <Override PartName="/ppt/notesSlides/notesSlide14.xml" ContentType="application/vnd.openxmlformats-officedocument.presentationml.notesSlide+xml"/>
  <Override PartName="/ppt/comments/comment15.xml" ContentType="application/vnd.openxmlformats-officedocument.presentationml.comments+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75" r:id="rId2"/>
    <p:sldId id="267" r:id="rId3"/>
    <p:sldId id="259" r:id="rId4"/>
    <p:sldId id="269" r:id="rId5"/>
    <p:sldId id="270" r:id="rId6"/>
    <p:sldId id="277" r:id="rId7"/>
    <p:sldId id="271" r:id="rId8"/>
    <p:sldId id="272" r:id="rId9"/>
    <p:sldId id="264" r:id="rId10"/>
    <p:sldId id="278" r:id="rId11"/>
    <p:sldId id="279" r:id="rId12"/>
    <p:sldId id="260" r:id="rId13"/>
    <p:sldId id="262" r:id="rId14"/>
    <p:sldId id="263" r:id="rId15"/>
    <p:sldId id="266" r:id="rId16"/>
    <p:sldId id="268" r:id="rId17"/>
    <p:sldId id="274" r:id="rId18"/>
    <p:sldId id="265" r:id="rId19"/>
    <p:sldId id="27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w Martin" initials="AM" lastIdx="14" clrIdx="0"/>
  <p:cmAuthor id="2" name="Microsoft Office User" initials="Office" lastIdx="1" clrIdx="1">
    <p:extLst>
      <p:ext uri="{19B8F6BF-5375-455C-9EA6-DF929625EA0E}">
        <p15:presenceInfo xmlns:p15="http://schemas.microsoft.com/office/powerpoint/2012/main" userId="" providerId=""/>
      </p:ext>
    </p:extLst>
  </p:cmAuthor>
  <p:cmAuthor id="3" name="Microsoft Office User" initials="Office [2]" lastIdx="1" clrIdx="2">
    <p:extLst>
      <p:ext uri="{19B8F6BF-5375-455C-9EA6-DF929625EA0E}">
        <p15:presenceInfo xmlns:p15="http://schemas.microsoft.com/office/powerpoint/2012/main" userId="" providerId=""/>
      </p:ext>
    </p:extLst>
  </p:cmAuthor>
  <p:cmAuthor id="4" name="Microsoft Office User" initials="Office [3]" lastIdx="1" clrIdx="3">
    <p:extLst>
      <p:ext uri="{19B8F6BF-5375-455C-9EA6-DF929625EA0E}">
        <p15:presenceInfo xmlns:p15="http://schemas.microsoft.com/office/powerpoint/2012/main" userId="" providerId=""/>
      </p:ext>
    </p:extLst>
  </p:cmAuthor>
  <p:cmAuthor id="5" name="Microsoft Office User" initials="Office [4]" lastIdx="1" clrIdx="4">
    <p:extLst>
      <p:ext uri="{19B8F6BF-5375-455C-9EA6-DF929625EA0E}">
        <p15:presenceInfo xmlns:p15="http://schemas.microsoft.com/office/powerpoint/2012/main" userId="" providerId=""/>
      </p:ext>
    </p:extLst>
  </p:cmAuthor>
  <p:cmAuthor id="6" name="Microsoft Office User" initials="Office [5]" lastIdx="1" clrIdx="5">
    <p:extLst>
      <p:ext uri="{19B8F6BF-5375-455C-9EA6-DF929625EA0E}">
        <p15:presenceInfo xmlns:p15="http://schemas.microsoft.com/office/powerpoint/2012/main" userId="" providerId=""/>
      </p:ext>
    </p:extLst>
  </p:cmAuthor>
  <p:cmAuthor id="7" name="Microsoft Office User" initials="Office [6]" lastIdx="1" clrIdx="6">
    <p:extLst>
      <p:ext uri="{19B8F6BF-5375-455C-9EA6-DF929625EA0E}">
        <p15:presenceInfo xmlns:p15="http://schemas.microsoft.com/office/powerpoint/2012/main" userId="" providerId=""/>
      </p:ext>
    </p:extLst>
  </p:cmAuthor>
  <p:cmAuthor id="8" name="Microsoft Office User" initials="Office [7]" lastIdx="1" clrIdx="7">
    <p:extLst>
      <p:ext uri="{19B8F6BF-5375-455C-9EA6-DF929625EA0E}">
        <p15:presenceInfo xmlns:p15="http://schemas.microsoft.com/office/powerpoint/2012/main" userId="" providerId=""/>
      </p:ext>
    </p:extLst>
  </p:cmAuthor>
  <p:cmAuthor id="9" name="Microsoft Office User" initials="Office [8]" lastIdx="1" clrIdx="8">
    <p:extLst>
      <p:ext uri="{19B8F6BF-5375-455C-9EA6-DF929625EA0E}">
        <p15:presenceInfo xmlns:p15="http://schemas.microsoft.com/office/powerpoint/2012/main" userId="" providerId=""/>
      </p:ext>
    </p:extLst>
  </p:cmAuthor>
  <p:cmAuthor id="10" name="Microsoft Office User" initials="Office [9]" lastIdx="1" clrIdx="9">
    <p:extLst>
      <p:ext uri="{19B8F6BF-5375-455C-9EA6-DF929625EA0E}">
        <p15:presenceInfo xmlns:p15="http://schemas.microsoft.com/office/powerpoint/2012/main" userId="" providerId=""/>
      </p:ext>
    </p:extLst>
  </p:cmAuthor>
  <p:cmAuthor id="11" name="Microsoft Office User" initials="Office [10]" lastIdx="1" clrIdx="10">
    <p:extLst>
      <p:ext uri="{19B8F6BF-5375-455C-9EA6-DF929625EA0E}">
        <p15:presenceInfo xmlns:p15="http://schemas.microsoft.com/office/powerpoint/2012/main" userId="" providerId=""/>
      </p:ext>
    </p:extLst>
  </p:cmAuthor>
  <p:cmAuthor id="12" name="Microsoft Office User" initials="Office [9] [2]" lastIdx="1" clrIdx="11">
    <p:extLst>
      <p:ext uri="{19B8F6BF-5375-455C-9EA6-DF929625EA0E}">
        <p15:presenceInfo xmlns:p15="http://schemas.microsoft.com/office/powerpoint/2012/main" userId="" providerId=""/>
      </p:ext>
    </p:extLst>
  </p:cmAuthor>
  <p:cmAuthor id="13" name="Microsoft Office User" initials="Office [10] [2]" lastIdx="1" clrIdx="12">
    <p:extLst>
      <p:ext uri="{19B8F6BF-5375-455C-9EA6-DF929625EA0E}">
        <p15:presenceInfo xmlns:p15="http://schemas.microsoft.com/office/powerpoint/2012/main" userId="" providerId=""/>
      </p:ext>
    </p:extLst>
  </p:cmAuthor>
  <p:cmAuthor id="14" name="Microsoft Office User" initials="Office [11]" lastIdx="1" clrIdx="13">
    <p:extLst>
      <p:ext uri="{19B8F6BF-5375-455C-9EA6-DF929625EA0E}">
        <p15:presenceInfo xmlns:p15="http://schemas.microsoft.com/office/powerpoint/2012/main" userId="" providerId=""/>
      </p:ext>
    </p:extLst>
  </p:cmAuthor>
  <p:cmAuthor id="15" name="Microsoft Office User" initials="Office [11] [2]" lastIdx="1" clrIdx="14">
    <p:extLst>
      <p:ext uri="{19B8F6BF-5375-455C-9EA6-DF929625EA0E}">
        <p15:presenceInfo xmlns:p15="http://schemas.microsoft.com/office/powerpoint/2012/main" userId="" providerId=""/>
      </p:ext>
    </p:extLst>
  </p:cmAuthor>
  <p:cmAuthor id="16" name="Microsoft Office User" initials="Office [12]" lastIdx="1" clrIdx="15">
    <p:extLst>
      <p:ext uri="{19B8F6BF-5375-455C-9EA6-DF929625EA0E}">
        <p15:presenceInfo xmlns:p15="http://schemas.microsoft.com/office/powerpoint/2012/main" userId="" providerId=""/>
      </p:ext>
    </p:extLst>
  </p:cmAuthor>
  <p:cmAuthor id="17" name="Microsoft Office User" initials="Office [13]" lastIdx="1" clrIdx="16">
    <p:extLst>
      <p:ext uri="{19B8F6BF-5375-455C-9EA6-DF929625EA0E}">
        <p15:presenceInfo xmlns:p15="http://schemas.microsoft.com/office/powerpoint/2012/main" userId="" providerId=""/>
      </p:ext>
    </p:extLst>
  </p:cmAuthor>
  <p:cmAuthor id="18" name="Microsoft Office User" initials="Office [14]" lastIdx="1" clrIdx="17">
    <p:extLst>
      <p:ext uri="{19B8F6BF-5375-455C-9EA6-DF929625EA0E}">
        <p15:presenceInfo xmlns:p15="http://schemas.microsoft.com/office/powerpoint/2012/main" userId="" providerId=""/>
      </p:ext>
    </p:extLst>
  </p:cmAuthor>
  <p:cmAuthor id="19" name="Microsoft Office User" initials="Office [15]" lastIdx="1" clrIdx="18">
    <p:extLst>
      <p:ext uri="{19B8F6BF-5375-455C-9EA6-DF929625EA0E}">
        <p15:presenceInfo xmlns:p15="http://schemas.microsoft.com/office/powerpoint/2012/main" userId="" providerId=""/>
      </p:ext>
    </p:extLst>
  </p:cmAuthor>
  <p:cmAuthor id="20" name="Microsoft Office User" initials="Office [16]" lastIdx="1" clrIdx="19">
    <p:extLst>
      <p:ext uri="{19B8F6BF-5375-455C-9EA6-DF929625EA0E}">
        <p15:presenceInfo xmlns:p15="http://schemas.microsoft.com/office/powerpoint/2012/main" userId="" providerI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DAB4"/>
    <a:srgbClr val="F3F4F8"/>
    <a:srgbClr val="F0F1F5"/>
    <a:srgbClr val="F3F5FA"/>
    <a:srgbClr val="E2E8F2"/>
    <a:srgbClr val="F62E32"/>
    <a:srgbClr val="A2A9B3"/>
    <a:srgbClr val="BEC4CC"/>
    <a:srgbClr val="EBEEF2"/>
    <a:srgbClr val="F5F7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娣辫壊鏍峰紡 1 - 寮鸿皟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涓害鏍峰紡 2 - 寮鸿皟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881"/>
    <p:restoredTop sz="94674"/>
  </p:normalViewPr>
  <p:slideViewPr>
    <p:cSldViewPr snapToGrid="0" snapToObjects="1" showGuides="1">
      <p:cViewPr>
        <p:scale>
          <a:sx n="108" d="100"/>
          <a:sy n="108" d="100"/>
        </p:scale>
        <p:origin x="792" y="9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commentAuthors" Target="commentAuthors.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27" Type="http://schemas.microsoft.com/office/2016/11/relationships/changesInfo" Target="changesInfos/changesInfo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DA5B894B-F47A-4251-A2F7-65360BD78B2E}"/>
    <pc:docChg chg="">
      <pc:chgData name="" userId="" providerId="" clId="Web-{DA5B894B-F47A-4251-A2F7-65360BD78B2E}" dt="2019-03-14T21:32:34.379" v="7"/>
      <pc:docMkLst>
        <pc:docMk/>
      </pc:docMkLst>
      <pc:sldChg chg="addCm">
        <pc:chgData name="" userId="" providerId="" clId="Web-{DA5B894B-F47A-4251-A2F7-65360BD78B2E}" dt="2019-03-14T21:02:34.311" v="1"/>
        <pc:sldMkLst>
          <pc:docMk/>
          <pc:sldMk cId="0" sldId="259"/>
        </pc:sldMkLst>
      </pc:sldChg>
      <pc:sldChg chg="addCm">
        <pc:chgData name="" userId="" providerId="" clId="Web-{DA5B894B-F47A-4251-A2F7-65360BD78B2E}" dt="2019-03-14T21:32:34.379" v="7"/>
        <pc:sldMkLst>
          <pc:docMk/>
          <pc:sldMk cId="0" sldId="260"/>
        </pc:sldMkLst>
      </pc:sldChg>
      <pc:sldChg chg="addCm">
        <pc:chgData name="" userId="" providerId="" clId="Web-{DA5B894B-F47A-4251-A2F7-65360BD78B2E}" dt="2019-03-14T21:17:17.809" v="6"/>
        <pc:sldMkLst>
          <pc:docMk/>
          <pc:sldMk cId="0" sldId="264"/>
        </pc:sldMkLst>
      </pc:sldChg>
      <pc:sldChg chg="addCm">
        <pc:chgData name="" userId="" providerId="" clId="Web-{DA5B894B-F47A-4251-A2F7-65360BD78B2E}" dt="2019-03-14T20:55:51.547" v="0"/>
        <pc:sldMkLst>
          <pc:docMk/>
          <pc:sldMk cId="0" sldId="267"/>
        </pc:sldMkLst>
      </pc:sldChg>
      <pc:sldChg chg="addCm">
        <pc:chgData name="" userId="" providerId="" clId="Web-{DA5B894B-F47A-4251-A2F7-65360BD78B2E}" dt="2019-03-14T21:05:17.090" v="2"/>
        <pc:sldMkLst>
          <pc:docMk/>
          <pc:sldMk cId="0" sldId="269"/>
        </pc:sldMkLst>
      </pc:sldChg>
      <pc:sldChg chg="addCm">
        <pc:chgData name="" userId="" providerId="" clId="Web-{DA5B894B-F47A-4251-A2F7-65360BD78B2E}" dt="2019-03-14T21:09:08.838" v="3"/>
        <pc:sldMkLst>
          <pc:docMk/>
          <pc:sldMk cId="0" sldId="270"/>
        </pc:sldMkLst>
      </pc:sldChg>
      <pc:sldChg chg="addCm">
        <pc:chgData name="" userId="" providerId="" clId="Web-{DA5B894B-F47A-4251-A2F7-65360BD78B2E}" dt="2019-03-14T21:12:02.384" v="4"/>
        <pc:sldMkLst>
          <pc:docMk/>
          <pc:sldMk cId="0" sldId="271"/>
        </pc:sldMkLst>
      </pc:sldChg>
      <pc:sldChg chg="addCm">
        <pc:chgData name="" userId="" providerId="" clId="Web-{DA5B894B-F47A-4251-A2F7-65360BD78B2E}" dt="2019-03-14T21:12:28.336" v="5"/>
        <pc:sldMkLst>
          <pc:docMk/>
          <pc:sldMk cId="0" sldId="272"/>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9-03-14T13:55:51.547" idx="1">
    <p:pos x="10" y="10"/>
    <p:text>ok. This is fairly clear. The last bullet of course covers a great deal!
</p:text>
    <p:extLst>
      <p:ext uri="{C676402C-5697-4E1C-873F-D02D1690AC5C}">
        <p15:threadingInfo xmlns:p15="http://schemas.microsoft.com/office/powerpoint/2012/main" timeZoneBias="420"/>
      </p:ext>
    </p:extLst>
  </p:cm>
  <p:cm authorId="2" dt="2019-04-09T09:38:35.038" idx="1">
    <p:pos x="10" y="146"/>
    <p:text>Thanks.</p:text>
    <p:extLst>
      <p:ext uri="{C676402C-5697-4E1C-873F-D02D1690AC5C}">
        <p15:threadingInfo xmlns:p15="http://schemas.microsoft.com/office/powerpoint/2012/main" timeZoneBias="-480">
          <p15:parentCm authorId="1" idx="1"/>
        </p15:threadingInfo>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03-14T14:17:17.809" idx="7">
    <p:pos x="10" y="10"/>
    <p:text>The general sense is conveyed here, thought the detail is a bit difficult.  
In particular, poiint (3) - a unified view of the DAG until there are updates?
It may be important to state assumptions and objectives very clearly.
</p:text>
    <p:extLst>
      <p:ext uri="{C676402C-5697-4E1C-873F-D02D1690AC5C}">
        <p15:threadingInfo xmlns:p15="http://schemas.microsoft.com/office/powerpoint/2012/main" timeZoneBias="42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19-03-14T14:32:34.379" idx="8">
    <p:pos x="10" y="10"/>
    <p:text>ok.  This gives a fair high-level view, but it raises a lot of questions - e.g. about what precisely is being attested. 
Is the topology deliberate?  In particular, that the broadcasts flow from B to most others.
</p:text>
    <p:extLst>
      <p:ext uri="{C676402C-5697-4E1C-873F-D02D1690AC5C}">
        <p15:threadingInfo xmlns:p15="http://schemas.microsoft.com/office/powerpoint/2012/main" timeZoneBias="420"/>
      </p:ext>
    </p:extLst>
  </p:cm>
  <p:cm authorId="16" dt="2019-04-09T11:33:02.318" idx="1">
    <p:pos x="10" y="146"/>
    <p:text>There can be any topologies, and we already considered this issue as in the paper we have sent out to you. For the broadcast flow, it's based on the gossip protocol, so any time when a node receives a data packet it will broadcast to its neighbors, which means there would be unnecessary redundant information passing. We have noticed this problem in our experiment, and we are trying to solve it.</p:text>
    <p:extLst>
      <p:ext uri="{C676402C-5697-4E1C-873F-D02D1690AC5C}">
        <p15:threadingInfo xmlns:p15="http://schemas.microsoft.com/office/powerpoint/2012/main" timeZoneBias="-480">
          <p15:parentCm authorId="1" idx="8"/>
        </p15:threadingInfo>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1" dt="2019-04-03T21:55:58.278" idx="12">
    <p:pos x="10" y="10"/>
    <p:text>I'm having trouble understanding this.  Perhaps I need more context, or a worked example.</p:text>
    <p:extLst>
      <p:ext uri="{C676402C-5697-4E1C-873F-D02D1690AC5C}">
        <p15:threadingInfo xmlns:p15="http://schemas.microsoft.com/office/powerpoint/2012/main" timeZoneBias="-60"/>
      </p:ext>
    </p:extLst>
  </p:cm>
  <p:cm authorId="1" dt="2019-04-03T21:56:27.595" idx="13">
    <p:pos x="146" y="146"/>
    <p:text>In fact, I think a small worked example couild be really helpful.  What's the smallest network that could feasibly demonstrate the principles?  Could it be small  enough that the protocol steps could be completely written out on a few slides?</p:text>
    <p:extLst>
      <p:ext uri="{C676402C-5697-4E1C-873F-D02D1690AC5C}">
        <p15:threadingInfo xmlns:p15="http://schemas.microsoft.com/office/powerpoint/2012/main" timeZoneBias="-60"/>
      </p:ext>
    </p:extLst>
  </p:cm>
  <p:cm authorId="17" dt="2019-04-09T11:35:34.464" idx="1">
    <p:pos x="146" y="282"/>
    <p:text>we have a demo for this, we can support nodes from 3 to 7 of size, and for different topologies.</p:text>
    <p:extLst>
      <p:ext uri="{C676402C-5697-4E1C-873F-D02D1690AC5C}">
        <p15:threadingInfo xmlns:p15="http://schemas.microsoft.com/office/powerpoint/2012/main" timeZoneBias="-480">
          <p15:parentCm authorId="1" idx="13"/>
        </p15:threadingInfo>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1" dt="2019-04-03T22:06:15.069" idx="14">
    <p:pos x="10" y="10"/>
    <p:text>same comments as previous slide, really.</p:text>
    <p:extLst>
      <p:ext uri="{C676402C-5697-4E1C-873F-D02D1690AC5C}">
        <p15:threadingInfo xmlns:p15="http://schemas.microsoft.com/office/powerpoint/2012/main" timeZoneBias="-60"/>
      </p:ext>
    </p:extLst>
  </p:cm>
  <p:cm authorId="18" dt="2019-04-09T11:35:43.050" idx="1">
    <p:pos x="10" y="146"/>
    <p:text>ok</p:text>
    <p:extLst>
      <p:ext uri="{C676402C-5697-4E1C-873F-D02D1690AC5C}">
        <p15:threadingInfo xmlns:p15="http://schemas.microsoft.com/office/powerpoint/2012/main" timeZoneBias="-480">
          <p15:parentCm authorId="1" idx="14"/>
        </p15:threadingInfo>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1" dt="2019-04-03T21:49:36.582" idx="9">
    <p:pos x="10" y="10"/>
    <p:text>It seems important to bind the NetCoin cryptograpically to the StreamNet / attestation process - the link needs to be simple and unbreakable.</p:text>
    <p:extLst>
      <p:ext uri="{C676402C-5697-4E1C-873F-D02D1690AC5C}">
        <p15:threadingInfo xmlns:p15="http://schemas.microsoft.com/office/powerpoint/2012/main" timeZoneBias="-60"/>
      </p:ext>
    </p:extLst>
  </p:cm>
  <p:cm authorId="1" dt="2019-04-03T21:51:00.086" idx="10">
    <p:pos x="146" y="146"/>
    <p:text>Therefore, need more information here.</p:text>
    <p:extLst>
      <p:ext uri="{C676402C-5697-4E1C-873F-D02D1690AC5C}">
        <p15:threadingInfo xmlns:p15="http://schemas.microsoft.com/office/powerpoint/2012/main" timeZoneBias="-60"/>
      </p:ext>
    </p:extLst>
  </p:cm>
  <p:cm authorId="19" dt="2019-04-09T11:36:26.375" idx="1">
    <p:pos x="146" y="282"/>
    <p:text>True, we plan to do this in our production ready code.</p:text>
    <p:extLst>
      <p:ext uri="{C676402C-5697-4E1C-873F-D02D1690AC5C}">
        <p15:threadingInfo xmlns:p15="http://schemas.microsoft.com/office/powerpoint/2012/main" timeZoneBias="-480">
          <p15:parentCm authorId="1" idx="10"/>
        </p15:threadingInfo>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1" dt="2019-04-03T21:51:32.093" idx="11">
    <p:pos x="10" y="10"/>
    <p:text>I guess some context is neeed to understand this slide.</p:text>
    <p:extLst>
      <p:ext uri="{C676402C-5697-4E1C-873F-D02D1690AC5C}">
        <p15:threadingInfo xmlns:p15="http://schemas.microsoft.com/office/powerpoint/2012/main" timeZoneBias="-60"/>
      </p:ext>
    </p:extLst>
  </p:cm>
  <p:cm authorId="20" dt="2019-04-09T11:36:40.835" idx="1">
    <p:pos x="10" y="146"/>
    <p:text>this is for demo.</p:text>
    <p:extLst>
      <p:ext uri="{C676402C-5697-4E1C-873F-D02D1690AC5C}">
        <p15:threadingInfo xmlns:p15="http://schemas.microsoft.com/office/powerpoint/2012/main" timeZoneBias="-480">
          <p15:parentCm authorId="1" idx="11"/>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3-14T14:02:34.311" idx="2">
    <p:pos x="10" y="10"/>
    <p:text>Suddenly a lot more detail: and yet, somewhat abstract.
This is a general description of (part of) remote attestation: but specifically it isn't clear where the expected value comes from.  
Perhaps the most interesting question in context is whether a 'session' is created: that is, in step 6, how does the challenger know that the next interaction will be an interaction with the same trusted execution context?</p:text>
    <p:extLst mod="1">
      <p:ext uri="{C676402C-5697-4E1C-873F-D02D1690AC5C}">
        <p15:threadingInfo xmlns:p15="http://schemas.microsoft.com/office/powerpoint/2012/main" timeZoneBias="420"/>
      </p:ext>
    </p:extLst>
  </p:cm>
  <p:cm authorId="6" dt="2019-04-09T10:43:57.613" idx="1">
    <p:pos x="10" y="146"/>
    <p:text>Thanks for the comments, for the first question, currently we have an assumed correct expected value (which will be generated by prometh in the future).</p:text>
    <p:extLst>
      <p:ext uri="{C676402C-5697-4E1C-873F-D02D1690AC5C}">
        <p15:threadingInfo xmlns:p15="http://schemas.microsoft.com/office/powerpoint/2012/main" timeZoneBias="-480">
          <p15:parentCm authorId="1" idx="2"/>
        </p15:threadingInfo>
      </p:ext>
    </p:extLst>
  </p:cm>
  <p:cm authorId="8" dt="2019-04-09T10:55:26.777" idx="1">
    <p:pos x="10" y="282"/>
    <p:text>The second questiton is very good, we actully do not maintain a seesion at this stage, which will be improved later. At the time, we only maintain the session by the TCP protocol of the RPC procedure.</p:text>
    <p:extLst>
      <p:ext uri="{C676402C-5697-4E1C-873F-D02D1690AC5C}">
        <p15:threadingInfo xmlns:p15="http://schemas.microsoft.com/office/powerpoint/2012/main" timeZoneBias="-480">
          <p15:parentCm authorId="1" idx="2"/>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3-14T14:05:17.090" idx="3">
    <p:pos x="10" y="10"/>
    <p:text>Ok: clear enough.  
Again, the main question will be how the network of things being attested is bound to the production services.  
</p:text>
    <p:extLst>
      <p:ext uri="{C676402C-5697-4E1C-873F-D02D1690AC5C}">
        <p15:threadingInfo xmlns:p15="http://schemas.microsoft.com/office/powerpoint/2012/main" timeZoneBias="4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3-14T14:09:08.838" idx="4">
    <p:pos x="10" y="10"/>
    <p:text>minor langage issues here
mostly fairly clear, but not point (4).  I don't know what the purpose is there.
overall, these points are quite challenging to understand without more on context etc.
</p:text>
    <p:extLst>
      <p:ext uri="{C676402C-5697-4E1C-873F-D02D1690AC5C}">
        <p15:threadingInfo xmlns:p15="http://schemas.microsoft.com/office/powerpoint/2012/main" timeZoneBias="420"/>
      </p:ext>
    </p:extLst>
  </p:cm>
  <p:cm authorId="9" dt="2019-04-09T10:57:18.446" idx="1">
    <p:pos x="10" y="146"/>
    <p:text>I have a separate slide for the question.</p:text>
    <p:extLst>
      <p:ext uri="{C676402C-5697-4E1C-873F-D02D1690AC5C}">
        <p15:threadingInfo xmlns:p15="http://schemas.microsoft.com/office/powerpoint/2012/main" timeZoneBias="-480">
          <p15:parentCm authorId="1" idx="4"/>
        </p15:threadingInfo>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9-03-14T14:09:08.838" idx="4">
    <p:pos x="10" y="10"/>
    <p:text>minor langage issues here
mostly fairly clear, but not point (4).  I don't know what the purpose is there.
overall, these points are quite challenging to understand without more on context etc.
</p:text>
    <p:extLst>
      <p:ext uri="{C676402C-5697-4E1C-873F-D02D1690AC5C}">
        <p15:threadingInfo xmlns:p15="http://schemas.microsoft.com/office/powerpoint/2012/main" timeZoneBias="420"/>
      </p:ext>
    </p:extLst>
  </p:cm>
  <p:cm authorId="3" dt="2019-04-09T09:39:08.381" idx="1">
    <p:pos x="10" y="146"/>
    <p:text>For 4.</p:text>
    <p:extLst>
      <p:ext uri="{C676402C-5697-4E1C-873F-D02D1690AC5C}">
        <p15:threadingInfo xmlns:p15="http://schemas.microsoft.com/office/powerpoint/2012/main" timeZoneBias="-480">
          <p15:parentCm authorId="1" idx="4"/>
        </p15:threadingInfo>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3-14T14:12:02.384" idx="5">
    <p:pos x="10" y="10"/>
    <p:text>FIne.  
Assumption of knowledge of Paxos, PBFT, POW.  
</p:text>
    <p:extLst>
      <p:ext uri="{C676402C-5697-4E1C-873F-D02D1690AC5C}">
        <p15:threadingInfo xmlns:p15="http://schemas.microsoft.com/office/powerpoint/2012/main" timeZoneBias="420"/>
      </p:ext>
    </p:extLst>
  </p:cm>
  <p:cm authorId="4" dt="2019-04-09T09:55:06.746" idx="1">
    <p:pos x="10" y="146"/>
    <p:text>done</p:text>
    <p:extLst>
      <p:ext uri="{C676402C-5697-4E1C-873F-D02D1690AC5C}">
        <p15:threadingInfo xmlns:p15="http://schemas.microsoft.com/office/powerpoint/2012/main" timeZoneBias="-480">
          <p15:parentCm authorId="1" idx="5"/>
        </p15:threadingInfo>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3-14T14:12:28.336" idx="6">
    <p:pos x="10" y="10"/>
    <p:text>seems fine.
</p:text>
    <p:extLst>
      <p:ext uri="{C676402C-5697-4E1C-873F-D02D1690AC5C}">
        <p15:threadingInfo xmlns:p15="http://schemas.microsoft.com/office/powerpoint/2012/main" timeZoneBias="420"/>
      </p:ext>
    </p:extLst>
  </p:cm>
  <p:cm authorId="5" dt="2019-04-09T09:55:10.876" idx="1">
    <p:pos x="10" y="146"/>
    <p:text>done</p:text>
    <p:extLst>
      <p:ext uri="{C676402C-5697-4E1C-873F-D02D1690AC5C}">
        <p15:threadingInfo xmlns:p15="http://schemas.microsoft.com/office/powerpoint/2012/main" timeZoneBias="-480">
          <p15:parentCm authorId="1" idx="6"/>
        </p15:threadingInfo>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19-03-14T14:17:17.809" idx="7">
    <p:pos x="10" y="10"/>
    <p:text>The general sense is conveyed here, thought the detail is a bit difficult.  
In particular, poiint (3) - a unified view of the DAG until there are updates?
It may be important to state assumptions and objectives very clearly.
</p:text>
    <p:extLst>
      <p:ext uri="{C676402C-5697-4E1C-873F-D02D1690AC5C}">
        <p15:threadingInfo xmlns:p15="http://schemas.microsoft.com/office/powerpoint/2012/main" timeZoneBias="420"/>
      </p:ext>
    </p:extLst>
  </p:cm>
  <p:cm authorId="10" dt="2019-04-09T11:00:27.246" idx="1">
    <p:pos x="10" y="146"/>
    <p:text>StreamNet is an eventual consistency system, not a strong consistency system. the reason is that there are network latencies. Thus, we only use the confirmend information to infer the ranking of nodes.</p:text>
    <p:extLst>
      <p:ext uri="{C676402C-5697-4E1C-873F-D02D1690AC5C}">
        <p15:threadingInfo xmlns:p15="http://schemas.microsoft.com/office/powerpoint/2012/main" timeZoneBias="-480">
          <p15:parentCm authorId="1" idx="7"/>
        </p15:threadingInfo>
      </p:ext>
    </p:extLst>
  </p:cm>
  <p:cm authorId="11" dt="2019-04-09T11:00:48.538" idx="1">
    <p:pos x="10" y="282"/>
    <p:text>I will use a separate slide to explain</p:text>
    <p:extLst>
      <p:ext uri="{C676402C-5697-4E1C-873F-D02D1690AC5C}">
        <p15:threadingInfo xmlns:p15="http://schemas.microsoft.com/office/powerpoint/2012/main" timeZoneBias="-480">
          <p15:parentCm authorId="1" idx="7"/>
        </p15:threadingInfo>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19-03-14T14:17:17.809" idx="7">
    <p:pos x="10" y="10"/>
    <p:text>The general sense is conveyed here, thought the detail is a bit difficult.  
In particular, poiint (3) - a unified view of the DAG until there are updates?
It may be important to state assumptions and objectives very clearly.
</p:text>
    <p:extLst>
      <p:ext uri="{C676402C-5697-4E1C-873F-D02D1690AC5C}">
        <p15:threadingInfo xmlns:p15="http://schemas.microsoft.com/office/powerpoint/2012/main" timeZoneBias="420"/>
      </p:ext>
    </p:extLst>
  </p:cm>
  <p:cm authorId="14" dt="2019-04-09T11:10:57.388" idx="1">
    <p:pos x="10" y="146"/>
    <p:text>We can see that in different machine, the ordered view of the DAG is different, if we use different color to represent the blocks in different period, we can see that only the latest "period" of blocks  are different, but the previous blocks are quite stable and consistent because of eventual consistency. Henceforth, we use the information in these stable period blocks to infer the node's ranking.</p:text>
    <p:extLst>
      <p:ext uri="{C676402C-5697-4E1C-873F-D02D1690AC5C}">
        <p15:threadingInfo xmlns:p15="http://schemas.microsoft.com/office/powerpoint/2012/main" timeZoneBias="-480">
          <p15:parentCm authorId="1" idx="7"/>
        </p15:threadingInfo>
      </p:ext>
    </p:extLst>
  </p:cm>
</p:cmLst>
</file>

<file path=ppt/media/image1.tiff>
</file>

<file path=ppt/media/image10.png>
</file>

<file path=ppt/media/image2.png>
</file>

<file path=ppt/media/image3.jpeg>
</file>

<file path=ppt/media/image4.png>
</file>

<file path=ppt/media/image5.jpeg>
</file>

<file path=ppt/media/image6.jpeg>
</file>

<file path=ppt/media/image6.png>
</file>

<file path=ppt/media/image7.png>
</file>

<file path=ppt/media/image8.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22A8C5-1B21-1140-A8FE-F1474D25CF8B}" type="datetimeFigureOut">
              <a:rPr lang="en-US" smtClean="0"/>
              <a:t>4/9/19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31779F-DE00-D24B-B7DF-1FFA39C8C3AB}" type="slidenum">
              <a:rPr lang="en-US" smtClean="0"/>
              <a:t>‹#›</a:t>
            </a:fld>
            <a:endParaRPr lang="en-US"/>
          </a:p>
        </p:txBody>
      </p:sp>
    </p:spTree>
    <p:extLst>
      <p:ext uri="{BB962C8B-B14F-4D97-AF65-F5344CB8AC3E}">
        <p14:creationId xmlns:p14="http://schemas.microsoft.com/office/powerpoint/2010/main" val="9629263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这页的</a:t>
            </a:r>
            <a:r>
              <a:rPr lang="en-US" altLang="zh-CN" dirty="0"/>
              <a:t>1-》2-〉3-》4</a:t>
            </a:r>
            <a:r>
              <a:rPr lang="zh-CN" altLang="en-US" dirty="0"/>
              <a:t>是否可以在如钟体现出来？</a:t>
            </a:r>
            <a:endParaRPr lang="en-US" dirty="0"/>
          </a:p>
        </p:txBody>
      </p:sp>
      <p:sp>
        <p:nvSpPr>
          <p:cNvPr id="4" name="Slide Number Placeholder 3"/>
          <p:cNvSpPr>
            <a:spLocks noGrp="1"/>
          </p:cNvSpPr>
          <p:nvPr>
            <p:ph type="sldNum" sz="quarter" idx="10"/>
          </p:nvPr>
        </p:nvSpPr>
        <p:spPr/>
        <p:txBody>
          <a:bodyPr/>
          <a:lstStyle/>
          <a:p>
            <a:fld id="{1BF009CE-D86A-4CAF-9A50-9E207CB70EF9}" type="slidenum">
              <a:rPr lang="zh-CN" altLang="en-US" smtClean="0"/>
              <a:t>2</a:t>
            </a:fld>
            <a:endParaRPr lang="zh-CN" altLang="en-US"/>
          </a:p>
        </p:txBody>
      </p:sp>
    </p:spTree>
    <p:extLst>
      <p:ext uri="{BB962C8B-B14F-4D97-AF65-F5344CB8AC3E}">
        <p14:creationId xmlns:p14="http://schemas.microsoft.com/office/powerpoint/2010/main" val="4665015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这页的</a:t>
            </a:r>
            <a:r>
              <a:rPr lang="en-US" altLang="zh-CN" dirty="0"/>
              <a:t>1-》2-〉3-》4</a:t>
            </a:r>
            <a:r>
              <a:rPr lang="zh-CN" altLang="en-US" dirty="0"/>
              <a:t>是否可以在如钟体现出来？</a:t>
            </a:r>
            <a:endParaRPr lang="en-US" dirty="0"/>
          </a:p>
        </p:txBody>
      </p:sp>
      <p:sp>
        <p:nvSpPr>
          <p:cNvPr id="4" name="Slide Number Placeholder 3"/>
          <p:cNvSpPr>
            <a:spLocks noGrp="1"/>
          </p:cNvSpPr>
          <p:nvPr>
            <p:ph type="sldNum" sz="quarter" idx="10"/>
          </p:nvPr>
        </p:nvSpPr>
        <p:spPr/>
        <p:txBody>
          <a:bodyPr/>
          <a:lstStyle/>
          <a:p>
            <a:fld id="{1BF009CE-D86A-4CAF-9A50-9E207CB70EF9}" type="slidenum">
              <a:rPr lang="zh-CN" altLang="en-US" smtClean="0"/>
              <a:t>11</a:t>
            </a:fld>
            <a:endParaRPr lang="zh-CN" altLang="en-US"/>
          </a:p>
        </p:txBody>
      </p:sp>
    </p:spTree>
    <p:extLst>
      <p:ext uri="{BB962C8B-B14F-4D97-AF65-F5344CB8AC3E}">
        <p14:creationId xmlns:p14="http://schemas.microsoft.com/office/powerpoint/2010/main" val="1355528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修改比较多</a:t>
            </a:r>
            <a:endParaRPr lang="en-US" dirty="0"/>
          </a:p>
        </p:txBody>
      </p:sp>
      <p:sp>
        <p:nvSpPr>
          <p:cNvPr id="4" name="Slide Number Placeholder 3"/>
          <p:cNvSpPr>
            <a:spLocks noGrp="1"/>
          </p:cNvSpPr>
          <p:nvPr>
            <p:ph type="sldNum" sz="quarter" idx="10"/>
          </p:nvPr>
        </p:nvSpPr>
        <p:spPr/>
        <p:txBody>
          <a:bodyPr/>
          <a:lstStyle/>
          <a:p>
            <a:fld id="{1BF009CE-D86A-4CAF-9A50-9E207CB70EF9}" type="slidenum">
              <a:rPr lang="zh-CN" altLang="en-US" smtClean="0"/>
              <a:t>12</a:t>
            </a:fld>
            <a:endParaRPr lang="zh-CN" altLang="en-US"/>
          </a:p>
        </p:txBody>
      </p:sp>
    </p:spTree>
    <p:extLst>
      <p:ext uri="{BB962C8B-B14F-4D97-AF65-F5344CB8AC3E}">
        <p14:creationId xmlns:p14="http://schemas.microsoft.com/office/powerpoint/2010/main" val="665335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F009CE-D86A-4CAF-9A50-9E207CB70EF9}" type="slidenum">
              <a:rPr lang="zh-CN" altLang="en-US" smtClean="0"/>
              <a:t>14</a:t>
            </a:fld>
            <a:endParaRPr lang="zh-CN" altLang="en-US"/>
          </a:p>
        </p:txBody>
      </p:sp>
    </p:spTree>
    <p:extLst>
      <p:ext uri="{BB962C8B-B14F-4D97-AF65-F5344CB8AC3E}">
        <p14:creationId xmlns:p14="http://schemas.microsoft.com/office/powerpoint/2010/main" val="15379120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F009CE-D86A-4CAF-9A50-9E207CB70EF9}" type="slidenum">
              <a:rPr lang="zh-CN" altLang="en-US" smtClean="0"/>
              <a:t>15</a:t>
            </a:fld>
            <a:endParaRPr lang="zh-CN" altLang="en-US"/>
          </a:p>
        </p:txBody>
      </p:sp>
    </p:spTree>
    <p:extLst>
      <p:ext uri="{BB962C8B-B14F-4D97-AF65-F5344CB8AC3E}">
        <p14:creationId xmlns:p14="http://schemas.microsoft.com/office/powerpoint/2010/main" val="5742120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F009CE-D86A-4CAF-9A50-9E207CB70EF9}" type="slidenum">
              <a:rPr lang="zh-CN" altLang="en-US" smtClean="0"/>
              <a:t>16</a:t>
            </a:fld>
            <a:endParaRPr lang="zh-CN" altLang="en-US"/>
          </a:p>
        </p:txBody>
      </p:sp>
    </p:spTree>
    <p:extLst>
      <p:ext uri="{BB962C8B-B14F-4D97-AF65-F5344CB8AC3E}">
        <p14:creationId xmlns:p14="http://schemas.microsoft.com/office/powerpoint/2010/main" val="21383353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BF009CE-D86A-4CAF-9A50-9E207CB70EF9}" type="slidenum">
              <a:rPr lang="zh-CN" altLang="en-US" smtClean="0"/>
              <a:t>17</a:t>
            </a:fld>
            <a:endParaRPr lang="zh-CN" altLang="en-US"/>
          </a:p>
        </p:txBody>
      </p:sp>
    </p:spTree>
    <p:extLst>
      <p:ext uri="{BB962C8B-B14F-4D97-AF65-F5344CB8AC3E}">
        <p14:creationId xmlns:p14="http://schemas.microsoft.com/office/powerpoint/2010/main" val="863579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这页的</a:t>
            </a:r>
            <a:r>
              <a:rPr lang="en-US" altLang="zh-CN" dirty="0"/>
              <a:t>1-》2-〉3-》4</a:t>
            </a:r>
            <a:r>
              <a:rPr lang="zh-CN" altLang="en-US" dirty="0"/>
              <a:t>是否可以在如钟体现出来？</a:t>
            </a:r>
            <a:endParaRPr lang="en-US" dirty="0"/>
          </a:p>
        </p:txBody>
      </p:sp>
      <p:sp>
        <p:nvSpPr>
          <p:cNvPr id="4" name="Slide Number Placeholder 3"/>
          <p:cNvSpPr>
            <a:spLocks noGrp="1"/>
          </p:cNvSpPr>
          <p:nvPr>
            <p:ph type="sldNum" sz="quarter" idx="10"/>
          </p:nvPr>
        </p:nvSpPr>
        <p:spPr/>
        <p:txBody>
          <a:bodyPr/>
          <a:lstStyle/>
          <a:p>
            <a:fld id="{1BF009CE-D86A-4CAF-9A50-9E207CB70EF9}" type="slidenum">
              <a:rPr lang="zh-CN" altLang="en-US" smtClean="0"/>
              <a:t>3</a:t>
            </a:fld>
            <a:endParaRPr lang="zh-CN" altLang="en-US"/>
          </a:p>
        </p:txBody>
      </p:sp>
    </p:spTree>
    <p:extLst>
      <p:ext uri="{BB962C8B-B14F-4D97-AF65-F5344CB8AC3E}">
        <p14:creationId xmlns:p14="http://schemas.microsoft.com/office/powerpoint/2010/main" val="27915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这页的</a:t>
            </a:r>
            <a:r>
              <a:rPr lang="en-US" altLang="zh-CN" dirty="0"/>
              <a:t>1-》2-〉3-》4</a:t>
            </a:r>
            <a:r>
              <a:rPr lang="zh-CN" altLang="en-US" dirty="0"/>
              <a:t>是否可以在如钟体现出来？</a:t>
            </a:r>
            <a:endParaRPr lang="en-US" dirty="0"/>
          </a:p>
        </p:txBody>
      </p:sp>
      <p:sp>
        <p:nvSpPr>
          <p:cNvPr id="4" name="Slide Number Placeholder 3"/>
          <p:cNvSpPr>
            <a:spLocks noGrp="1"/>
          </p:cNvSpPr>
          <p:nvPr>
            <p:ph type="sldNum" sz="quarter" idx="10"/>
          </p:nvPr>
        </p:nvSpPr>
        <p:spPr/>
        <p:txBody>
          <a:bodyPr/>
          <a:lstStyle/>
          <a:p>
            <a:fld id="{1BF009CE-D86A-4CAF-9A50-9E207CB70EF9}" type="slidenum">
              <a:rPr lang="zh-CN" altLang="en-US" smtClean="0"/>
              <a:t>4</a:t>
            </a:fld>
            <a:endParaRPr lang="zh-CN" altLang="en-US"/>
          </a:p>
        </p:txBody>
      </p:sp>
    </p:spTree>
    <p:extLst>
      <p:ext uri="{BB962C8B-B14F-4D97-AF65-F5344CB8AC3E}">
        <p14:creationId xmlns:p14="http://schemas.microsoft.com/office/powerpoint/2010/main" val="1021062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这页的</a:t>
            </a:r>
            <a:r>
              <a:rPr lang="en-US" altLang="zh-CN" dirty="0"/>
              <a:t>1-》2-〉3-》4</a:t>
            </a:r>
            <a:r>
              <a:rPr lang="zh-CN" altLang="en-US" dirty="0"/>
              <a:t>是否可以在如钟体现出来？</a:t>
            </a:r>
            <a:endParaRPr lang="en-US" dirty="0"/>
          </a:p>
        </p:txBody>
      </p:sp>
      <p:sp>
        <p:nvSpPr>
          <p:cNvPr id="4" name="Slide Number Placeholder 3"/>
          <p:cNvSpPr>
            <a:spLocks noGrp="1"/>
          </p:cNvSpPr>
          <p:nvPr>
            <p:ph type="sldNum" sz="quarter" idx="10"/>
          </p:nvPr>
        </p:nvSpPr>
        <p:spPr/>
        <p:txBody>
          <a:bodyPr/>
          <a:lstStyle/>
          <a:p>
            <a:fld id="{1BF009CE-D86A-4CAF-9A50-9E207CB70EF9}" type="slidenum">
              <a:rPr lang="zh-CN" altLang="en-US" smtClean="0"/>
              <a:t>5</a:t>
            </a:fld>
            <a:endParaRPr lang="zh-CN" altLang="en-US"/>
          </a:p>
        </p:txBody>
      </p:sp>
    </p:spTree>
    <p:extLst>
      <p:ext uri="{BB962C8B-B14F-4D97-AF65-F5344CB8AC3E}">
        <p14:creationId xmlns:p14="http://schemas.microsoft.com/office/powerpoint/2010/main" val="455194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这页的</a:t>
            </a:r>
            <a:r>
              <a:rPr lang="en-US" altLang="zh-CN" dirty="0"/>
              <a:t>1-》2-〉3-》4</a:t>
            </a:r>
            <a:r>
              <a:rPr lang="zh-CN" altLang="en-US" dirty="0"/>
              <a:t>是否可以在如钟体现出来？</a:t>
            </a:r>
            <a:endParaRPr lang="en-US" dirty="0"/>
          </a:p>
        </p:txBody>
      </p:sp>
      <p:sp>
        <p:nvSpPr>
          <p:cNvPr id="4" name="Slide Number Placeholder 3"/>
          <p:cNvSpPr>
            <a:spLocks noGrp="1"/>
          </p:cNvSpPr>
          <p:nvPr>
            <p:ph type="sldNum" sz="quarter" idx="10"/>
          </p:nvPr>
        </p:nvSpPr>
        <p:spPr/>
        <p:txBody>
          <a:bodyPr/>
          <a:lstStyle/>
          <a:p>
            <a:fld id="{1BF009CE-D86A-4CAF-9A50-9E207CB70EF9}" type="slidenum">
              <a:rPr lang="zh-CN" altLang="en-US" smtClean="0"/>
              <a:t>6</a:t>
            </a:fld>
            <a:endParaRPr lang="zh-CN" altLang="en-US"/>
          </a:p>
        </p:txBody>
      </p:sp>
    </p:spTree>
    <p:extLst>
      <p:ext uri="{BB962C8B-B14F-4D97-AF65-F5344CB8AC3E}">
        <p14:creationId xmlns:p14="http://schemas.microsoft.com/office/powerpoint/2010/main" val="7394172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这页的</a:t>
            </a:r>
            <a:r>
              <a:rPr lang="en-US" altLang="zh-CN" dirty="0"/>
              <a:t>1-》2-〉3-》4</a:t>
            </a:r>
            <a:r>
              <a:rPr lang="zh-CN" altLang="en-US" dirty="0"/>
              <a:t>是否可以在如钟体现出来？</a:t>
            </a:r>
            <a:endParaRPr lang="en-US" dirty="0"/>
          </a:p>
        </p:txBody>
      </p:sp>
      <p:sp>
        <p:nvSpPr>
          <p:cNvPr id="4" name="Slide Number Placeholder 3"/>
          <p:cNvSpPr>
            <a:spLocks noGrp="1"/>
          </p:cNvSpPr>
          <p:nvPr>
            <p:ph type="sldNum" sz="quarter" idx="10"/>
          </p:nvPr>
        </p:nvSpPr>
        <p:spPr/>
        <p:txBody>
          <a:bodyPr/>
          <a:lstStyle/>
          <a:p>
            <a:fld id="{1BF009CE-D86A-4CAF-9A50-9E207CB70EF9}" type="slidenum">
              <a:rPr lang="zh-CN" altLang="en-US" smtClean="0"/>
              <a:t>7</a:t>
            </a:fld>
            <a:endParaRPr lang="zh-CN" altLang="en-US"/>
          </a:p>
        </p:txBody>
      </p:sp>
    </p:spTree>
    <p:extLst>
      <p:ext uri="{BB962C8B-B14F-4D97-AF65-F5344CB8AC3E}">
        <p14:creationId xmlns:p14="http://schemas.microsoft.com/office/powerpoint/2010/main" val="11112948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这页的</a:t>
            </a:r>
            <a:r>
              <a:rPr lang="en-US" altLang="zh-CN" dirty="0"/>
              <a:t>1-》2-〉3-》4</a:t>
            </a:r>
            <a:r>
              <a:rPr lang="zh-CN" altLang="en-US" dirty="0"/>
              <a:t>是否可以在如钟体现出来？</a:t>
            </a:r>
            <a:endParaRPr lang="en-US" dirty="0"/>
          </a:p>
        </p:txBody>
      </p:sp>
      <p:sp>
        <p:nvSpPr>
          <p:cNvPr id="4" name="Slide Number Placeholder 3"/>
          <p:cNvSpPr>
            <a:spLocks noGrp="1"/>
          </p:cNvSpPr>
          <p:nvPr>
            <p:ph type="sldNum" sz="quarter" idx="10"/>
          </p:nvPr>
        </p:nvSpPr>
        <p:spPr/>
        <p:txBody>
          <a:bodyPr/>
          <a:lstStyle/>
          <a:p>
            <a:fld id="{1BF009CE-D86A-4CAF-9A50-9E207CB70EF9}" type="slidenum">
              <a:rPr lang="zh-CN" altLang="en-US" smtClean="0"/>
              <a:t>8</a:t>
            </a:fld>
            <a:endParaRPr lang="zh-CN" altLang="en-US"/>
          </a:p>
        </p:txBody>
      </p:sp>
    </p:spTree>
    <p:extLst>
      <p:ext uri="{BB962C8B-B14F-4D97-AF65-F5344CB8AC3E}">
        <p14:creationId xmlns:p14="http://schemas.microsoft.com/office/powerpoint/2010/main" val="866795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这页的</a:t>
            </a:r>
            <a:r>
              <a:rPr lang="en-US" altLang="zh-CN" dirty="0"/>
              <a:t>1-》2-〉3-》4</a:t>
            </a:r>
            <a:r>
              <a:rPr lang="zh-CN" altLang="en-US" dirty="0"/>
              <a:t>是否可以在如钟体现出来？</a:t>
            </a:r>
            <a:endParaRPr lang="en-US" dirty="0"/>
          </a:p>
        </p:txBody>
      </p:sp>
      <p:sp>
        <p:nvSpPr>
          <p:cNvPr id="4" name="Slide Number Placeholder 3"/>
          <p:cNvSpPr>
            <a:spLocks noGrp="1"/>
          </p:cNvSpPr>
          <p:nvPr>
            <p:ph type="sldNum" sz="quarter" idx="10"/>
          </p:nvPr>
        </p:nvSpPr>
        <p:spPr/>
        <p:txBody>
          <a:bodyPr/>
          <a:lstStyle/>
          <a:p>
            <a:fld id="{1BF009CE-D86A-4CAF-9A50-9E207CB70EF9}" type="slidenum">
              <a:rPr lang="zh-CN" altLang="en-US" smtClean="0"/>
              <a:t>9</a:t>
            </a:fld>
            <a:endParaRPr lang="zh-CN" altLang="en-US"/>
          </a:p>
        </p:txBody>
      </p:sp>
    </p:spTree>
    <p:extLst>
      <p:ext uri="{BB962C8B-B14F-4D97-AF65-F5344CB8AC3E}">
        <p14:creationId xmlns:p14="http://schemas.microsoft.com/office/powerpoint/2010/main" val="18486261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这页的</a:t>
            </a:r>
            <a:r>
              <a:rPr lang="en-US" altLang="zh-CN" dirty="0"/>
              <a:t>1-》2-〉3-》4</a:t>
            </a:r>
            <a:r>
              <a:rPr lang="zh-CN" altLang="en-US" dirty="0"/>
              <a:t>是否可以在如钟体现出来？</a:t>
            </a:r>
            <a:endParaRPr lang="en-US" dirty="0"/>
          </a:p>
        </p:txBody>
      </p:sp>
      <p:sp>
        <p:nvSpPr>
          <p:cNvPr id="4" name="Slide Number Placeholder 3"/>
          <p:cNvSpPr>
            <a:spLocks noGrp="1"/>
          </p:cNvSpPr>
          <p:nvPr>
            <p:ph type="sldNum" sz="quarter" idx="10"/>
          </p:nvPr>
        </p:nvSpPr>
        <p:spPr/>
        <p:txBody>
          <a:bodyPr/>
          <a:lstStyle/>
          <a:p>
            <a:fld id="{1BF009CE-D86A-4CAF-9A50-9E207CB70EF9}" type="slidenum">
              <a:rPr lang="zh-CN" altLang="en-US" smtClean="0"/>
              <a:t>10</a:t>
            </a:fld>
            <a:endParaRPr lang="zh-CN" altLang="en-US"/>
          </a:p>
        </p:txBody>
      </p:sp>
    </p:spTree>
    <p:extLst>
      <p:ext uri="{BB962C8B-B14F-4D97-AF65-F5344CB8AC3E}">
        <p14:creationId xmlns:p14="http://schemas.microsoft.com/office/powerpoint/2010/main" val="592651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f"/><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f"/><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Rectangle 40"/>
          <p:cNvSpPr/>
          <p:nvPr userDrawn="1"/>
        </p:nvSpPr>
        <p:spPr>
          <a:xfrm>
            <a:off x="0" y="11876"/>
            <a:ext cx="7048498" cy="6858000"/>
          </a:xfrm>
          <a:prstGeom prst="rect">
            <a:avLst/>
          </a:prstGeom>
          <a:gradFill>
            <a:gsLst>
              <a:gs pos="37000">
                <a:srgbClr val="F2F4F5"/>
              </a:gs>
              <a:gs pos="0">
                <a:schemeClr val="bg1"/>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5"/>
          <p:cNvPicPr>
            <a:picLocks noChangeAspect="1"/>
          </p:cNvPicPr>
          <p:nvPr userDrawn="1"/>
        </p:nvPicPr>
        <p:blipFill>
          <a:blip r:embed="rId2"/>
          <a:stretch>
            <a:fillRect/>
          </a:stretch>
        </p:blipFill>
        <p:spPr>
          <a:xfrm>
            <a:off x="7048500" y="0"/>
            <a:ext cx="5143500" cy="6858000"/>
          </a:xfrm>
          <a:prstGeom prst="rect">
            <a:avLst/>
          </a:prstGeom>
        </p:spPr>
      </p:pic>
      <p:sp>
        <p:nvSpPr>
          <p:cNvPr id="10" name="Rectangle 6"/>
          <p:cNvSpPr/>
          <p:nvPr userDrawn="1"/>
        </p:nvSpPr>
        <p:spPr>
          <a:xfrm>
            <a:off x="7048499" y="0"/>
            <a:ext cx="4603569" cy="6858000"/>
          </a:xfrm>
          <a:prstGeom prst="rect">
            <a:avLst/>
          </a:prstGeom>
          <a:gradFill>
            <a:gsLst>
              <a:gs pos="0">
                <a:schemeClr val="bg1"/>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39" descr="A close up of a logo&#10;&#10;Description automatically generated"/>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2002" y="974902"/>
            <a:ext cx="1328056" cy="582645"/>
          </a:xfrm>
          <a:prstGeom prst="rect">
            <a:avLst/>
          </a:prstGeom>
        </p:spPr>
      </p:pic>
      <p:sp>
        <p:nvSpPr>
          <p:cNvPr id="12" name="TextBox 41"/>
          <p:cNvSpPr txBox="1"/>
          <p:nvPr userDrawn="1"/>
        </p:nvSpPr>
        <p:spPr>
          <a:xfrm>
            <a:off x="762001" y="6302828"/>
            <a:ext cx="4343400" cy="261610"/>
          </a:xfrm>
          <a:prstGeom prst="rect">
            <a:avLst/>
          </a:prstGeom>
          <a:noFill/>
        </p:spPr>
        <p:txBody>
          <a:bodyPr wrap="square" rtlCol="0">
            <a:spAutoFit/>
          </a:bodyPr>
          <a:lstStyle/>
          <a:p>
            <a:r>
              <a:rPr lang="en-US" sz="1100" dirty="0">
                <a:solidFill>
                  <a:schemeClr val="bg1">
                    <a:lumMod val="65000"/>
                  </a:schemeClr>
                </a:solidFill>
                <a:latin typeface="DengXian" pitchFamily="2" charset="-122"/>
              </a:rPr>
              <a:t>© 2018 Trias-lab Foundation</a:t>
            </a:r>
          </a:p>
        </p:txBody>
      </p:sp>
      <p:sp>
        <p:nvSpPr>
          <p:cNvPr id="17" name="文本占位符 16"/>
          <p:cNvSpPr>
            <a:spLocks noGrp="1"/>
          </p:cNvSpPr>
          <p:nvPr>
            <p:ph type="body" sz="quarter" idx="11" hasCustomPrompt="1"/>
          </p:nvPr>
        </p:nvSpPr>
        <p:spPr>
          <a:xfrm>
            <a:off x="762000" y="5209880"/>
            <a:ext cx="5334000" cy="436530"/>
          </a:xfrm>
          <a:prstGeom prst="rect">
            <a:avLst/>
          </a:prstGeom>
        </p:spPr>
        <p:txBody>
          <a:bodyPr/>
          <a:lstStyle>
            <a:lvl1pPr marL="0" indent="0">
              <a:buNone/>
              <a:defRPr lang="en-GB" altLang="zh-CN" sz="1800" b="1" kern="1200" dirty="0" smtClean="0">
                <a:solidFill>
                  <a:schemeClr val="tx1">
                    <a:lumMod val="50000"/>
                    <a:lumOff val="50000"/>
                  </a:schemeClr>
                </a:solidFill>
                <a:latin typeface="DengXian" pitchFamily="2" charset="-122"/>
                <a:ea typeface="+mn-ea"/>
                <a:cs typeface="+mn-cs"/>
              </a:defRPr>
            </a:lvl1pPr>
          </a:lstStyle>
          <a:p>
            <a:r>
              <a:rPr kumimoji="1" lang="en-GB" altLang="zh-CN" dirty="0"/>
              <a:t>for General-Purpose Enterprise Applications</a:t>
            </a:r>
          </a:p>
        </p:txBody>
      </p:sp>
      <p:sp>
        <p:nvSpPr>
          <p:cNvPr id="3" name="文本占位符 2"/>
          <p:cNvSpPr>
            <a:spLocks noGrp="1"/>
          </p:cNvSpPr>
          <p:nvPr>
            <p:ph type="body" sz="quarter" idx="12" hasCustomPrompt="1"/>
          </p:nvPr>
        </p:nvSpPr>
        <p:spPr>
          <a:xfrm>
            <a:off x="761999" y="3501020"/>
            <a:ext cx="7004051" cy="1380651"/>
          </a:xfrm>
          <a:prstGeom prst="rect">
            <a:avLst/>
          </a:prstGeom>
        </p:spPr>
        <p:txBody>
          <a:bodyPr/>
          <a:lstStyle>
            <a:lvl1pPr marL="0" indent="0">
              <a:buNone/>
              <a:defRPr sz="3600" b="1" i="0">
                <a:latin typeface="DengXian" pitchFamily="2" charset="-122"/>
                <a:ea typeface="DengXian" pitchFamily="2" charset="-122"/>
              </a:defRPr>
            </a:lvl1pPr>
          </a:lstStyle>
          <a:p>
            <a:r>
              <a:rPr kumimoji="1" lang="en-GB" altLang="zh-CN" dirty="0"/>
              <a:t>Decentralized Trusted </a:t>
            </a:r>
          </a:p>
          <a:p>
            <a:r>
              <a:rPr kumimoji="1" lang="en-GB" altLang="zh-CN" dirty="0"/>
              <a:t>Computing Infrastructure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964" y="-27000"/>
            <a:ext cx="12285152" cy="6912000"/>
          </a:xfrm>
          <a:prstGeom prst="rect">
            <a:avLst/>
          </a:prstGeom>
        </p:spPr>
      </p:pic>
      <p:sp>
        <p:nvSpPr>
          <p:cNvPr id="3" name="文本占位符 2"/>
          <p:cNvSpPr>
            <a:spLocks noGrp="1"/>
          </p:cNvSpPr>
          <p:nvPr>
            <p:ph type="body" sz="quarter" idx="10" hasCustomPrompt="1"/>
          </p:nvPr>
        </p:nvSpPr>
        <p:spPr>
          <a:xfrm>
            <a:off x="781200" y="568800"/>
            <a:ext cx="11410800" cy="375552"/>
          </a:xfrm>
          <a:prstGeom prst="rect">
            <a:avLst/>
          </a:prstGeom>
        </p:spPr>
        <p:txBody>
          <a:bodyPr/>
          <a:lstStyle>
            <a:lvl1pPr marL="0" indent="0">
              <a:buNone/>
              <a:defRPr sz="2600" b="1" i="0">
                <a:latin typeface="DengXian" pitchFamily="2" charset="-122"/>
                <a:ea typeface="DengXian" pitchFamily="2" charset="-122"/>
              </a:defRPr>
            </a:lvl1pPr>
          </a:lstStyle>
          <a:p>
            <a:r>
              <a:rPr kumimoji="1" lang="en-GB" altLang="zh-CN" dirty="0"/>
              <a:t>The Real Trust Issue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结束页幻灯片">
    <p:spTree>
      <p:nvGrpSpPr>
        <p:cNvPr id="1" name=""/>
        <p:cNvGrpSpPr/>
        <p:nvPr/>
      </p:nvGrpSpPr>
      <p:grpSpPr>
        <a:xfrm>
          <a:off x="0" y="0"/>
          <a:ext cx="0" cy="0"/>
          <a:chOff x="0" y="0"/>
          <a:chExt cx="0" cy="0"/>
        </a:xfrm>
      </p:grpSpPr>
      <p:pic>
        <p:nvPicPr>
          <p:cNvPr id="3" name="Picture 3"/>
          <p:cNvPicPr>
            <a:picLocks noChangeAspect="1"/>
          </p:cNvPicPr>
          <p:nvPr userDrawn="1"/>
        </p:nvPicPr>
        <p:blipFill rotWithShape="1">
          <a:blip r:embed="rId2"/>
          <a:srcRect r="25052"/>
          <a:stretch>
            <a:fillRect/>
          </a:stretch>
        </p:blipFill>
        <p:spPr>
          <a:xfrm rot="5400000">
            <a:off x="2669363" y="-2664637"/>
            <a:ext cx="6853272" cy="12192001"/>
          </a:xfrm>
          <a:prstGeom prst="rect">
            <a:avLst/>
          </a:prstGeom>
        </p:spPr>
      </p:pic>
      <p:sp>
        <p:nvSpPr>
          <p:cNvPr id="4" name="Rectangle 6"/>
          <p:cNvSpPr/>
          <p:nvPr userDrawn="1"/>
        </p:nvSpPr>
        <p:spPr>
          <a:xfrm>
            <a:off x="1" y="0"/>
            <a:ext cx="12191999" cy="6853273"/>
          </a:xfrm>
          <a:prstGeom prst="rect">
            <a:avLst/>
          </a:prstGeom>
          <a:gradFill>
            <a:gsLst>
              <a:gs pos="71000">
                <a:srgbClr val="FFFFFF">
                  <a:alpha val="94000"/>
                </a:srgbClr>
              </a:gs>
              <a:gs pos="0">
                <a:schemeClr val="bg1"/>
              </a:gs>
              <a:gs pos="100000">
                <a:schemeClr val="bg1">
                  <a:alpha val="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标题 1"/>
          <p:cNvSpPr txBox="1"/>
          <p:nvPr userDrawn="1"/>
        </p:nvSpPr>
        <p:spPr>
          <a:xfrm>
            <a:off x="5550848" y="5037259"/>
            <a:ext cx="4663163" cy="596574"/>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kumimoji="1" lang="en-US" altLang="zh-CN" sz="1800" b="0" i="0" dirty="0">
                <a:solidFill>
                  <a:schemeClr val="tx1">
                    <a:lumMod val="50000"/>
                    <a:lumOff val="50000"/>
                  </a:schemeClr>
                </a:solidFill>
                <a:latin typeface="DengXian" pitchFamily="2" charset="-122"/>
                <a:ea typeface="DengXian" pitchFamily="2" charset="-122"/>
              </a:rPr>
              <a:t>Trustworthy and Reliable Intelligent Autonomous Systems</a:t>
            </a:r>
            <a:endParaRPr lang="zh-CN" altLang="en-US" sz="1800" b="0" i="0" dirty="0">
              <a:solidFill>
                <a:schemeClr val="tx1">
                  <a:lumMod val="50000"/>
                  <a:lumOff val="50000"/>
                </a:schemeClr>
              </a:solidFill>
              <a:latin typeface="DengXian" pitchFamily="2" charset="-122"/>
              <a:ea typeface="DengXian" pitchFamily="2" charset="-122"/>
            </a:endParaRPr>
          </a:p>
        </p:txBody>
      </p:sp>
      <p:pic>
        <p:nvPicPr>
          <p:cNvPr id="7" name="Picture 11" descr="A close up of a logo&#10;&#10;Description automatically generated"/>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369237" y="4441379"/>
            <a:ext cx="2051655" cy="900102"/>
          </a:xfrm>
          <a:prstGeom prst="rect">
            <a:avLst/>
          </a:prstGeom>
        </p:spPr>
      </p:pic>
      <p:cxnSp>
        <p:nvCxnSpPr>
          <p:cNvPr id="8" name="Straight Connector 5"/>
          <p:cNvCxnSpPr/>
          <p:nvPr userDrawn="1"/>
        </p:nvCxnSpPr>
        <p:spPr>
          <a:xfrm>
            <a:off x="5027549" y="4343698"/>
            <a:ext cx="0" cy="1290135"/>
          </a:xfrm>
          <a:prstGeom prst="line">
            <a:avLst/>
          </a:prstGeom>
          <a:ln w="19050">
            <a:solidFill>
              <a:srgbClr val="C6CDD9"/>
            </a:solidFill>
          </a:ln>
        </p:spPr>
        <p:style>
          <a:lnRef idx="1">
            <a:schemeClr val="accent1"/>
          </a:lnRef>
          <a:fillRef idx="0">
            <a:schemeClr val="accent1"/>
          </a:fillRef>
          <a:effectRef idx="0">
            <a:schemeClr val="accent1"/>
          </a:effectRef>
          <a:fontRef idx="minor">
            <a:schemeClr val="tx1"/>
          </a:fontRef>
        </p:style>
      </p:cxnSp>
      <p:sp>
        <p:nvSpPr>
          <p:cNvPr id="9" name="标题 1"/>
          <p:cNvSpPr txBox="1"/>
          <p:nvPr userDrawn="1"/>
        </p:nvSpPr>
        <p:spPr>
          <a:xfrm>
            <a:off x="5550848" y="4273604"/>
            <a:ext cx="4663163" cy="590931"/>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tLang="zh-CN" sz="3600" b="1" i="0" kern="1200" dirty="0" err="1">
                <a:solidFill>
                  <a:schemeClr val="tx1"/>
                </a:solidFill>
                <a:latin typeface="DengXian" pitchFamily="2" charset="-122"/>
                <a:ea typeface="DengXian" pitchFamily="2" charset="-122"/>
                <a:cs typeface="+mj-cs"/>
              </a:rPr>
              <a:t>Trias</a:t>
            </a:r>
            <a:r>
              <a:rPr lang="en-US" altLang="zh-CN" sz="3600" b="1" i="0" kern="1200" dirty="0">
                <a:solidFill>
                  <a:schemeClr val="tx1"/>
                </a:solidFill>
                <a:latin typeface="DengXian" pitchFamily="2" charset="-122"/>
                <a:ea typeface="DengXian" pitchFamily="2" charset="-122"/>
                <a:cs typeface="+mj-cs"/>
              </a:rPr>
              <a:t>-lab Foundation</a:t>
            </a:r>
            <a:endParaRPr lang="zh-CN" altLang="en-US" sz="3600" b="1" i="0" kern="1200" dirty="0">
              <a:solidFill>
                <a:schemeClr val="tx1"/>
              </a:solidFill>
              <a:latin typeface="DengXian" pitchFamily="2" charset="-122"/>
              <a:ea typeface="DengXian" pitchFamily="2" charset="-122"/>
              <a:cs typeface="+mj-cs"/>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comments" Target="../comments/commen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omments" Target="../comments/commen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comments" Target="../comments/comment11.xm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omments" Target="../comments/comment1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comments" Target="../comments/comment13.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comments" Target="../comments/commen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comments" Target="../comments/commen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eg"/><Relationship Id="rId5" Type="http://schemas.openxmlformats.org/officeDocument/2006/relationships/comments" Target="../comments/comment1.xml"/><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comments" Target="../comments/comment2.xm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comments" Target="../comments/comment3.xm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comments" Target="../comments/comment4.xm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PageRank" TargetMode="External"/><Relationship Id="rId4" Type="http://schemas.openxmlformats.org/officeDocument/2006/relationships/comments" Target="../comments/comment5.xm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comments" Target="../comments/comment6.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comments" Target="../comments/comment7.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omments" Target="../comments/commen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2"/>
          </p:nvPr>
        </p:nvSpPr>
        <p:spPr>
          <a:xfrm>
            <a:off x="762000" y="3500755"/>
            <a:ext cx="9390380" cy="1380490"/>
          </a:xfrm>
        </p:spPr>
        <p:txBody>
          <a:bodyPr/>
          <a:lstStyle/>
          <a:p>
            <a:r>
              <a:rPr kumimoji="1" lang="en-AU" sz="4400" dirty="0"/>
              <a:t>StreamNet：Enabling Large-scale DAG-based Nakatomo Consensus through Stream Graph Computing </a:t>
            </a:r>
            <a:endParaRPr kumimoji="1" lang="en-AU" sz="4400" dirty="0" err="1"/>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 </a:t>
            </a:r>
            <a:r>
              <a:rPr kumimoji="1" lang="en-US" altLang="zh-CN" dirty="0" err="1"/>
              <a:t>StreamNet</a:t>
            </a:r>
            <a:r>
              <a:rPr kumimoji="1" lang="en-GB" altLang="zh-CN" dirty="0"/>
              <a:t> Basics</a:t>
            </a:r>
            <a:endParaRPr kumimoji="1" lang="zh-CN" altLang="en-US" dirty="0">
              <a:solidFill>
                <a:srgbClr val="FF0000"/>
              </a:solidFill>
            </a:endParaRPr>
          </a:p>
          <a:p>
            <a:endParaRPr kumimoji="1" lang="zh-CN" altLang="en-US" dirty="0"/>
          </a:p>
        </p:txBody>
      </p:sp>
      <p:sp>
        <p:nvSpPr>
          <p:cNvPr id="3" name="Rectangle 2"/>
          <p:cNvSpPr/>
          <p:nvPr/>
        </p:nvSpPr>
        <p:spPr>
          <a:xfrm>
            <a:off x="593766" y="1484416"/>
            <a:ext cx="4762005" cy="47382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p:cNvSpPr txBox="1"/>
          <p:nvPr/>
        </p:nvSpPr>
        <p:spPr>
          <a:xfrm>
            <a:off x="593766" y="1484416"/>
            <a:ext cx="1106393" cy="369332"/>
          </a:xfrm>
          <a:prstGeom prst="rect">
            <a:avLst/>
          </a:prstGeom>
          <a:noFill/>
        </p:spPr>
        <p:txBody>
          <a:bodyPr wrap="none" rtlCol="0">
            <a:spAutoFit/>
          </a:bodyPr>
          <a:lstStyle/>
          <a:p>
            <a:r>
              <a:rPr lang="en-US" smtClean="0"/>
              <a:t>machine1</a:t>
            </a:r>
            <a:endParaRPr lang="en-US"/>
          </a:p>
        </p:txBody>
      </p:sp>
      <p:sp>
        <p:nvSpPr>
          <p:cNvPr id="7" name="Oval 6"/>
          <p:cNvSpPr/>
          <p:nvPr/>
        </p:nvSpPr>
        <p:spPr>
          <a:xfrm>
            <a:off x="985652" y="2588821"/>
            <a:ext cx="463138" cy="4275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Oval 225"/>
          <p:cNvSpPr/>
          <p:nvPr/>
        </p:nvSpPr>
        <p:spPr>
          <a:xfrm>
            <a:off x="1723910" y="2588821"/>
            <a:ext cx="463138" cy="4275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p:cNvSpPr/>
          <p:nvPr/>
        </p:nvSpPr>
        <p:spPr>
          <a:xfrm>
            <a:off x="2570013" y="2600696"/>
            <a:ext cx="463138" cy="4275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p:cNvSpPr/>
          <p:nvPr/>
        </p:nvSpPr>
        <p:spPr>
          <a:xfrm>
            <a:off x="3425037" y="2600695"/>
            <a:ext cx="463138" cy="4275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p:cNvSpPr/>
          <p:nvPr/>
        </p:nvSpPr>
        <p:spPr>
          <a:xfrm>
            <a:off x="4335460" y="2600695"/>
            <a:ext cx="463138" cy="4275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Oval 229"/>
          <p:cNvSpPr/>
          <p:nvPr/>
        </p:nvSpPr>
        <p:spPr>
          <a:xfrm>
            <a:off x="985652" y="3312017"/>
            <a:ext cx="463138" cy="427511"/>
          </a:xfrm>
          <a:prstGeom prst="ellipse">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Oval 230"/>
          <p:cNvSpPr/>
          <p:nvPr/>
        </p:nvSpPr>
        <p:spPr>
          <a:xfrm>
            <a:off x="1723910" y="3312017"/>
            <a:ext cx="463138" cy="427511"/>
          </a:xfrm>
          <a:prstGeom prst="ellipse">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Oval 231"/>
          <p:cNvSpPr/>
          <p:nvPr/>
        </p:nvSpPr>
        <p:spPr>
          <a:xfrm>
            <a:off x="2570013" y="3323892"/>
            <a:ext cx="463138" cy="427511"/>
          </a:xfrm>
          <a:prstGeom prst="ellipse">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Oval 232"/>
          <p:cNvSpPr/>
          <p:nvPr/>
        </p:nvSpPr>
        <p:spPr>
          <a:xfrm>
            <a:off x="3425037" y="3323891"/>
            <a:ext cx="463138" cy="427511"/>
          </a:xfrm>
          <a:prstGeom prst="ellipse">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p:cNvSpPr/>
          <p:nvPr/>
        </p:nvSpPr>
        <p:spPr>
          <a:xfrm>
            <a:off x="4335460" y="3323891"/>
            <a:ext cx="463138" cy="427511"/>
          </a:xfrm>
          <a:prstGeom prst="ellipse">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p:cNvSpPr/>
          <p:nvPr/>
        </p:nvSpPr>
        <p:spPr>
          <a:xfrm>
            <a:off x="985652" y="4032272"/>
            <a:ext cx="463138" cy="4275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p:cNvSpPr/>
          <p:nvPr/>
        </p:nvSpPr>
        <p:spPr>
          <a:xfrm>
            <a:off x="1723910" y="4032272"/>
            <a:ext cx="463138" cy="4275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p:cNvSpPr/>
          <p:nvPr/>
        </p:nvSpPr>
        <p:spPr>
          <a:xfrm>
            <a:off x="2570013" y="4044147"/>
            <a:ext cx="463138" cy="4275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p:cNvSpPr/>
          <p:nvPr/>
        </p:nvSpPr>
        <p:spPr>
          <a:xfrm>
            <a:off x="3425037" y="4044146"/>
            <a:ext cx="463138" cy="4275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Oval 238"/>
          <p:cNvSpPr/>
          <p:nvPr/>
        </p:nvSpPr>
        <p:spPr>
          <a:xfrm>
            <a:off x="4335460" y="4044146"/>
            <a:ext cx="463138" cy="4275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Oval 239"/>
          <p:cNvSpPr/>
          <p:nvPr/>
        </p:nvSpPr>
        <p:spPr>
          <a:xfrm>
            <a:off x="985652" y="4782813"/>
            <a:ext cx="463138" cy="42751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Oval 240"/>
          <p:cNvSpPr/>
          <p:nvPr/>
        </p:nvSpPr>
        <p:spPr>
          <a:xfrm>
            <a:off x="1723910" y="4782813"/>
            <a:ext cx="463138" cy="42751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Oval 241"/>
          <p:cNvSpPr/>
          <p:nvPr/>
        </p:nvSpPr>
        <p:spPr>
          <a:xfrm>
            <a:off x="2570013" y="4794688"/>
            <a:ext cx="463138" cy="42751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Oval 242"/>
          <p:cNvSpPr/>
          <p:nvPr/>
        </p:nvSpPr>
        <p:spPr>
          <a:xfrm>
            <a:off x="3425037" y="4794687"/>
            <a:ext cx="463138" cy="42751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Oval 243"/>
          <p:cNvSpPr/>
          <p:nvPr/>
        </p:nvSpPr>
        <p:spPr>
          <a:xfrm>
            <a:off x="4335460" y="4794687"/>
            <a:ext cx="463138" cy="42751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p:cNvCxnSpPr>
            <a:stCxn id="7" idx="6"/>
            <a:endCxn id="226" idx="2"/>
          </p:cNvCxnSpPr>
          <p:nvPr/>
        </p:nvCxnSpPr>
        <p:spPr>
          <a:xfrm>
            <a:off x="1448790" y="2802577"/>
            <a:ext cx="2751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0" name="Straight Arrow Connector 349"/>
          <p:cNvCxnSpPr/>
          <p:nvPr/>
        </p:nvCxnSpPr>
        <p:spPr>
          <a:xfrm>
            <a:off x="2187048" y="2802577"/>
            <a:ext cx="3829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1" name="Straight Arrow Connector 350"/>
          <p:cNvCxnSpPr/>
          <p:nvPr/>
        </p:nvCxnSpPr>
        <p:spPr>
          <a:xfrm>
            <a:off x="3033151" y="2802577"/>
            <a:ext cx="3918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2" name="Straight Arrow Connector 351"/>
          <p:cNvCxnSpPr>
            <a:stCxn id="228" idx="6"/>
            <a:endCxn id="229" idx="2"/>
          </p:cNvCxnSpPr>
          <p:nvPr/>
        </p:nvCxnSpPr>
        <p:spPr>
          <a:xfrm>
            <a:off x="3888175" y="2814451"/>
            <a:ext cx="447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3" name="Straight Arrow Connector 352"/>
          <p:cNvCxnSpPr>
            <a:stCxn id="229" idx="4"/>
            <a:endCxn id="234" idx="0"/>
          </p:cNvCxnSpPr>
          <p:nvPr/>
        </p:nvCxnSpPr>
        <p:spPr>
          <a:xfrm>
            <a:off x="4567029" y="3028206"/>
            <a:ext cx="0" cy="2956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4" name="Straight Arrow Connector 353"/>
          <p:cNvCxnSpPr>
            <a:stCxn id="234" idx="2"/>
            <a:endCxn id="233" idx="6"/>
          </p:cNvCxnSpPr>
          <p:nvPr/>
        </p:nvCxnSpPr>
        <p:spPr>
          <a:xfrm flipH="1">
            <a:off x="3888175" y="3537647"/>
            <a:ext cx="447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5" name="Straight Arrow Connector 354"/>
          <p:cNvCxnSpPr>
            <a:stCxn id="233" idx="2"/>
            <a:endCxn id="232" idx="6"/>
          </p:cNvCxnSpPr>
          <p:nvPr/>
        </p:nvCxnSpPr>
        <p:spPr>
          <a:xfrm flipH="1">
            <a:off x="3033151" y="3537647"/>
            <a:ext cx="39188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6" name="Straight Arrow Connector 355"/>
          <p:cNvCxnSpPr>
            <a:stCxn id="232" idx="2"/>
            <a:endCxn id="231" idx="6"/>
          </p:cNvCxnSpPr>
          <p:nvPr/>
        </p:nvCxnSpPr>
        <p:spPr>
          <a:xfrm flipH="1" flipV="1">
            <a:off x="2187048" y="3525773"/>
            <a:ext cx="382965" cy="118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7" name="Straight Arrow Connector 356"/>
          <p:cNvCxnSpPr>
            <a:stCxn id="231" idx="2"/>
            <a:endCxn id="230" idx="6"/>
          </p:cNvCxnSpPr>
          <p:nvPr/>
        </p:nvCxnSpPr>
        <p:spPr>
          <a:xfrm flipH="1">
            <a:off x="1448790" y="3525773"/>
            <a:ext cx="2751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8" name="Straight Arrow Connector 357"/>
          <p:cNvCxnSpPr>
            <a:stCxn id="230" idx="4"/>
            <a:endCxn id="235" idx="0"/>
          </p:cNvCxnSpPr>
          <p:nvPr/>
        </p:nvCxnSpPr>
        <p:spPr>
          <a:xfrm>
            <a:off x="1217221" y="3739528"/>
            <a:ext cx="0" cy="2927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9" name="Straight Arrow Connector 358"/>
          <p:cNvCxnSpPr>
            <a:stCxn id="235" idx="6"/>
            <a:endCxn id="236" idx="2"/>
          </p:cNvCxnSpPr>
          <p:nvPr/>
        </p:nvCxnSpPr>
        <p:spPr>
          <a:xfrm>
            <a:off x="1448790" y="4246028"/>
            <a:ext cx="2751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0" name="Straight Arrow Connector 359"/>
          <p:cNvCxnSpPr>
            <a:stCxn id="236" idx="6"/>
            <a:endCxn id="237" idx="2"/>
          </p:cNvCxnSpPr>
          <p:nvPr/>
        </p:nvCxnSpPr>
        <p:spPr>
          <a:xfrm>
            <a:off x="2187048" y="4246028"/>
            <a:ext cx="382965" cy="118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1" name="Straight Arrow Connector 360"/>
          <p:cNvCxnSpPr>
            <a:stCxn id="237" idx="6"/>
          </p:cNvCxnSpPr>
          <p:nvPr/>
        </p:nvCxnSpPr>
        <p:spPr>
          <a:xfrm flipV="1">
            <a:off x="3033151" y="4246028"/>
            <a:ext cx="391886" cy="118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2" name="Straight Arrow Connector 361"/>
          <p:cNvCxnSpPr>
            <a:stCxn id="238" idx="6"/>
            <a:endCxn id="239" idx="2"/>
          </p:cNvCxnSpPr>
          <p:nvPr/>
        </p:nvCxnSpPr>
        <p:spPr>
          <a:xfrm>
            <a:off x="3888175" y="4257902"/>
            <a:ext cx="447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3" name="Straight Arrow Connector 362"/>
          <p:cNvCxnSpPr>
            <a:stCxn id="239" idx="4"/>
            <a:endCxn id="244" idx="0"/>
          </p:cNvCxnSpPr>
          <p:nvPr/>
        </p:nvCxnSpPr>
        <p:spPr>
          <a:xfrm>
            <a:off x="4567029" y="4471657"/>
            <a:ext cx="0" cy="323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4" name="Straight Arrow Connector 363"/>
          <p:cNvCxnSpPr>
            <a:stCxn id="244" idx="2"/>
            <a:endCxn id="243" idx="6"/>
          </p:cNvCxnSpPr>
          <p:nvPr/>
        </p:nvCxnSpPr>
        <p:spPr>
          <a:xfrm flipH="1">
            <a:off x="3888175" y="5008443"/>
            <a:ext cx="447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5" name="Straight Arrow Connector 364"/>
          <p:cNvCxnSpPr>
            <a:stCxn id="243" idx="2"/>
            <a:endCxn id="242" idx="6"/>
          </p:cNvCxnSpPr>
          <p:nvPr/>
        </p:nvCxnSpPr>
        <p:spPr>
          <a:xfrm flipH="1">
            <a:off x="3033151" y="5008443"/>
            <a:ext cx="39188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6" name="Straight Arrow Connector 365"/>
          <p:cNvCxnSpPr>
            <a:stCxn id="242" idx="2"/>
            <a:endCxn id="241" idx="6"/>
          </p:cNvCxnSpPr>
          <p:nvPr/>
        </p:nvCxnSpPr>
        <p:spPr>
          <a:xfrm flipH="1" flipV="1">
            <a:off x="2187048" y="4996569"/>
            <a:ext cx="382965" cy="118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7" name="Straight Arrow Connector 366"/>
          <p:cNvCxnSpPr>
            <a:stCxn id="241" idx="2"/>
            <a:endCxn id="240" idx="6"/>
          </p:cNvCxnSpPr>
          <p:nvPr/>
        </p:nvCxnSpPr>
        <p:spPr>
          <a:xfrm flipH="1">
            <a:off x="1448790" y="4996569"/>
            <a:ext cx="2751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8" name="Rectangle 367"/>
          <p:cNvSpPr/>
          <p:nvPr/>
        </p:nvSpPr>
        <p:spPr>
          <a:xfrm>
            <a:off x="6193366" y="1484416"/>
            <a:ext cx="4762005" cy="47382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9" name="TextBox 368"/>
          <p:cNvSpPr txBox="1"/>
          <p:nvPr/>
        </p:nvSpPr>
        <p:spPr>
          <a:xfrm>
            <a:off x="6193366" y="1484416"/>
            <a:ext cx="1106393" cy="369332"/>
          </a:xfrm>
          <a:prstGeom prst="rect">
            <a:avLst/>
          </a:prstGeom>
          <a:noFill/>
        </p:spPr>
        <p:txBody>
          <a:bodyPr wrap="none" rtlCol="0">
            <a:spAutoFit/>
          </a:bodyPr>
          <a:lstStyle/>
          <a:p>
            <a:r>
              <a:rPr lang="en-US" dirty="0" smtClean="0"/>
              <a:t>machine2</a:t>
            </a:r>
            <a:endParaRPr lang="en-US" dirty="0"/>
          </a:p>
        </p:txBody>
      </p:sp>
      <p:sp>
        <p:nvSpPr>
          <p:cNvPr id="370" name="Oval 369"/>
          <p:cNvSpPr/>
          <p:nvPr/>
        </p:nvSpPr>
        <p:spPr>
          <a:xfrm>
            <a:off x="6585252" y="2588821"/>
            <a:ext cx="463138" cy="4275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Oval 370"/>
          <p:cNvSpPr/>
          <p:nvPr/>
        </p:nvSpPr>
        <p:spPr>
          <a:xfrm>
            <a:off x="7323510" y="2588821"/>
            <a:ext cx="463138" cy="4275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 name="Oval 371"/>
          <p:cNvSpPr/>
          <p:nvPr/>
        </p:nvSpPr>
        <p:spPr>
          <a:xfrm>
            <a:off x="8169613" y="2600696"/>
            <a:ext cx="463138" cy="4275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Oval 372"/>
          <p:cNvSpPr/>
          <p:nvPr/>
        </p:nvSpPr>
        <p:spPr>
          <a:xfrm>
            <a:off x="9024637" y="2600695"/>
            <a:ext cx="463138" cy="4275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Oval 373"/>
          <p:cNvSpPr/>
          <p:nvPr/>
        </p:nvSpPr>
        <p:spPr>
          <a:xfrm>
            <a:off x="9935060" y="2600695"/>
            <a:ext cx="463138" cy="4275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Oval 374"/>
          <p:cNvSpPr/>
          <p:nvPr/>
        </p:nvSpPr>
        <p:spPr>
          <a:xfrm>
            <a:off x="6585252" y="3312017"/>
            <a:ext cx="463138" cy="427511"/>
          </a:xfrm>
          <a:prstGeom prst="ellipse">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 name="Oval 375"/>
          <p:cNvSpPr/>
          <p:nvPr/>
        </p:nvSpPr>
        <p:spPr>
          <a:xfrm>
            <a:off x="7323510" y="3312017"/>
            <a:ext cx="463138" cy="427511"/>
          </a:xfrm>
          <a:prstGeom prst="ellipse">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 name="Oval 376"/>
          <p:cNvSpPr/>
          <p:nvPr/>
        </p:nvSpPr>
        <p:spPr>
          <a:xfrm>
            <a:off x="8169613" y="3323892"/>
            <a:ext cx="463138" cy="427511"/>
          </a:xfrm>
          <a:prstGeom prst="ellipse">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Oval 377"/>
          <p:cNvSpPr/>
          <p:nvPr/>
        </p:nvSpPr>
        <p:spPr>
          <a:xfrm>
            <a:off x="9024637" y="3323891"/>
            <a:ext cx="463138" cy="427511"/>
          </a:xfrm>
          <a:prstGeom prst="ellipse">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Oval 378"/>
          <p:cNvSpPr/>
          <p:nvPr/>
        </p:nvSpPr>
        <p:spPr>
          <a:xfrm>
            <a:off x="9935060" y="3323891"/>
            <a:ext cx="463138" cy="427511"/>
          </a:xfrm>
          <a:prstGeom prst="ellipse">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Oval 379"/>
          <p:cNvSpPr/>
          <p:nvPr/>
        </p:nvSpPr>
        <p:spPr>
          <a:xfrm>
            <a:off x="6585252" y="4032272"/>
            <a:ext cx="463138" cy="4275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Oval 380"/>
          <p:cNvSpPr/>
          <p:nvPr/>
        </p:nvSpPr>
        <p:spPr>
          <a:xfrm>
            <a:off x="7323510" y="4032272"/>
            <a:ext cx="463138" cy="4275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2" name="Oval 381"/>
          <p:cNvSpPr/>
          <p:nvPr/>
        </p:nvSpPr>
        <p:spPr>
          <a:xfrm>
            <a:off x="8169613" y="4044147"/>
            <a:ext cx="463138" cy="4275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 name="Oval 382"/>
          <p:cNvSpPr/>
          <p:nvPr/>
        </p:nvSpPr>
        <p:spPr>
          <a:xfrm>
            <a:off x="9024637" y="4044146"/>
            <a:ext cx="463138" cy="4275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 name="Oval 383"/>
          <p:cNvSpPr/>
          <p:nvPr/>
        </p:nvSpPr>
        <p:spPr>
          <a:xfrm>
            <a:off x="9935060" y="4044146"/>
            <a:ext cx="463138" cy="427511"/>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 name="Oval 386"/>
          <p:cNvSpPr/>
          <p:nvPr/>
        </p:nvSpPr>
        <p:spPr>
          <a:xfrm>
            <a:off x="8169613" y="4794688"/>
            <a:ext cx="463138" cy="42751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8" name="Oval 387"/>
          <p:cNvSpPr/>
          <p:nvPr/>
        </p:nvSpPr>
        <p:spPr>
          <a:xfrm>
            <a:off x="9024637" y="4794687"/>
            <a:ext cx="463138" cy="42751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Oval 388"/>
          <p:cNvSpPr/>
          <p:nvPr/>
        </p:nvSpPr>
        <p:spPr>
          <a:xfrm>
            <a:off x="9935060" y="4794687"/>
            <a:ext cx="463138" cy="42751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0" name="Straight Arrow Connector 389"/>
          <p:cNvCxnSpPr>
            <a:stCxn id="373" idx="6"/>
          </p:cNvCxnSpPr>
          <p:nvPr/>
        </p:nvCxnSpPr>
        <p:spPr>
          <a:xfrm>
            <a:off x="7048390" y="2802577"/>
            <a:ext cx="2751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1" name="Straight Arrow Connector 390"/>
          <p:cNvCxnSpPr/>
          <p:nvPr/>
        </p:nvCxnSpPr>
        <p:spPr>
          <a:xfrm>
            <a:off x="7786648" y="2802577"/>
            <a:ext cx="3829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2" name="Straight Arrow Connector 391"/>
          <p:cNvCxnSpPr/>
          <p:nvPr/>
        </p:nvCxnSpPr>
        <p:spPr>
          <a:xfrm>
            <a:off x="8632751" y="2802577"/>
            <a:ext cx="3918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3" name="Straight Arrow Connector 392"/>
          <p:cNvCxnSpPr/>
          <p:nvPr/>
        </p:nvCxnSpPr>
        <p:spPr>
          <a:xfrm>
            <a:off x="9487775" y="2814451"/>
            <a:ext cx="447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4" name="Straight Arrow Connector 393"/>
          <p:cNvCxnSpPr/>
          <p:nvPr/>
        </p:nvCxnSpPr>
        <p:spPr>
          <a:xfrm>
            <a:off x="10166629" y="3028206"/>
            <a:ext cx="0" cy="2956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5" name="Straight Arrow Connector 394"/>
          <p:cNvCxnSpPr/>
          <p:nvPr/>
        </p:nvCxnSpPr>
        <p:spPr>
          <a:xfrm flipH="1">
            <a:off x="9487775" y="3537647"/>
            <a:ext cx="447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6" name="Straight Arrow Connector 395"/>
          <p:cNvCxnSpPr/>
          <p:nvPr/>
        </p:nvCxnSpPr>
        <p:spPr>
          <a:xfrm flipH="1">
            <a:off x="8632751" y="3537647"/>
            <a:ext cx="39188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7" name="Straight Arrow Connector 396"/>
          <p:cNvCxnSpPr/>
          <p:nvPr/>
        </p:nvCxnSpPr>
        <p:spPr>
          <a:xfrm flipH="1" flipV="1">
            <a:off x="7786648" y="3525773"/>
            <a:ext cx="382965" cy="118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8" name="Straight Arrow Connector 397"/>
          <p:cNvCxnSpPr/>
          <p:nvPr/>
        </p:nvCxnSpPr>
        <p:spPr>
          <a:xfrm flipH="1">
            <a:off x="7048390" y="3525773"/>
            <a:ext cx="2751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9" name="Straight Arrow Connector 398"/>
          <p:cNvCxnSpPr/>
          <p:nvPr/>
        </p:nvCxnSpPr>
        <p:spPr>
          <a:xfrm>
            <a:off x="6816821" y="3739528"/>
            <a:ext cx="0" cy="2927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0" name="Straight Arrow Connector 399"/>
          <p:cNvCxnSpPr/>
          <p:nvPr/>
        </p:nvCxnSpPr>
        <p:spPr>
          <a:xfrm>
            <a:off x="7048390" y="4246028"/>
            <a:ext cx="2751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1" name="Straight Arrow Connector 400"/>
          <p:cNvCxnSpPr/>
          <p:nvPr/>
        </p:nvCxnSpPr>
        <p:spPr>
          <a:xfrm>
            <a:off x="7786648" y="4246028"/>
            <a:ext cx="382965" cy="118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2" name="Straight Arrow Connector 401"/>
          <p:cNvCxnSpPr/>
          <p:nvPr/>
        </p:nvCxnSpPr>
        <p:spPr>
          <a:xfrm flipV="1">
            <a:off x="8632751" y="4246028"/>
            <a:ext cx="391886" cy="118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3" name="Straight Arrow Connector 402"/>
          <p:cNvCxnSpPr/>
          <p:nvPr/>
        </p:nvCxnSpPr>
        <p:spPr>
          <a:xfrm>
            <a:off x="9487775" y="4257902"/>
            <a:ext cx="447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4" name="Straight Arrow Connector 403"/>
          <p:cNvCxnSpPr/>
          <p:nvPr/>
        </p:nvCxnSpPr>
        <p:spPr>
          <a:xfrm>
            <a:off x="10166629" y="4471657"/>
            <a:ext cx="0" cy="323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5" name="Straight Arrow Connector 404"/>
          <p:cNvCxnSpPr/>
          <p:nvPr/>
        </p:nvCxnSpPr>
        <p:spPr>
          <a:xfrm flipH="1">
            <a:off x="9487775" y="5008443"/>
            <a:ext cx="447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6" name="Straight Arrow Connector 405"/>
          <p:cNvCxnSpPr/>
          <p:nvPr/>
        </p:nvCxnSpPr>
        <p:spPr>
          <a:xfrm flipH="1">
            <a:off x="8632751" y="5008443"/>
            <a:ext cx="39188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8556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 </a:t>
            </a:r>
            <a:r>
              <a:rPr kumimoji="1" lang="en-US" altLang="zh-CN" dirty="0" err="1"/>
              <a:t>StreamNet</a:t>
            </a:r>
            <a:r>
              <a:rPr kumimoji="1" lang="en-GB" altLang="zh-CN" dirty="0"/>
              <a:t> Basics</a:t>
            </a:r>
            <a:endParaRPr kumimoji="1" lang="zh-CN" altLang="en-US" dirty="0">
              <a:solidFill>
                <a:srgbClr val="FF0000"/>
              </a:solidFill>
            </a:endParaRPr>
          </a:p>
          <a:p>
            <a:endParaRPr kumimoji="1" lang="zh-CN" altLang="en-US" dirty="0"/>
          </a:p>
        </p:txBody>
      </p:sp>
      <p:sp>
        <p:nvSpPr>
          <p:cNvPr id="4" name="TextBox 3"/>
          <p:cNvSpPr txBox="1"/>
          <p:nvPr/>
        </p:nvSpPr>
        <p:spPr>
          <a:xfrm>
            <a:off x="781200" y="1353787"/>
            <a:ext cx="11384720" cy="369332"/>
          </a:xfrm>
          <a:prstGeom prst="rect">
            <a:avLst/>
          </a:prstGeom>
          <a:noFill/>
        </p:spPr>
        <p:txBody>
          <a:bodyPr wrap="none" rtlCol="0">
            <a:spAutoFit/>
          </a:bodyPr>
          <a:lstStyle/>
          <a:p>
            <a:r>
              <a:rPr lang="en-US" dirty="0" smtClean="0"/>
              <a:t>Why we need a total order? Suppose both node 2 &amp; 3 are attesting 1 at time 1, now they all have the score of 1 as 1000</a:t>
            </a:r>
            <a:endParaRPr lang="en-US" dirty="0"/>
          </a:p>
        </p:txBody>
      </p:sp>
      <p:sp>
        <p:nvSpPr>
          <p:cNvPr id="5" name="Oval 4"/>
          <p:cNvSpPr/>
          <p:nvPr/>
        </p:nvSpPr>
        <p:spPr>
          <a:xfrm>
            <a:off x="4227615" y="2042556"/>
            <a:ext cx="498764" cy="47501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83" name="Oval 82"/>
          <p:cNvSpPr/>
          <p:nvPr/>
        </p:nvSpPr>
        <p:spPr>
          <a:xfrm>
            <a:off x="2610592" y="2042555"/>
            <a:ext cx="498764" cy="47501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84" name="Oval 83"/>
          <p:cNvSpPr/>
          <p:nvPr/>
        </p:nvSpPr>
        <p:spPr>
          <a:xfrm>
            <a:off x="5844638" y="2054429"/>
            <a:ext cx="498764" cy="47501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cxnSp>
        <p:nvCxnSpPr>
          <p:cNvPr id="12" name="Straight Arrow Connector 11"/>
          <p:cNvCxnSpPr>
            <a:stCxn id="83" idx="6"/>
            <a:endCxn id="5" idx="2"/>
          </p:cNvCxnSpPr>
          <p:nvPr/>
        </p:nvCxnSpPr>
        <p:spPr>
          <a:xfrm>
            <a:off x="3109356" y="2280062"/>
            <a:ext cx="111825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a:stCxn id="84" idx="2"/>
            <a:endCxn id="5" idx="6"/>
          </p:cNvCxnSpPr>
          <p:nvPr/>
        </p:nvCxnSpPr>
        <p:spPr>
          <a:xfrm flipH="1" flipV="1">
            <a:off x="4726379" y="2280063"/>
            <a:ext cx="1118259" cy="118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971149" y="2042555"/>
            <a:ext cx="1390061" cy="369332"/>
          </a:xfrm>
          <a:prstGeom prst="rect">
            <a:avLst/>
          </a:prstGeom>
          <a:noFill/>
        </p:spPr>
        <p:txBody>
          <a:bodyPr wrap="none" rtlCol="0">
            <a:spAutoFit/>
          </a:bodyPr>
          <a:lstStyle/>
          <a:p>
            <a:r>
              <a:rPr lang="en-US" smtClean="0"/>
              <a:t>Score:   1000</a:t>
            </a:r>
            <a:endParaRPr lang="en-US"/>
          </a:p>
        </p:txBody>
      </p:sp>
      <p:sp>
        <p:nvSpPr>
          <p:cNvPr id="94" name="TextBox 93"/>
          <p:cNvSpPr txBox="1"/>
          <p:nvPr/>
        </p:nvSpPr>
        <p:spPr>
          <a:xfrm>
            <a:off x="6766630" y="2042553"/>
            <a:ext cx="1390061" cy="369332"/>
          </a:xfrm>
          <a:prstGeom prst="rect">
            <a:avLst/>
          </a:prstGeom>
          <a:noFill/>
        </p:spPr>
        <p:txBody>
          <a:bodyPr wrap="none" rtlCol="0">
            <a:spAutoFit/>
          </a:bodyPr>
          <a:lstStyle/>
          <a:p>
            <a:r>
              <a:rPr lang="en-US" smtClean="0"/>
              <a:t>Score:   1000</a:t>
            </a:r>
            <a:endParaRPr lang="en-US"/>
          </a:p>
        </p:txBody>
      </p:sp>
      <p:sp>
        <p:nvSpPr>
          <p:cNvPr id="95" name="TextBox 94"/>
          <p:cNvSpPr txBox="1"/>
          <p:nvPr/>
        </p:nvSpPr>
        <p:spPr>
          <a:xfrm>
            <a:off x="795404" y="2729345"/>
            <a:ext cx="8676799" cy="369332"/>
          </a:xfrm>
          <a:prstGeom prst="rect">
            <a:avLst/>
          </a:prstGeom>
          <a:noFill/>
        </p:spPr>
        <p:txBody>
          <a:bodyPr wrap="none" rtlCol="0">
            <a:spAutoFit/>
          </a:bodyPr>
          <a:lstStyle/>
          <a:p>
            <a:r>
              <a:rPr lang="en-US" dirty="0" smtClean="0"/>
              <a:t>However, at time 2, the score information for node 3  delayed due to network issues, then:</a:t>
            </a:r>
            <a:endParaRPr lang="en-US" dirty="0"/>
          </a:p>
        </p:txBody>
      </p:sp>
      <p:sp>
        <p:nvSpPr>
          <p:cNvPr id="96" name="Oval 95"/>
          <p:cNvSpPr/>
          <p:nvPr/>
        </p:nvSpPr>
        <p:spPr>
          <a:xfrm>
            <a:off x="4241819" y="3418114"/>
            <a:ext cx="498764" cy="47501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97" name="Oval 96"/>
          <p:cNvSpPr/>
          <p:nvPr/>
        </p:nvSpPr>
        <p:spPr>
          <a:xfrm>
            <a:off x="2624796" y="3418113"/>
            <a:ext cx="498764" cy="47501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98" name="Oval 97"/>
          <p:cNvSpPr/>
          <p:nvPr/>
        </p:nvSpPr>
        <p:spPr>
          <a:xfrm>
            <a:off x="5858842" y="3429987"/>
            <a:ext cx="498764" cy="47501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cxnSp>
        <p:nvCxnSpPr>
          <p:cNvPr id="99" name="Straight Arrow Connector 98"/>
          <p:cNvCxnSpPr>
            <a:endCxn id="98" idx="2"/>
          </p:cNvCxnSpPr>
          <p:nvPr/>
        </p:nvCxnSpPr>
        <p:spPr>
          <a:xfrm>
            <a:off x="3123560" y="3655620"/>
            <a:ext cx="111825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p:cNvCxnSpPr>
            <a:endCxn id="98" idx="6"/>
          </p:cNvCxnSpPr>
          <p:nvPr/>
        </p:nvCxnSpPr>
        <p:spPr>
          <a:xfrm flipH="1" flipV="1">
            <a:off x="4740583" y="3655621"/>
            <a:ext cx="1118259" cy="118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1" name="TextBox 100"/>
          <p:cNvSpPr txBox="1"/>
          <p:nvPr/>
        </p:nvSpPr>
        <p:spPr>
          <a:xfrm>
            <a:off x="985353" y="3418113"/>
            <a:ext cx="1390061" cy="369332"/>
          </a:xfrm>
          <a:prstGeom prst="rect">
            <a:avLst/>
          </a:prstGeom>
          <a:noFill/>
        </p:spPr>
        <p:txBody>
          <a:bodyPr wrap="none" rtlCol="0">
            <a:spAutoFit/>
          </a:bodyPr>
          <a:lstStyle/>
          <a:p>
            <a:r>
              <a:rPr lang="en-US" dirty="0" smtClean="0"/>
              <a:t>Score:   1100</a:t>
            </a:r>
            <a:endParaRPr lang="en-US" dirty="0"/>
          </a:p>
        </p:txBody>
      </p:sp>
      <p:sp>
        <p:nvSpPr>
          <p:cNvPr id="102" name="TextBox 101"/>
          <p:cNvSpPr txBox="1"/>
          <p:nvPr/>
        </p:nvSpPr>
        <p:spPr>
          <a:xfrm>
            <a:off x="6780834" y="3418111"/>
            <a:ext cx="1390061" cy="369332"/>
          </a:xfrm>
          <a:prstGeom prst="rect">
            <a:avLst/>
          </a:prstGeom>
          <a:noFill/>
        </p:spPr>
        <p:txBody>
          <a:bodyPr wrap="none" rtlCol="0">
            <a:spAutoFit/>
          </a:bodyPr>
          <a:lstStyle/>
          <a:p>
            <a:r>
              <a:rPr lang="en-US" dirty="0" smtClean="0"/>
              <a:t>Score:   0100</a:t>
            </a:r>
            <a:endParaRPr lang="en-US" dirty="0"/>
          </a:p>
        </p:txBody>
      </p:sp>
      <p:sp>
        <p:nvSpPr>
          <p:cNvPr id="103" name="TextBox 102"/>
          <p:cNvSpPr txBox="1"/>
          <p:nvPr/>
        </p:nvSpPr>
        <p:spPr>
          <a:xfrm>
            <a:off x="781200" y="4081148"/>
            <a:ext cx="7906332" cy="369332"/>
          </a:xfrm>
          <a:prstGeom prst="rect">
            <a:avLst/>
          </a:prstGeom>
          <a:noFill/>
        </p:spPr>
        <p:txBody>
          <a:bodyPr wrap="none" rtlCol="0">
            <a:spAutoFit/>
          </a:bodyPr>
          <a:lstStyle/>
          <a:p>
            <a:r>
              <a:rPr lang="en-US" dirty="0"/>
              <a:t>A</a:t>
            </a:r>
            <a:r>
              <a:rPr lang="en-US" dirty="0" smtClean="0"/>
              <a:t>t time 3, node 3 received the time 2 score, and node 2 receive the time </a:t>
            </a:r>
            <a:r>
              <a:rPr lang="en-US" dirty="0"/>
              <a:t>3</a:t>
            </a:r>
            <a:r>
              <a:rPr lang="en-US" dirty="0" smtClean="0"/>
              <a:t> score </a:t>
            </a:r>
            <a:endParaRPr lang="en-US" dirty="0"/>
          </a:p>
        </p:txBody>
      </p:sp>
      <p:sp>
        <p:nvSpPr>
          <p:cNvPr id="104" name="Oval 103"/>
          <p:cNvSpPr/>
          <p:nvPr/>
        </p:nvSpPr>
        <p:spPr>
          <a:xfrm>
            <a:off x="4227615" y="4769917"/>
            <a:ext cx="498764" cy="47501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05" name="Oval 104"/>
          <p:cNvSpPr/>
          <p:nvPr/>
        </p:nvSpPr>
        <p:spPr>
          <a:xfrm>
            <a:off x="2610592" y="4769916"/>
            <a:ext cx="498764" cy="47501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106" name="Oval 105"/>
          <p:cNvSpPr/>
          <p:nvPr/>
        </p:nvSpPr>
        <p:spPr>
          <a:xfrm>
            <a:off x="5844638" y="4781790"/>
            <a:ext cx="498764" cy="47501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cxnSp>
        <p:nvCxnSpPr>
          <p:cNvPr id="107" name="Straight Arrow Connector 106"/>
          <p:cNvCxnSpPr/>
          <p:nvPr/>
        </p:nvCxnSpPr>
        <p:spPr>
          <a:xfrm>
            <a:off x="3109356" y="5007423"/>
            <a:ext cx="111825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p:nvPr/>
        </p:nvCxnSpPr>
        <p:spPr>
          <a:xfrm flipH="1" flipV="1">
            <a:off x="4726379" y="5007424"/>
            <a:ext cx="1118259" cy="118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9" name="TextBox 108"/>
          <p:cNvSpPr txBox="1"/>
          <p:nvPr/>
        </p:nvSpPr>
        <p:spPr>
          <a:xfrm>
            <a:off x="971149" y="4769916"/>
            <a:ext cx="1390061" cy="369332"/>
          </a:xfrm>
          <a:prstGeom prst="rect">
            <a:avLst/>
          </a:prstGeom>
          <a:noFill/>
        </p:spPr>
        <p:txBody>
          <a:bodyPr wrap="none" rtlCol="0">
            <a:spAutoFit/>
          </a:bodyPr>
          <a:lstStyle/>
          <a:p>
            <a:r>
              <a:rPr lang="en-US" dirty="0" smtClean="0"/>
              <a:t>Score:   1110</a:t>
            </a:r>
            <a:endParaRPr lang="en-US" dirty="0"/>
          </a:p>
        </p:txBody>
      </p:sp>
      <p:sp>
        <p:nvSpPr>
          <p:cNvPr id="110" name="TextBox 109"/>
          <p:cNvSpPr txBox="1"/>
          <p:nvPr/>
        </p:nvSpPr>
        <p:spPr>
          <a:xfrm>
            <a:off x="6766630" y="4769914"/>
            <a:ext cx="1390061" cy="369332"/>
          </a:xfrm>
          <a:prstGeom prst="rect">
            <a:avLst/>
          </a:prstGeom>
          <a:noFill/>
        </p:spPr>
        <p:txBody>
          <a:bodyPr wrap="none" rtlCol="0">
            <a:spAutoFit/>
          </a:bodyPr>
          <a:lstStyle/>
          <a:p>
            <a:r>
              <a:rPr lang="en-US" dirty="0" smtClean="0"/>
              <a:t>Score:   1010</a:t>
            </a:r>
            <a:endParaRPr lang="en-US" dirty="0"/>
          </a:p>
        </p:txBody>
      </p:sp>
      <p:sp>
        <p:nvSpPr>
          <p:cNvPr id="17" name="TextBox 16"/>
          <p:cNvSpPr txBox="1"/>
          <p:nvPr/>
        </p:nvSpPr>
        <p:spPr>
          <a:xfrm>
            <a:off x="6947065" y="5432951"/>
            <a:ext cx="5076711" cy="923330"/>
          </a:xfrm>
          <a:prstGeom prst="rect">
            <a:avLst/>
          </a:prstGeom>
          <a:noFill/>
        </p:spPr>
        <p:txBody>
          <a:bodyPr wrap="none" rtlCol="0">
            <a:spAutoFit/>
          </a:bodyPr>
          <a:lstStyle/>
          <a:p>
            <a:r>
              <a:rPr lang="en-US" dirty="0" smtClean="0"/>
              <a:t>The view of node 1 from 2 &amp;3 are diverged now!</a:t>
            </a:r>
          </a:p>
          <a:p>
            <a:r>
              <a:rPr lang="en-US" dirty="0" smtClean="0"/>
              <a:t>So we need a facility to perform consensus. And this</a:t>
            </a:r>
          </a:p>
          <a:p>
            <a:r>
              <a:rPr lang="en-US" dirty="0" smtClean="0"/>
              <a:t>facility must have high throughput.</a:t>
            </a:r>
            <a:endParaRPr lang="en-US" dirty="0"/>
          </a:p>
        </p:txBody>
      </p:sp>
    </p:spTree>
    <p:extLst>
      <p:ext uri="{BB962C8B-B14F-4D97-AF65-F5344CB8AC3E}">
        <p14:creationId xmlns:p14="http://schemas.microsoft.com/office/powerpoint/2010/main" val="980411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81200" y="568800"/>
            <a:ext cx="6825401" cy="375552"/>
          </a:xfrm>
        </p:spPr>
        <p:txBody>
          <a:bodyPr>
            <a:normAutofit fontScale="92500" lnSpcReduction="20000"/>
          </a:bodyPr>
          <a:lstStyle/>
          <a:p>
            <a:r>
              <a:rPr lang="en-GB" altLang="zh-CN" dirty="0"/>
              <a:t>Leviatom Trust Layer – Modeling TEE Trust</a:t>
            </a:r>
            <a:endParaRPr lang="zh-CN" altLang="en-US" dirty="0"/>
          </a:p>
        </p:txBody>
      </p:sp>
      <mc:AlternateContent xmlns:mc="http://schemas.openxmlformats.org/markup-compatibility/2006" xmlns:a14="http://schemas.microsoft.com/office/drawing/2010/main">
        <mc:Choice Requires="a14">
          <p:sp>
            <p:nvSpPr>
              <p:cNvPr id="4" name="矩形 3">
                <a:extLst/>
              </p:cNvPr>
              <p:cNvSpPr/>
              <p:nvPr/>
            </p:nvSpPr>
            <p:spPr>
              <a:xfrm>
                <a:off x="1125255" y="2290821"/>
                <a:ext cx="4957448" cy="2357440"/>
              </a:xfrm>
              <a:prstGeom prst="rect">
                <a:avLst/>
              </a:prstGeom>
            </p:spPr>
            <p:txBody>
              <a:bodyPr wrap="square">
                <a:spAutoFit/>
              </a:bodyPr>
              <a:lstStyle/>
              <a:p>
                <a:pPr>
                  <a:lnSpc>
                    <a:spcPct val="114000"/>
                  </a:lnSpc>
                </a:pPr>
                <a:r>
                  <a:rPr lang="en-US" altLang="zh-CN" sz="1400" dirty="0">
                    <a:latin typeface="DengXian" panose="02010600030101010101" pitchFamily="2" charset="-122"/>
                    <a:ea typeface="DengXian" panose="02010600030101010101" pitchFamily="2" charset="-122"/>
                  </a:rPr>
                  <a:t>TEE trusted computing technology is utilized to protect the running state of consensus nodes from any malicious programs running in it. </a:t>
                </a:r>
              </a:p>
              <a:p>
                <a:pPr>
                  <a:lnSpc>
                    <a:spcPct val="114000"/>
                  </a:lnSpc>
                </a:pPr>
                <a:endParaRPr lang="en-US" altLang="zh-CN" sz="1400" dirty="0">
                  <a:latin typeface="DengXian" panose="02010600030101010101" pitchFamily="2" charset="-122"/>
                  <a:ea typeface="DengXian" panose="02010600030101010101" pitchFamily="2" charset="-122"/>
                </a:endParaRPr>
              </a:p>
              <a:p>
                <a:pPr>
                  <a:lnSpc>
                    <a:spcPct val="114000"/>
                  </a:lnSpc>
                </a:pPr>
                <a:r>
                  <a:rPr lang="en-US" altLang="zh-CN" sz="1400" dirty="0">
                    <a:latin typeface="DengXian" panose="02010600030101010101" pitchFamily="2" charset="-122"/>
                    <a:ea typeface="DengXian" panose="02010600030101010101" pitchFamily="2" charset="-122"/>
                  </a:rPr>
                  <a:t>At time</a:t>
                </a:r>
                <a:r>
                  <a:rPr lang="zh-CN" altLang="en-US" sz="1400" dirty="0">
                    <a:latin typeface="DengXian" panose="02010600030101010101" pitchFamily="2" charset="-122"/>
                    <a:ea typeface="DengXian" panose="02010600030101010101" pitchFamily="2" charset="-122"/>
                  </a:rPr>
                  <a:t> </a:t>
                </a:r>
                <a:r>
                  <a:rPr lang="en-US" altLang="zh-CN" sz="1400" dirty="0">
                    <a:latin typeface="DengXian" panose="02010600030101010101" pitchFamily="2" charset="-122"/>
                    <a:ea typeface="DengXian" panose="02010600030101010101" pitchFamily="2" charset="-122"/>
                  </a:rPr>
                  <a:t>t, the attestation record of node N</a:t>
                </a:r>
                <a:r>
                  <a:rPr lang="en-US" altLang="zh-CN" sz="1400" baseline="-25000" dirty="0">
                    <a:latin typeface="DengXian" panose="02010600030101010101" pitchFamily="2" charset="-122"/>
                    <a:ea typeface="DengXian" panose="02010600030101010101" pitchFamily="2" charset="-122"/>
                  </a:rPr>
                  <a:t>i</a:t>
                </a:r>
                <a:r>
                  <a:rPr lang="en-US" altLang="zh-CN" sz="1400" dirty="0">
                    <a:latin typeface="DengXian" panose="02010600030101010101" pitchFamily="2" charset="-122"/>
                    <a:ea typeface="DengXian" panose="02010600030101010101" pitchFamily="2" charset="-122"/>
                  </a:rPr>
                  <a:t> to node </a:t>
                </a:r>
                <a:r>
                  <a:rPr lang="en-US" altLang="zh-CN" sz="1400" dirty="0" err="1">
                    <a:latin typeface="DengXian" panose="02010600030101010101" pitchFamily="2" charset="-122"/>
                    <a:ea typeface="DengXian" panose="02010600030101010101" pitchFamily="2" charset="-122"/>
                  </a:rPr>
                  <a:t>N</a:t>
                </a:r>
                <a:r>
                  <a:rPr lang="en-US" altLang="zh-CN" sz="1400" baseline="-25000" dirty="0" err="1">
                    <a:latin typeface="DengXian" panose="02010600030101010101" pitchFamily="2" charset="-122"/>
                    <a:ea typeface="DengXian" panose="02010600030101010101" pitchFamily="2" charset="-122"/>
                  </a:rPr>
                  <a:t>j</a:t>
                </a:r>
                <a:r>
                  <a:rPr lang="en-US" altLang="zh-CN" sz="1400" dirty="0">
                    <a:latin typeface="DengXian" panose="02010600030101010101" pitchFamily="2" charset="-122"/>
                    <a:ea typeface="DengXian" panose="02010600030101010101" pitchFamily="2" charset="-122"/>
                  </a:rPr>
                  <a:t> is denoted as </a:t>
                </a:r>
                <a14:m>
                  <m:oMath xmlns:m="http://schemas.openxmlformats.org/officeDocument/2006/math">
                    <m:sSub>
                      <m:sSubPr>
                        <m:ctrlPr>
                          <a:rPr lang="zh-CN" altLang="zh-CN" sz="1400" i="1">
                            <a:latin typeface="Cambria Math" charset="0"/>
                          </a:rPr>
                        </m:ctrlPr>
                      </m:sSubPr>
                      <m:e>
                        <m:r>
                          <a:rPr lang="en-US" altLang="zh-CN" sz="1400">
                            <a:latin typeface="Cambria Math" panose="02040503050406030204" pitchFamily="18" charset="0"/>
                          </a:rPr>
                          <m:t>𝐷</m:t>
                        </m:r>
                      </m:e>
                      <m:sub>
                        <m:r>
                          <a:rPr lang="en-US" altLang="zh-CN" sz="1400">
                            <a:latin typeface="Cambria Math" panose="02040503050406030204" pitchFamily="18" charset="0"/>
                          </a:rPr>
                          <m:t>𝑖</m:t>
                        </m:r>
                        <m:r>
                          <a:rPr lang="en-US" altLang="zh-CN" sz="1400">
                            <a:latin typeface="Cambria Math" panose="02040503050406030204" pitchFamily="18" charset="0"/>
                          </a:rPr>
                          <m:t>,</m:t>
                        </m:r>
                        <m:r>
                          <a:rPr lang="en-US" altLang="zh-CN" sz="1400">
                            <a:latin typeface="Cambria Math" panose="02040503050406030204" pitchFamily="18" charset="0"/>
                          </a:rPr>
                          <m:t>𝑗</m:t>
                        </m:r>
                      </m:sub>
                    </m:sSub>
                    <m:d>
                      <m:dPr>
                        <m:ctrlPr>
                          <a:rPr lang="zh-CN" altLang="zh-CN" sz="1400" i="1">
                            <a:latin typeface="Cambria Math" charset="0"/>
                          </a:rPr>
                        </m:ctrlPr>
                      </m:dPr>
                      <m:e>
                        <m:r>
                          <a:rPr lang="en-US" altLang="zh-CN" sz="1400">
                            <a:latin typeface="Cambria Math" panose="02040503050406030204" pitchFamily="18" charset="0"/>
                          </a:rPr>
                          <m:t>𝑡</m:t>
                        </m:r>
                      </m:e>
                    </m:d>
                  </m:oMath>
                </a14:m>
                <a:r>
                  <a:rPr lang="en-US" altLang="zh-CN" sz="1400" dirty="0">
                    <a:latin typeface="DengXian" panose="02010600030101010101" pitchFamily="2" charset="-122"/>
                    <a:ea typeface="DengXian" panose="02010600030101010101" pitchFamily="2" charset="-122"/>
                  </a:rPr>
                  <a:t>, this attestation process is performed in attestation server in each node. Once the information is collected, it will be uploaded to the local </a:t>
                </a:r>
                <a:r>
                  <a:rPr lang="en-US" altLang="zh-CN" sz="1400" dirty="0" err="1">
                    <a:latin typeface="DengXian" panose="02010600030101010101" pitchFamily="2" charset="-122"/>
                    <a:ea typeface="DengXian" panose="02010600030101010101" pitchFamily="2" charset="-122"/>
                  </a:rPr>
                  <a:t>StreamNet</a:t>
                </a:r>
                <a:r>
                  <a:rPr lang="en-US" altLang="zh-CN" sz="1400" dirty="0">
                    <a:latin typeface="DengXian" panose="02010600030101010101" pitchFamily="2" charset="-122"/>
                    <a:ea typeface="DengXian" panose="02010600030101010101" pitchFamily="2" charset="-122"/>
                  </a:rPr>
                  <a:t> for gossiping and achieving a global consensus. </a:t>
                </a:r>
                <a:r>
                  <a:rPr lang="en-US" altLang="zh-CN" sz="1600" dirty="0">
                    <a:latin typeface="DengXian" panose="02010600030101010101" pitchFamily="2" charset="-122"/>
                    <a:ea typeface="DengXian" panose="02010600030101010101" pitchFamily="2" charset="-122"/>
                  </a:rPr>
                  <a:t>	</a:t>
                </a:r>
              </a:p>
            </p:txBody>
          </p:sp>
        </mc:Choice>
        <mc:Fallback xmlns="">
          <p:sp>
            <p:nvSpPr>
              <p:cNvPr id="4" name="矩形 3"/>
              <p:cNvSpPr>
                <a:spLocks noRot="1" noChangeAspect="1" noMove="1" noResize="1" noEditPoints="1" noAdjustHandles="1" noChangeArrowheads="1" noChangeShapeType="1" noTextEdit="1"/>
              </p:cNvSpPr>
              <p:nvPr/>
            </p:nvSpPr>
            <p:spPr>
              <a:xfrm>
                <a:off x="1125255" y="2290821"/>
                <a:ext cx="4957448" cy="2357440"/>
              </a:xfrm>
              <a:prstGeom prst="rect">
                <a:avLst/>
              </a:prstGeom>
              <a:blipFill rotWithShape="1">
                <a:blip r:embed="rId3"/>
                <a:stretch>
                  <a:fillRect l="-512" b="-538"/>
                </a:stretch>
              </a:blipFill>
            </p:spPr>
            <p:txBody>
              <a:bodyPr/>
              <a:lstStyle/>
              <a:p>
                <a:r>
                  <a:rPr lang="zh-CN" altLang="en-US">
                    <a:noFill/>
                  </a:rPr>
                  <a:t> </a:t>
                </a:r>
                <a:endParaRPr lang="zh-CN" altLang="en-US">
                  <a:noFill/>
                </a:endParaRPr>
              </a:p>
            </p:txBody>
          </p:sp>
        </mc:Fallback>
      </mc:AlternateContent>
      <p:grpSp>
        <p:nvGrpSpPr>
          <p:cNvPr id="177" name="组合 176"/>
          <p:cNvGrpSpPr/>
          <p:nvPr/>
        </p:nvGrpSpPr>
        <p:grpSpPr>
          <a:xfrm>
            <a:off x="6234488" y="1328727"/>
            <a:ext cx="4909317" cy="5153314"/>
            <a:chOff x="6324429" y="1328727"/>
            <a:chExt cx="4909317" cy="5153314"/>
          </a:xfrm>
        </p:grpSpPr>
        <p:grpSp>
          <p:nvGrpSpPr>
            <p:cNvPr id="126" name="组合 125"/>
            <p:cNvGrpSpPr/>
            <p:nvPr/>
          </p:nvGrpSpPr>
          <p:grpSpPr>
            <a:xfrm>
              <a:off x="6473152" y="2611698"/>
              <a:ext cx="1320381" cy="1715687"/>
              <a:chOff x="5249579" y="2611698"/>
              <a:chExt cx="1320381" cy="1715687"/>
            </a:xfrm>
          </p:grpSpPr>
          <p:sp>
            <p:nvSpPr>
              <p:cNvPr id="122" name="Rectangle 9"/>
              <p:cNvSpPr/>
              <p:nvPr/>
            </p:nvSpPr>
            <p:spPr>
              <a:xfrm>
                <a:off x="5327001" y="2611698"/>
                <a:ext cx="1242959" cy="1715687"/>
              </a:xfrm>
              <a:prstGeom prst="roundRect">
                <a:avLst>
                  <a:gd name="adj" fmla="val 4923"/>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a:latin typeface="DengXian" pitchFamily="2" charset="-122"/>
                    <a:ea typeface="DengXian" pitchFamily="2" charset="-122"/>
                  </a:rPr>
                  <a:t>B</a:t>
                </a:r>
              </a:p>
            </p:txBody>
          </p:sp>
          <p:sp>
            <p:nvSpPr>
              <p:cNvPr id="124" name="Rectangle 13"/>
              <p:cNvSpPr/>
              <p:nvPr/>
            </p:nvSpPr>
            <p:spPr>
              <a:xfrm>
                <a:off x="5249579" y="2995863"/>
                <a:ext cx="1013298" cy="387001"/>
              </a:xfrm>
              <a:prstGeom prst="roundRect">
                <a:avLst>
                  <a:gd name="adj" fmla="val 12281"/>
                </a:avLst>
              </a:prstGeom>
              <a:gradFill>
                <a:gsLst>
                  <a:gs pos="0">
                    <a:srgbClr val="6E829E"/>
                  </a:gs>
                  <a:gs pos="100000">
                    <a:srgbClr val="53557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DengXian" pitchFamily="2" charset="-122"/>
                    <a:ea typeface="DengXian" pitchFamily="2" charset="-122"/>
                  </a:rPr>
                  <a:t>Attestation server</a:t>
                </a:r>
              </a:p>
            </p:txBody>
          </p:sp>
          <p:sp>
            <p:nvSpPr>
              <p:cNvPr id="123" name="Rectangle 13"/>
              <p:cNvSpPr/>
              <p:nvPr/>
            </p:nvSpPr>
            <p:spPr>
              <a:xfrm>
                <a:off x="5249579" y="3429726"/>
                <a:ext cx="1013298" cy="387001"/>
              </a:xfrm>
              <a:prstGeom prst="roundRect">
                <a:avLst>
                  <a:gd name="adj" fmla="val 12281"/>
                </a:avLst>
              </a:prstGeom>
              <a:gradFill>
                <a:gsLst>
                  <a:gs pos="0">
                    <a:schemeClr val="accent3"/>
                  </a:gs>
                  <a:gs pos="99000">
                    <a:schemeClr val="accent4"/>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DengXian" pitchFamily="2" charset="-122"/>
                    <a:ea typeface="DengXian" pitchFamily="2" charset="-122"/>
                  </a:rPr>
                  <a:t>APP server</a:t>
                </a:r>
              </a:p>
            </p:txBody>
          </p:sp>
          <p:sp>
            <p:nvSpPr>
              <p:cNvPr id="125" name="Rectangle 12"/>
              <p:cNvSpPr/>
              <p:nvPr/>
            </p:nvSpPr>
            <p:spPr>
              <a:xfrm>
                <a:off x="5249579" y="3863590"/>
                <a:ext cx="1013298" cy="387001"/>
              </a:xfrm>
              <a:prstGeom prst="roundRect">
                <a:avLst>
                  <a:gd name="adj" fmla="val 12281"/>
                </a:avLst>
              </a:prstGeom>
              <a:gradFill>
                <a:gsLst>
                  <a:gs pos="0">
                    <a:schemeClr val="tx2"/>
                  </a:gs>
                  <a:gs pos="100000">
                    <a:schemeClr val="bg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latin typeface="DengXian" pitchFamily="2" charset="-122"/>
                    <a:ea typeface="DengXian" pitchFamily="2" charset="-122"/>
                  </a:rPr>
                  <a:t>StreamNet</a:t>
                </a:r>
                <a:endParaRPr lang="en-US" sz="1200" b="1" dirty="0">
                  <a:latin typeface="DengXian" pitchFamily="2" charset="-122"/>
                  <a:ea typeface="DengXian" pitchFamily="2" charset="-122"/>
                </a:endParaRPr>
              </a:p>
            </p:txBody>
          </p:sp>
        </p:grpSp>
        <p:sp>
          <p:nvSpPr>
            <p:cNvPr id="24" name="TextBox 23"/>
            <p:cNvSpPr txBox="1"/>
            <p:nvPr/>
          </p:nvSpPr>
          <p:spPr>
            <a:xfrm>
              <a:off x="7007750" y="1584820"/>
              <a:ext cx="901209" cy="246221"/>
            </a:xfrm>
            <a:prstGeom prst="rect">
              <a:avLst/>
            </a:prstGeom>
            <a:noFill/>
          </p:spPr>
          <p:txBody>
            <a:bodyPr wrap="none" rtlCol="0">
              <a:spAutoFit/>
            </a:bodyPr>
            <a:lstStyle/>
            <a:p>
              <a:r>
                <a:rPr lang="en-US" sz="1000" b="1" dirty="0">
                  <a:latin typeface="DengXian" pitchFamily="2" charset="-122"/>
                  <a:ea typeface="DengXian" pitchFamily="2" charset="-122"/>
                </a:rPr>
                <a:t>1. Challenge</a:t>
              </a:r>
            </a:p>
          </p:txBody>
        </p:sp>
        <p:sp>
          <p:nvSpPr>
            <p:cNvPr id="26" name="TextBox 25"/>
            <p:cNvSpPr txBox="1"/>
            <p:nvPr/>
          </p:nvSpPr>
          <p:spPr>
            <a:xfrm>
              <a:off x="7239823" y="1963217"/>
              <a:ext cx="670376" cy="246221"/>
            </a:xfrm>
            <a:prstGeom prst="rect">
              <a:avLst/>
            </a:prstGeom>
            <a:noFill/>
          </p:spPr>
          <p:txBody>
            <a:bodyPr wrap="none" rtlCol="0">
              <a:spAutoFit/>
            </a:bodyPr>
            <a:lstStyle/>
            <a:p>
              <a:r>
                <a:rPr lang="en-US" sz="1000" b="1" dirty="0">
                  <a:latin typeface="DengXian" pitchFamily="2" charset="-122"/>
                  <a:ea typeface="DengXian" pitchFamily="2" charset="-122"/>
                </a:rPr>
                <a:t>2. Attest</a:t>
              </a:r>
            </a:p>
          </p:txBody>
        </p:sp>
        <p:sp>
          <p:nvSpPr>
            <p:cNvPr id="28" name="TextBox 27"/>
            <p:cNvSpPr txBox="1"/>
            <p:nvPr/>
          </p:nvSpPr>
          <p:spPr>
            <a:xfrm>
              <a:off x="9343631" y="1962274"/>
              <a:ext cx="1332416" cy="400110"/>
            </a:xfrm>
            <a:prstGeom prst="rect">
              <a:avLst/>
            </a:prstGeom>
            <a:noFill/>
          </p:spPr>
          <p:txBody>
            <a:bodyPr wrap="none" rtlCol="0">
              <a:spAutoFit/>
            </a:bodyPr>
            <a:lstStyle/>
            <a:p>
              <a:r>
                <a:rPr lang="en-US" sz="1000" b="1" dirty="0">
                  <a:latin typeface="DengXian" pitchFamily="2" charset="-122"/>
                  <a:ea typeface="DengXian" pitchFamily="2" charset="-122"/>
                </a:rPr>
                <a:t>3. Sent attestation </a:t>
              </a:r>
            </a:p>
            <a:p>
              <a:r>
                <a:rPr lang="en-US" sz="1000" b="1" dirty="0">
                  <a:latin typeface="DengXian" pitchFamily="2" charset="-122"/>
                  <a:ea typeface="DengXian" pitchFamily="2" charset="-122"/>
                </a:rPr>
                <a:t>result to APP server</a:t>
              </a:r>
            </a:p>
          </p:txBody>
        </p:sp>
        <p:sp>
          <p:nvSpPr>
            <p:cNvPr id="30" name="TextBox 29"/>
            <p:cNvSpPr txBox="1"/>
            <p:nvPr/>
          </p:nvSpPr>
          <p:spPr>
            <a:xfrm>
              <a:off x="9354468" y="2412758"/>
              <a:ext cx="1334020" cy="400110"/>
            </a:xfrm>
            <a:prstGeom prst="rect">
              <a:avLst/>
            </a:prstGeom>
            <a:noFill/>
          </p:spPr>
          <p:txBody>
            <a:bodyPr wrap="none" rtlCol="0">
              <a:spAutoFit/>
            </a:bodyPr>
            <a:lstStyle/>
            <a:p>
              <a:r>
                <a:rPr lang="en-US" sz="1000" b="1" dirty="0">
                  <a:latin typeface="DengXian" pitchFamily="2" charset="-122"/>
                  <a:ea typeface="DengXian" pitchFamily="2" charset="-122"/>
                </a:rPr>
                <a:t>4. Sent attestation </a:t>
              </a:r>
            </a:p>
            <a:p>
              <a:r>
                <a:rPr lang="en-US" sz="1000" b="1" dirty="0">
                  <a:latin typeface="DengXian" pitchFamily="2" charset="-122"/>
                  <a:ea typeface="DengXian" pitchFamily="2" charset="-122"/>
                </a:rPr>
                <a:t>result to </a:t>
              </a:r>
              <a:r>
                <a:rPr lang="en-US" sz="1000" b="1" dirty="0" err="1">
                  <a:latin typeface="DengXian" pitchFamily="2" charset="-122"/>
                  <a:ea typeface="DengXian" pitchFamily="2" charset="-122"/>
                </a:rPr>
                <a:t>StreamNet</a:t>
              </a:r>
              <a:endParaRPr lang="en-US" sz="1000" b="1" dirty="0">
                <a:latin typeface="DengXian" pitchFamily="2" charset="-122"/>
                <a:ea typeface="DengXian" pitchFamily="2" charset="-122"/>
              </a:endParaRPr>
            </a:p>
          </p:txBody>
        </p:sp>
        <p:cxnSp>
          <p:nvCxnSpPr>
            <p:cNvPr id="42" name="Straight Arrow Connector 41"/>
            <p:cNvCxnSpPr>
              <a:stCxn id="122" idx="2"/>
              <a:endCxn id="151" idx="0"/>
            </p:cNvCxnSpPr>
            <p:nvPr/>
          </p:nvCxnSpPr>
          <p:spPr>
            <a:xfrm>
              <a:off x="7172054" y="4327385"/>
              <a:ext cx="2605" cy="1434656"/>
            </a:xfrm>
            <a:prstGeom prst="straightConnector1">
              <a:avLst/>
            </a:prstGeom>
            <a:ln w="25400">
              <a:solidFill>
                <a:srgbClr val="BEC4CC"/>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155" idx="0"/>
              <a:endCxn id="156" idx="2"/>
            </p:cNvCxnSpPr>
            <p:nvPr/>
          </p:nvCxnSpPr>
          <p:spPr>
            <a:xfrm flipV="1">
              <a:off x="10348759" y="5199232"/>
              <a:ext cx="0" cy="562809"/>
            </a:xfrm>
            <a:prstGeom prst="straightConnector1">
              <a:avLst/>
            </a:prstGeom>
            <a:ln w="25400">
              <a:solidFill>
                <a:srgbClr val="BEC4CC"/>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156" idx="0"/>
              <a:endCxn id="157" idx="2"/>
            </p:cNvCxnSpPr>
            <p:nvPr/>
          </p:nvCxnSpPr>
          <p:spPr>
            <a:xfrm flipV="1">
              <a:off x="10348759" y="3916422"/>
              <a:ext cx="0" cy="562810"/>
            </a:xfrm>
            <a:prstGeom prst="straightConnector1">
              <a:avLst/>
            </a:prstGeom>
            <a:ln w="25400">
              <a:solidFill>
                <a:srgbClr val="BEC4CC"/>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7866539" y="3240125"/>
              <a:ext cx="896399" cy="246221"/>
            </a:xfrm>
            <a:prstGeom prst="rect">
              <a:avLst/>
            </a:prstGeom>
            <a:noFill/>
          </p:spPr>
          <p:txBody>
            <a:bodyPr wrap="none" rtlCol="0">
              <a:spAutoFit/>
            </a:bodyPr>
            <a:lstStyle/>
            <a:p>
              <a:r>
                <a:rPr lang="en-US" sz="1000" b="1" dirty="0">
                  <a:latin typeface="DengXian" pitchFamily="2" charset="-122"/>
                  <a:ea typeface="DengXian" pitchFamily="2" charset="-122"/>
                </a:rPr>
                <a:t>5. broadcast</a:t>
              </a:r>
            </a:p>
          </p:txBody>
        </p:sp>
        <p:sp>
          <p:nvSpPr>
            <p:cNvPr id="49" name="TextBox 48"/>
            <p:cNvSpPr txBox="1"/>
            <p:nvPr/>
          </p:nvSpPr>
          <p:spPr>
            <a:xfrm>
              <a:off x="8260838" y="4578232"/>
              <a:ext cx="896399" cy="246221"/>
            </a:xfrm>
            <a:prstGeom prst="rect">
              <a:avLst/>
            </a:prstGeom>
            <a:noFill/>
          </p:spPr>
          <p:txBody>
            <a:bodyPr wrap="none" rtlCol="0">
              <a:spAutoFit/>
            </a:bodyPr>
            <a:lstStyle/>
            <a:p>
              <a:r>
                <a:rPr lang="en-US" sz="1000" b="1" dirty="0">
                  <a:latin typeface="DengXian" pitchFamily="2" charset="-122"/>
                  <a:ea typeface="DengXian" pitchFamily="2" charset="-122"/>
                </a:rPr>
                <a:t>5. broadcast</a:t>
              </a:r>
            </a:p>
          </p:txBody>
        </p:sp>
        <p:sp>
          <p:nvSpPr>
            <p:cNvPr id="50" name="TextBox 49"/>
            <p:cNvSpPr txBox="1"/>
            <p:nvPr/>
          </p:nvSpPr>
          <p:spPr>
            <a:xfrm>
              <a:off x="10337347" y="5346807"/>
              <a:ext cx="896399" cy="246221"/>
            </a:xfrm>
            <a:prstGeom prst="rect">
              <a:avLst/>
            </a:prstGeom>
            <a:noFill/>
          </p:spPr>
          <p:txBody>
            <a:bodyPr wrap="none" rtlCol="0">
              <a:spAutoFit/>
            </a:bodyPr>
            <a:lstStyle/>
            <a:p>
              <a:r>
                <a:rPr lang="en-US" sz="1000" b="1" dirty="0">
                  <a:latin typeface="DengXian" pitchFamily="2" charset="-122"/>
                  <a:ea typeface="DengXian" pitchFamily="2" charset="-122"/>
                </a:rPr>
                <a:t>5. broadcast</a:t>
              </a:r>
            </a:p>
          </p:txBody>
        </p:sp>
        <p:sp>
          <p:nvSpPr>
            <p:cNvPr id="51" name="TextBox 50"/>
            <p:cNvSpPr txBox="1"/>
            <p:nvPr/>
          </p:nvSpPr>
          <p:spPr>
            <a:xfrm>
              <a:off x="10337347" y="4085436"/>
              <a:ext cx="896399" cy="246221"/>
            </a:xfrm>
            <a:prstGeom prst="rect">
              <a:avLst/>
            </a:prstGeom>
            <a:noFill/>
          </p:spPr>
          <p:txBody>
            <a:bodyPr wrap="none" rtlCol="0">
              <a:spAutoFit/>
            </a:bodyPr>
            <a:lstStyle/>
            <a:p>
              <a:r>
                <a:rPr lang="en-US" sz="1000" b="1" dirty="0">
                  <a:latin typeface="DengXian" pitchFamily="2" charset="-122"/>
                  <a:ea typeface="DengXian" pitchFamily="2" charset="-122"/>
                </a:rPr>
                <a:t>5. broadcast</a:t>
              </a:r>
            </a:p>
          </p:txBody>
        </p:sp>
        <p:sp>
          <p:nvSpPr>
            <p:cNvPr id="52" name="TextBox 51"/>
            <p:cNvSpPr txBox="1"/>
            <p:nvPr/>
          </p:nvSpPr>
          <p:spPr>
            <a:xfrm>
              <a:off x="8880856" y="5031050"/>
              <a:ext cx="896399" cy="246221"/>
            </a:xfrm>
            <a:prstGeom prst="rect">
              <a:avLst/>
            </a:prstGeom>
            <a:noFill/>
          </p:spPr>
          <p:txBody>
            <a:bodyPr wrap="none" rtlCol="0">
              <a:spAutoFit/>
            </a:bodyPr>
            <a:lstStyle/>
            <a:p>
              <a:r>
                <a:rPr lang="en-US" sz="1000" b="1" dirty="0">
                  <a:latin typeface="DengXian" pitchFamily="2" charset="-122"/>
                  <a:ea typeface="DengXian" pitchFamily="2" charset="-122"/>
                </a:rPr>
                <a:t>5. broadcast</a:t>
              </a:r>
            </a:p>
          </p:txBody>
        </p:sp>
        <p:sp>
          <p:nvSpPr>
            <p:cNvPr id="53" name="TextBox 52"/>
            <p:cNvSpPr txBox="1"/>
            <p:nvPr/>
          </p:nvSpPr>
          <p:spPr>
            <a:xfrm>
              <a:off x="7519398" y="5031050"/>
              <a:ext cx="896399" cy="246221"/>
            </a:xfrm>
            <a:prstGeom prst="rect">
              <a:avLst/>
            </a:prstGeom>
            <a:noFill/>
          </p:spPr>
          <p:txBody>
            <a:bodyPr wrap="none" rtlCol="0">
              <a:spAutoFit/>
            </a:bodyPr>
            <a:lstStyle/>
            <a:p>
              <a:r>
                <a:rPr lang="en-US" sz="1000" b="1" dirty="0">
                  <a:latin typeface="DengXian" pitchFamily="2" charset="-122"/>
                  <a:ea typeface="DengXian" pitchFamily="2" charset="-122"/>
                </a:rPr>
                <a:t>5. broadcast</a:t>
              </a:r>
            </a:p>
          </p:txBody>
        </p:sp>
        <p:sp>
          <p:nvSpPr>
            <p:cNvPr id="54" name="TextBox 53"/>
            <p:cNvSpPr txBox="1"/>
            <p:nvPr/>
          </p:nvSpPr>
          <p:spPr>
            <a:xfrm>
              <a:off x="6324429" y="5031050"/>
              <a:ext cx="896399" cy="246221"/>
            </a:xfrm>
            <a:prstGeom prst="rect">
              <a:avLst/>
            </a:prstGeom>
            <a:noFill/>
          </p:spPr>
          <p:txBody>
            <a:bodyPr wrap="none" rtlCol="0">
              <a:spAutoFit/>
            </a:bodyPr>
            <a:lstStyle/>
            <a:p>
              <a:r>
                <a:rPr lang="en-US" sz="1000" b="1" dirty="0">
                  <a:latin typeface="DengXian" pitchFamily="2" charset="-122"/>
                  <a:ea typeface="DengXian" pitchFamily="2" charset="-122"/>
                </a:rPr>
                <a:t>5. broadcast</a:t>
              </a:r>
            </a:p>
          </p:txBody>
        </p:sp>
        <p:grpSp>
          <p:nvGrpSpPr>
            <p:cNvPr id="138" name="组合 137"/>
            <p:cNvGrpSpPr/>
            <p:nvPr/>
          </p:nvGrpSpPr>
          <p:grpSpPr>
            <a:xfrm>
              <a:off x="8054007" y="1328727"/>
              <a:ext cx="1320381" cy="1715687"/>
              <a:chOff x="8054007" y="534640"/>
              <a:chExt cx="1320381" cy="1715687"/>
            </a:xfrm>
          </p:grpSpPr>
          <p:grpSp>
            <p:nvGrpSpPr>
              <p:cNvPr id="127" name="组合 126"/>
              <p:cNvGrpSpPr/>
              <p:nvPr/>
            </p:nvGrpSpPr>
            <p:grpSpPr>
              <a:xfrm>
                <a:off x="8054007" y="534640"/>
                <a:ext cx="1320381" cy="1715687"/>
                <a:chOff x="5249579" y="2611698"/>
                <a:chExt cx="1320381" cy="1715687"/>
              </a:xfrm>
            </p:grpSpPr>
            <p:sp>
              <p:nvSpPr>
                <p:cNvPr id="128" name="Rectangle 9"/>
                <p:cNvSpPr/>
                <p:nvPr/>
              </p:nvSpPr>
              <p:spPr>
                <a:xfrm>
                  <a:off x="5327001" y="2611698"/>
                  <a:ext cx="1242959" cy="1715687"/>
                </a:xfrm>
                <a:prstGeom prst="roundRect">
                  <a:avLst>
                    <a:gd name="adj" fmla="val 4923"/>
                  </a:avLst>
                </a:prstGeom>
                <a:gradFill flip="none" rotWithShape="1">
                  <a:gsLst>
                    <a:gs pos="0">
                      <a:schemeClr val="accent1"/>
                    </a:gs>
                    <a:gs pos="99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a:latin typeface="DengXian" pitchFamily="2" charset="-122"/>
                      <a:ea typeface="DengXian" pitchFamily="2" charset="-122"/>
                    </a:rPr>
                    <a:t>A</a:t>
                  </a:r>
                </a:p>
              </p:txBody>
            </p:sp>
            <p:sp>
              <p:nvSpPr>
                <p:cNvPr id="129" name="Rectangle 13"/>
                <p:cNvSpPr/>
                <p:nvPr/>
              </p:nvSpPr>
              <p:spPr>
                <a:xfrm>
                  <a:off x="5249579" y="2995863"/>
                  <a:ext cx="1013298" cy="387001"/>
                </a:xfrm>
                <a:prstGeom prst="roundRect">
                  <a:avLst>
                    <a:gd name="adj" fmla="val 12281"/>
                  </a:avLst>
                </a:prstGeom>
                <a:gradFill>
                  <a:gsLst>
                    <a:gs pos="0">
                      <a:srgbClr val="6E829E"/>
                    </a:gs>
                    <a:gs pos="100000">
                      <a:srgbClr val="53557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DengXian" pitchFamily="2" charset="-122"/>
                      <a:ea typeface="DengXian" pitchFamily="2" charset="-122"/>
                    </a:rPr>
                    <a:t>Attestation server</a:t>
                  </a:r>
                </a:p>
              </p:txBody>
            </p:sp>
            <p:sp>
              <p:nvSpPr>
                <p:cNvPr id="130" name="Rectangle 13"/>
                <p:cNvSpPr/>
                <p:nvPr/>
              </p:nvSpPr>
              <p:spPr>
                <a:xfrm>
                  <a:off x="5249579" y="3429726"/>
                  <a:ext cx="1013298" cy="387001"/>
                </a:xfrm>
                <a:prstGeom prst="roundRect">
                  <a:avLst>
                    <a:gd name="adj" fmla="val 12281"/>
                  </a:avLst>
                </a:prstGeom>
                <a:gradFill>
                  <a:gsLst>
                    <a:gs pos="0">
                      <a:schemeClr val="accent3"/>
                    </a:gs>
                    <a:gs pos="99000">
                      <a:schemeClr val="accent4"/>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DengXian" pitchFamily="2" charset="-122"/>
                      <a:ea typeface="DengXian" pitchFamily="2" charset="-122"/>
                    </a:rPr>
                    <a:t>APP server</a:t>
                  </a:r>
                </a:p>
              </p:txBody>
            </p:sp>
            <p:sp>
              <p:nvSpPr>
                <p:cNvPr id="131" name="Rectangle 12"/>
                <p:cNvSpPr/>
                <p:nvPr/>
              </p:nvSpPr>
              <p:spPr>
                <a:xfrm>
                  <a:off x="5249579" y="3863590"/>
                  <a:ext cx="1013298" cy="387001"/>
                </a:xfrm>
                <a:prstGeom prst="roundRect">
                  <a:avLst>
                    <a:gd name="adj" fmla="val 12281"/>
                  </a:avLst>
                </a:prstGeom>
                <a:gradFill>
                  <a:gsLst>
                    <a:gs pos="0">
                      <a:schemeClr val="tx2"/>
                    </a:gs>
                    <a:gs pos="100000">
                      <a:schemeClr val="bg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latin typeface="DengXian" pitchFamily="2" charset="-122"/>
                      <a:ea typeface="DengXian" pitchFamily="2" charset="-122"/>
                    </a:rPr>
                    <a:t>StreamNet</a:t>
                  </a:r>
                  <a:endParaRPr lang="en-US" sz="1200" b="1" dirty="0">
                    <a:latin typeface="DengXian" pitchFamily="2" charset="-122"/>
                    <a:ea typeface="DengXian" pitchFamily="2" charset="-122"/>
                  </a:endParaRPr>
                </a:p>
              </p:txBody>
            </p:sp>
          </p:grpSp>
          <p:cxnSp>
            <p:nvCxnSpPr>
              <p:cNvPr id="27" name="Curved Connector 26"/>
              <p:cNvCxnSpPr/>
              <p:nvPr/>
            </p:nvCxnSpPr>
            <p:spPr>
              <a:xfrm flipH="1">
                <a:off x="9057722" y="1116901"/>
                <a:ext cx="33499" cy="439654"/>
              </a:xfrm>
              <a:prstGeom prst="curvedConnector3">
                <a:avLst>
                  <a:gd name="adj1" fmla="val -682408"/>
                </a:avLst>
              </a:prstGeom>
              <a:ln w="317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Curved Connector 26"/>
              <p:cNvCxnSpPr/>
              <p:nvPr/>
            </p:nvCxnSpPr>
            <p:spPr>
              <a:xfrm flipH="1">
                <a:off x="9057722" y="1596889"/>
                <a:ext cx="33499" cy="439654"/>
              </a:xfrm>
              <a:prstGeom prst="curvedConnector3">
                <a:avLst>
                  <a:gd name="adj1" fmla="val -682408"/>
                </a:avLst>
              </a:prstGeom>
              <a:ln w="317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33" name="肘形连接符 132"/>
            <p:cNvCxnSpPr/>
            <p:nvPr/>
          </p:nvCxnSpPr>
          <p:spPr>
            <a:xfrm rot="10800000" flipV="1">
              <a:off x="7006844" y="1829528"/>
              <a:ext cx="1008000" cy="1152000"/>
            </a:xfrm>
            <a:prstGeom prst="bentConnector2">
              <a:avLst/>
            </a:prstGeom>
            <a:ln w="317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肘形连接符 133"/>
            <p:cNvCxnSpPr/>
            <p:nvPr/>
          </p:nvCxnSpPr>
          <p:spPr>
            <a:xfrm rot="10800000" flipV="1">
              <a:off x="7166091" y="1996378"/>
              <a:ext cx="864000" cy="972000"/>
            </a:xfrm>
            <a:prstGeom prst="bentConnector2">
              <a:avLst/>
            </a:prstGeom>
            <a:ln w="31750">
              <a:solidFill>
                <a:schemeClr val="accent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42" name="肘形连接符 141"/>
            <p:cNvCxnSpPr>
              <a:stCxn id="128" idx="2"/>
              <a:endCxn id="122" idx="3"/>
            </p:cNvCxnSpPr>
            <p:nvPr/>
          </p:nvCxnSpPr>
          <p:spPr>
            <a:xfrm rot="5400000">
              <a:off x="8060657" y="2777290"/>
              <a:ext cx="425128" cy="959376"/>
            </a:xfrm>
            <a:prstGeom prst="bentConnector2">
              <a:avLst/>
            </a:prstGeom>
            <a:ln w="25400">
              <a:solidFill>
                <a:srgbClr val="BEC4CC"/>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151" name="Rectangle 9"/>
            <p:cNvSpPr/>
            <p:nvPr/>
          </p:nvSpPr>
          <p:spPr>
            <a:xfrm>
              <a:off x="6815355" y="5762041"/>
              <a:ext cx="718607" cy="720000"/>
            </a:xfrm>
            <a:prstGeom prst="roundRect">
              <a:avLst>
                <a:gd name="adj" fmla="val 4923"/>
              </a:avLst>
            </a:prstGeom>
            <a:gradFill flip="none" rotWithShape="1">
              <a:gsLst>
                <a:gs pos="0">
                  <a:schemeClr val="accent5"/>
                </a:gs>
                <a:gs pos="99000">
                  <a:schemeClr val="accent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altLang="zh-CN" b="1" dirty="0">
                  <a:latin typeface="DengXian" pitchFamily="2" charset="-122"/>
                  <a:ea typeface="DengXian" pitchFamily="2" charset="-122"/>
                </a:rPr>
                <a:t>C</a:t>
              </a:r>
              <a:endParaRPr lang="en-US" b="1" dirty="0">
                <a:latin typeface="DengXian" pitchFamily="2" charset="-122"/>
                <a:ea typeface="DengXian" pitchFamily="2" charset="-122"/>
              </a:endParaRPr>
            </a:p>
          </p:txBody>
        </p:sp>
        <p:sp>
          <p:nvSpPr>
            <p:cNvPr id="154" name="Rectangle 9"/>
            <p:cNvSpPr/>
            <p:nvPr/>
          </p:nvSpPr>
          <p:spPr>
            <a:xfrm>
              <a:off x="8402405" y="5762041"/>
              <a:ext cx="718607" cy="720000"/>
            </a:xfrm>
            <a:prstGeom prst="roundRect">
              <a:avLst>
                <a:gd name="adj" fmla="val 4923"/>
              </a:avLst>
            </a:prstGeom>
            <a:gradFill flip="none" rotWithShape="1">
              <a:gsLst>
                <a:gs pos="0">
                  <a:schemeClr val="accent5"/>
                </a:gs>
                <a:gs pos="99000">
                  <a:schemeClr val="accent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altLang="zh-CN" b="1" dirty="0">
                  <a:latin typeface="DengXian" pitchFamily="2" charset="-122"/>
                  <a:ea typeface="DengXian" pitchFamily="2" charset="-122"/>
                </a:rPr>
                <a:t>D</a:t>
              </a:r>
              <a:endParaRPr lang="en-US" b="1" dirty="0">
                <a:latin typeface="DengXian" pitchFamily="2" charset="-122"/>
                <a:ea typeface="DengXian" pitchFamily="2" charset="-122"/>
              </a:endParaRPr>
            </a:p>
          </p:txBody>
        </p:sp>
        <p:sp>
          <p:nvSpPr>
            <p:cNvPr id="155" name="Rectangle 9"/>
            <p:cNvSpPr/>
            <p:nvPr/>
          </p:nvSpPr>
          <p:spPr>
            <a:xfrm>
              <a:off x="9989455" y="5762041"/>
              <a:ext cx="718607" cy="720000"/>
            </a:xfrm>
            <a:prstGeom prst="roundRect">
              <a:avLst>
                <a:gd name="adj" fmla="val 4923"/>
              </a:avLst>
            </a:prstGeom>
            <a:gradFill flip="none" rotWithShape="1">
              <a:gsLst>
                <a:gs pos="0">
                  <a:schemeClr val="accent5"/>
                </a:gs>
                <a:gs pos="99000">
                  <a:schemeClr val="accent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altLang="zh-CN" b="1" dirty="0">
                  <a:latin typeface="DengXian" pitchFamily="2" charset="-122"/>
                  <a:ea typeface="DengXian" pitchFamily="2" charset="-122"/>
                </a:rPr>
                <a:t>E</a:t>
              </a:r>
              <a:endParaRPr lang="en-US" b="1" dirty="0">
                <a:latin typeface="DengXian" pitchFamily="2" charset="-122"/>
                <a:ea typeface="DengXian" pitchFamily="2" charset="-122"/>
              </a:endParaRPr>
            </a:p>
          </p:txBody>
        </p:sp>
        <p:sp>
          <p:nvSpPr>
            <p:cNvPr id="156" name="Rectangle 9"/>
            <p:cNvSpPr/>
            <p:nvPr/>
          </p:nvSpPr>
          <p:spPr>
            <a:xfrm>
              <a:off x="9989455" y="4479232"/>
              <a:ext cx="718607" cy="720000"/>
            </a:xfrm>
            <a:prstGeom prst="roundRect">
              <a:avLst>
                <a:gd name="adj" fmla="val 4923"/>
              </a:avLst>
            </a:prstGeom>
            <a:gradFill flip="none" rotWithShape="1">
              <a:gsLst>
                <a:gs pos="0">
                  <a:schemeClr val="accent5"/>
                </a:gs>
                <a:gs pos="99000">
                  <a:schemeClr val="accent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altLang="zh-CN" b="1" dirty="0">
                  <a:latin typeface="DengXian" pitchFamily="2" charset="-122"/>
                  <a:ea typeface="DengXian" pitchFamily="2" charset="-122"/>
                </a:rPr>
                <a:t>F</a:t>
              </a:r>
              <a:endParaRPr lang="en-US" b="1" dirty="0">
                <a:latin typeface="DengXian" pitchFamily="2" charset="-122"/>
                <a:ea typeface="DengXian" pitchFamily="2" charset="-122"/>
              </a:endParaRPr>
            </a:p>
          </p:txBody>
        </p:sp>
        <p:sp>
          <p:nvSpPr>
            <p:cNvPr id="157" name="Rectangle 9"/>
            <p:cNvSpPr/>
            <p:nvPr/>
          </p:nvSpPr>
          <p:spPr>
            <a:xfrm>
              <a:off x="9989455" y="3196422"/>
              <a:ext cx="718607" cy="720000"/>
            </a:xfrm>
            <a:prstGeom prst="roundRect">
              <a:avLst>
                <a:gd name="adj" fmla="val 4923"/>
              </a:avLst>
            </a:prstGeom>
            <a:gradFill flip="none" rotWithShape="1">
              <a:gsLst>
                <a:gs pos="0">
                  <a:schemeClr val="accent5"/>
                </a:gs>
                <a:gs pos="99000">
                  <a:schemeClr val="accent2"/>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altLang="zh-CN" b="1" dirty="0">
                  <a:latin typeface="DengXian" pitchFamily="2" charset="-122"/>
                  <a:ea typeface="DengXian" pitchFamily="2" charset="-122"/>
                </a:rPr>
                <a:t>G</a:t>
              </a:r>
              <a:endParaRPr lang="en-US" b="1" dirty="0">
                <a:latin typeface="DengXian" pitchFamily="2" charset="-122"/>
                <a:ea typeface="DengXian" pitchFamily="2" charset="-122"/>
              </a:endParaRPr>
            </a:p>
          </p:txBody>
        </p:sp>
        <p:cxnSp>
          <p:nvCxnSpPr>
            <p:cNvPr id="164" name="肘形连接符 163"/>
            <p:cNvCxnSpPr/>
            <p:nvPr/>
          </p:nvCxnSpPr>
          <p:spPr>
            <a:xfrm rot="16200000" flipV="1">
              <a:off x="7247228" y="4381774"/>
              <a:ext cx="1452592" cy="1335269"/>
            </a:xfrm>
            <a:prstGeom prst="bentConnector3">
              <a:avLst>
                <a:gd name="adj1" fmla="val 50000"/>
              </a:avLst>
            </a:prstGeom>
            <a:ln w="25400">
              <a:solidFill>
                <a:srgbClr val="BEC4CC"/>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1" name="肘形连接符 170"/>
            <p:cNvCxnSpPr/>
            <p:nvPr/>
          </p:nvCxnSpPr>
          <p:spPr>
            <a:xfrm rot="5400000" flipH="1" flipV="1">
              <a:off x="9006781" y="4791852"/>
              <a:ext cx="720000" cy="1227746"/>
            </a:xfrm>
            <a:prstGeom prst="bentConnector2">
              <a:avLst/>
            </a:prstGeom>
            <a:ln w="25400">
              <a:solidFill>
                <a:srgbClr val="BEC4CC"/>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4" name="肘形连接符 173"/>
            <p:cNvCxnSpPr/>
            <p:nvPr/>
          </p:nvCxnSpPr>
          <p:spPr>
            <a:xfrm rot="10800000">
              <a:off x="7449038" y="4317232"/>
              <a:ext cx="2520000" cy="522000"/>
            </a:xfrm>
            <a:prstGeom prst="bentConnector2">
              <a:avLst/>
            </a:prstGeom>
            <a:ln w="25400">
              <a:solidFill>
                <a:srgbClr val="BEC4CC"/>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Down Arrow 476"/>
          <p:cNvSpPr/>
          <p:nvPr/>
        </p:nvSpPr>
        <p:spPr>
          <a:xfrm>
            <a:off x="8654254" y="3781401"/>
            <a:ext cx="698596" cy="837881"/>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2" name="文本占位符 1"/>
          <p:cNvSpPr>
            <a:spLocks noGrp="1"/>
          </p:cNvSpPr>
          <p:nvPr>
            <p:ph type="body" sz="quarter" idx="10"/>
          </p:nvPr>
        </p:nvSpPr>
        <p:spPr>
          <a:xfrm>
            <a:off x="781200" y="568800"/>
            <a:ext cx="11410800" cy="375552"/>
          </a:xfrm>
        </p:spPr>
        <p:txBody>
          <a:bodyPr>
            <a:normAutofit fontScale="92500" lnSpcReduction="20000"/>
          </a:bodyPr>
          <a:lstStyle/>
          <a:p>
            <a:r>
              <a:rPr kumimoji="1" lang="en-GB" altLang="zh-CN" dirty="0"/>
              <a:t>Leviatom </a:t>
            </a:r>
            <a:r>
              <a:rPr lang="en-GB" altLang="zh-CN" dirty="0"/>
              <a:t>Trust</a:t>
            </a:r>
            <a:r>
              <a:rPr kumimoji="1" lang="en-GB" altLang="zh-CN" dirty="0"/>
              <a:t> Layer – </a:t>
            </a:r>
            <a:r>
              <a:rPr kumimoji="1" lang="en-US" altLang="zh-CN" dirty="0" err="1"/>
              <a:t>Infering</a:t>
            </a:r>
            <a:r>
              <a:rPr kumimoji="1" lang="en-US" altLang="zh-CN" dirty="0"/>
              <a:t> </a:t>
            </a:r>
            <a:r>
              <a:rPr kumimoji="1" lang="en-US" altLang="zh-CN" dirty="0" err="1"/>
              <a:t>nodes'ranking</a:t>
            </a:r>
            <a:endParaRPr kumimoji="1" lang="zh-CN" altLang="en-US" dirty="0">
              <a:solidFill>
                <a:srgbClr val="FF0000"/>
              </a:solidFill>
            </a:endParaRPr>
          </a:p>
        </p:txBody>
      </p:sp>
      <p:sp>
        <p:nvSpPr>
          <p:cNvPr id="476" name="TextBox 475"/>
          <p:cNvSpPr txBox="1"/>
          <p:nvPr/>
        </p:nvSpPr>
        <p:spPr>
          <a:xfrm>
            <a:off x="7224246" y="3537122"/>
            <a:ext cx="3615092" cy="307777"/>
          </a:xfrm>
          <a:prstGeom prst="rect">
            <a:avLst/>
          </a:prstGeom>
          <a:noFill/>
        </p:spPr>
        <p:txBody>
          <a:bodyPr wrap="none" rtlCol="0">
            <a:spAutoFit/>
          </a:bodyPr>
          <a:lstStyle/>
          <a:p>
            <a:pPr algn="ctr"/>
            <a:r>
              <a:rPr lang="en-US" sz="1400" b="1" dirty="0">
                <a:latin typeface="DengXian" pitchFamily="2" charset="-122"/>
                <a:ea typeface="DengXian" pitchFamily="2" charset="-122"/>
              </a:rPr>
              <a:t>Get total order and ranking in each period</a:t>
            </a:r>
          </a:p>
        </p:txBody>
      </p:sp>
      <p:sp>
        <p:nvSpPr>
          <p:cNvPr id="492" name="矩形 3"/>
          <p:cNvSpPr/>
          <p:nvPr/>
        </p:nvSpPr>
        <p:spPr>
          <a:xfrm>
            <a:off x="781200" y="1480921"/>
            <a:ext cx="4957448" cy="2934201"/>
          </a:xfrm>
          <a:prstGeom prst="rect">
            <a:avLst/>
          </a:prstGeom>
        </p:spPr>
        <p:txBody>
          <a:bodyPr wrap="square">
            <a:spAutoFit/>
          </a:bodyPr>
          <a:lstStyle/>
          <a:p>
            <a:pPr>
              <a:lnSpc>
                <a:spcPct val="114000"/>
              </a:lnSpc>
              <a:spcAft>
                <a:spcPts val="1200"/>
              </a:spcAft>
            </a:pPr>
            <a:r>
              <a:rPr lang="en-US" altLang="zh-CN" sz="1400" dirty="0">
                <a:latin typeface="DengXian" pitchFamily="2" charset="-122"/>
                <a:ea typeface="DengXian" pitchFamily="2" charset="-122"/>
              </a:rPr>
              <a:t>Through the gossip protocol, each node will have a common view of the </a:t>
            </a:r>
            <a:r>
              <a:rPr lang="en-US" altLang="zh-CN" sz="1400" dirty="0" err="1">
                <a:latin typeface="DengXian" pitchFamily="2" charset="-122"/>
                <a:ea typeface="DengXian" pitchFamily="2" charset="-122"/>
              </a:rPr>
              <a:t>StreamNet</a:t>
            </a:r>
            <a:r>
              <a:rPr lang="en-US" altLang="zh-CN" sz="1400" dirty="0">
                <a:latin typeface="DengXian" pitchFamily="2" charset="-122"/>
                <a:ea typeface="DengXian" pitchFamily="2" charset="-122"/>
              </a:rPr>
              <a:t> DAG data, which will be calculated into a total order of data blocks.</a:t>
            </a:r>
          </a:p>
          <a:p>
            <a:pPr>
              <a:lnSpc>
                <a:spcPct val="114000"/>
              </a:lnSpc>
              <a:spcAft>
                <a:spcPts val="1200"/>
              </a:spcAft>
            </a:pPr>
            <a:r>
              <a:rPr lang="en-US" altLang="zh-CN" sz="1400" dirty="0">
                <a:latin typeface="DengXian" pitchFamily="2" charset="-122"/>
                <a:ea typeface="DengXian" pitchFamily="2" charset="-122"/>
              </a:rPr>
              <a:t>We split this total order of blocks into different period by the size of P (for example, each period contains 100 data blocks). And for each period, using the blocks in this period will help us to construct a heterogeneous consensus graph (</a:t>
            </a:r>
            <a:r>
              <a:rPr lang="en-US" altLang="zh-CN" sz="1400" dirty="0" err="1">
                <a:latin typeface="DengXian" pitchFamily="2" charset="-122"/>
                <a:ea typeface="DengXian" pitchFamily="2" charset="-122"/>
              </a:rPr>
              <a:t>HCGraph</a:t>
            </a:r>
            <a:r>
              <a:rPr lang="en-US" altLang="zh-CN" sz="1400" dirty="0">
                <a:latin typeface="DengXian" pitchFamily="2" charset="-122"/>
                <a:ea typeface="DengXian" pitchFamily="2" charset="-122"/>
              </a:rPr>
              <a:t>). By calculating some of the graph ranking metrics (for instance PageRank). We can get a trust ranking score of every machine in the network. Which will be further utilized to elect leaders in TRIAS block chain to commit blocks in real-time.</a:t>
            </a:r>
          </a:p>
        </p:txBody>
      </p:sp>
      <p:sp>
        <p:nvSpPr>
          <p:cNvPr id="493" name="TextBox 492"/>
          <p:cNvSpPr txBox="1"/>
          <p:nvPr/>
        </p:nvSpPr>
        <p:spPr>
          <a:xfrm>
            <a:off x="781200" y="4666844"/>
            <a:ext cx="4957448" cy="1614609"/>
          </a:xfrm>
          <a:prstGeom prst="rect">
            <a:avLst/>
          </a:prstGeom>
          <a:noFill/>
        </p:spPr>
        <p:txBody>
          <a:bodyPr wrap="square" rtlCol="0">
            <a:spAutoFit/>
          </a:bodyPr>
          <a:lstStyle/>
          <a:p>
            <a:pPr>
              <a:lnSpc>
                <a:spcPct val="114000"/>
              </a:lnSpc>
              <a:spcAft>
                <a:spcPts val="1200"/>
              </a:spcAft>
            </a:pPr>
            <a:r>
              <a:rPr lang="en-US" sz="1400" b="1" dirty="0">
                <a:latin typeface="DengXian" pitchFamily="2" charset="-122"/>
                <a:ea typeface="DengXian" pitchFamily="2" charset="-122"/>
              </a:rPr>
              <a:t>Why not only </a:t>
            </a:r>
            <a:r>
              <a:rPr lang="en-US" sz="1400" b="1" dirty="0" err="1">
                <a:latin typeface="DengXian" pitchFamily="2" charset="-122"/>
                <a:ea typeface="DengXian" pitchFamily="2" charset="-122"/>
              </a:rPr>
              <a:t>StreamNet</a:t>
            </a:r>
            <a:r>
              <a:rPr lang="en-US" sz="1400" b="1" dirty="0">
                <a:latin typeface="DengXian" pitchFamily="2" charset="-122"/>
                <a:ea typeface="DengXian" pitchFamily="2" charset="-122"/>
              </a:rPr>
              <a:t> consensus?</a:t>
            </a:r>
          </a:p>
          <a:p>
            <a:pPr>
              <a:lnSpc>
                <a:spcPct val="114000"/>
              </a:lnSpc>
              <a:spcAft>
                <a:spcPts val="1200"/>
              </a:spcAft>
            </a:pPr>
            <a:r>
              <a:rPr lang="en-US" sz="1400" dirty="0">
                <a:latin typeface="DengXian" pitchFamily="2" charset="-122"/>
                <a:ea typeface="DengXian" pitchFamily="2" charset="-122"/>
              </a:rPr>
              <a:t>The </a:t>
            </a:r>
            <a:r>
              <a:rPr lang="en-US" sz="1400" dirty="0" err="1">
                <a:latin typeface="DengXian" pitchFamily="2" charset="-122"/>
                <a:ea typeface="DengXian" pitchFamily="2" charset="-122"/>
              </a:rPr>
              <a:t>StreamNet</a:t>
            </a:r>
            <a:r>
              <a:rPr lang="en-US" sz="1400" dirty="0">
                <a:latin typeface="DengXian" pitchFamily="2" charset="-122"/>
                <a:ea typeface="DengXian" pitchFamily="2" charset="-122"/>
              </a:rPr>
              <a:t> consensus has high throughput but with high latency for confirmation.</a:t>
            </a:r>
          </a:p>
          <a:p>
            <a:pPr>
              <a:lnSpc>
                <a:spcPct val="114000"/>
              </a:lnSpc>
              <a:spcAft>
                <a:spcPts val="1200"/>
              </a:spcAft>
            </a:pPr>
            <a:r>
              <a:rPr lang="en-US" sz="1400" dirty="0">
                <a:latin typeface="DengXian" pitchFamily="2" charset="-122"/>
                <a:ea typeface="DengXian" pitchFamily="2" charset="-122"/>
              </a:rPr>
              <a:t>It is not suitable for real-time consensus applications, and TRIAS consensus can do that.</a:t>
            </a:r>
          </a:p>
        </p:txBody>
      </p:sp>
      <p:grpSp>
        <p:nvGrpSpPr>
          <p:cNvPr id="516" name="组合 515"/>
          <p:cNvGrpSpPr/>
          <p:nvPr/>
        </p:nvGrpSpPr>
        <p:grpSpPr>
          <a:xfrm>
            <a:off x="6873685" y="1215493"/>
            <a:ext cx="4316212" cy="2215262"/>
            <a:chOff x="6873685" y="1246193"/>
            <a:chExt cx="4316212" cy="2215262"/>
          </a:xfrm>
        </p:grpSpPr>
        <p:sp>
          <p:nvSpPr>
            <p:cNvPr id="128" name="Oval 388"/>
            <p:cNvSpPr/>
            <p:nvPr/>
          </p:nvSpPr>
          <p:spPr>
            <a:xfrm>
              <a:off x="6873685" y="2031991"/>
              <a:ext cx="195626" cy="194400"/>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389"/>
            <p:cNvSpPr/>
            <p:nvPr/>
          </p:nvSpPr>
          <p:spPr>
            <a:xfrm>
              <a:off x="7381041" y="2031991"/>
              <a:ext cx="195626" cy="194400"/>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390"/>
            <p:cNvSpPr/>
            <p:nvPr/>
          </p:nvSpPr>
          <p:spPr>
            <a:xfrm>
              <a:off x="7381041" y="2494927"/>
              <a:ext cx="195626" cy="194400"/>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391"/>
            <p:cNvSpPr/>
            <p:nvPr/>
          </p:nvSpPr>
          <p:spPr>
            <a:xfrm>
              <a:off x="7721400" y="1604928"/>
              <a:ext cx="195626" cy="194400"/>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392"/>
            <p:cNvSpPr/>
            <p:nvPr/>
          </p:nvSpPr>
          <p:spPr>
            <a:xfrm>
              <a:off x="7901122" y="2303602"/>
              <a:ext cx="195626" cy="194400"/>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393"/>
            <p:cNvSpPr/>
            <p:nvPr/>
          </p:nvSpPr>
          <p:spPr>
            <a:xfrm>
              <a:off x="7825575" y="2751164"/>
              <a:ext cx="195626" cy="194400"/>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394"/>
            <p:cNvSpPr/>
            <p:nvPr/>
          </p:nvSpPr>
          <p:spPr>
            <a:xfrm>
              <a:off x="8096748" y="1915828"/>
              <a:ext cx="195626" cy="194400"/>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395"/>
            <p:cNvSpPr/>
            <p:nvPr/>
          </p:nvSpPr>
          <p:spPr>
            <a:xfrm>
              <a:off x="8149233" y="2547882"/>
              <a:ext cx="195626" cy="194400"/>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396"/>
            <p:cNvSpPr/>
            <p:nvPr/>
          </p:nvSpPr>
          <p:spPr>
            <a:xfrm>
              <a:off x="8656591" y="2547881"/>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397"/>
            <p:cNvSpPr/>
            <p:nvPr/>
          </p:nvSpPr>
          <p:spPr>
            <a:xfrm>
              <a:off x="8656591" y="3010818"/>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398"/>
            <p:cNvSpPr/>
            <p:nvPr/>
          </p:nvSpPr>
          <p:spPr>
            <a:xfrm>
              <a:off x="8996949" y="2120819"/>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399"/>
            <p:cNvSpPr/>
            <p:nvPr/>
          </p:nvSpPr>
          <p:spPr>
            <a:xfrm>
              <a:off x="9176671" y="2819493"/>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400"/>
            <p:cNvSpPr/>
            <p:nvPr/>
          </p:nvSpPr>
          <p:spPr>
            <a:xfrm>
              <a:off x="9101124" y="3267055"/>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401"/>
            <p:cNvSpPr/>
            <p:nvPr/>
          </p:nvSpPr>
          <p:spPr>
            <a:xfrm>
              <a:off x="9372298" y="2431719"/>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402"/>
            <p:cNvSpPr/>
            <p:nvPr/>
          </p:nvSpPr>
          <p:spPr>
            <a:xfrm>
              <a:off x="8966730" y="1673257"/>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403"/>
            <p:cNvSpPr/>
            <p:nvPr/>
          </p:nvSpPr>
          <p:spPr>
            <a:xfrm>
              <a:off x="9474087" y="1673256"/>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404"/>
            <p:cNvSpPr/>
            <p:nvPr/>
          </p:nvSpPr>
          <p:spPr>
            <a:xfrm>
              <a:off x="9474087" y="2136192"/>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405"/>
            <p:cNvSpPr/>
            <p:nvPr/>
          </p:nvSpPr>
          <p:spPr>
            <a:xfrm>
              <a:off x="9814445" y="1246193"/>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406"/>
            <p:cNvSpPr/>
            <p:nvPr/>
          </p:nvSpPr>
          <p:spPr>
            <a:xfrm>
              <a:off x="9994167" y="1944868"/>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407"/>
            <p:cNvSpPr/>
            <p:nvPr/>
          </p:nvSpPr>
          <p:spPr>
            <a:xfrm>
              <a:off x="9918620" y="2392430"/>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408"/>
            <p:cNvSpPr/>
            <p:nvPr/>
          </p:nvSpPr>
          <p:spPr>
            <a:xfrm>
              <a:off x="10189794" y="1557093"/>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409"/>
            <p:cNvSpPr/>
            <p:nvPr/>
          </p:nvSpPr>
          <p:spPr>
            <a:xfrm>
              <a:off x="9653809" y="2751164"/>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410"/>
            <p:cNvSpPr/>
            <p:nvPr/>
          </p:nvSpPr>
          <p:spPr>
            <a:xfrm>
              <a:off x="10161165" y="2751164"/>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411"/>
            <p:cNvSpPr/>
            <p:nvPr/>
          </p:nvSpPr>
          <p:spPr>
            <a:xfrm>
              <a:off x="10161165" y="3214100"/>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412"/>
            <p:cNvSpPr/>
            <p:nvPr/>
          </p:nvSpPr>
          <p:spPr>
            <a:xfrm>
              <a:off x="10618922" y="1648615"/>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413"/>
            <p:cNvSpPr/>
            <p:nvPr/>
          </p:nvSpPr>
          <p:spPr>
            <a:xfrm>
              <a:off x="10798644" y="2347290"/>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414"/>
            <p:cNvSpPr/>
            <p:nvPr/>
          </p:nvSpPr>
          <p:spPr>
            <a:xfrm>
              <a:off x="10723097" y="2794852"/>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415"/>
            <p:cNvSpPr/>
            <p:nvPr/>
          </p:nvSpPr>
          <p:spPr>
            <a:xfrm>
              <a:off x="10994271" y="1959515"/>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6" name="Straight Arrow Connector 416"/>
            <p:cNvCxnSpPr>
              <a:stCxn id="183" idx="2"/>
              <a:endCxn id="128" idx="6"/>
            </p:cNvCxnSpPr>
            <p:nvPr/>
          </p:nvCxnSpPr>
          <p:spPr>
            <a:xfrm flipH="1" flipV="1">
              <a:off x="7069311" y="2129191"/>
              <a:ext cx="311730" cy="5295"/>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57" name="Straight Arrow Connector 417"/>
            <p:cNvCxnSpPr>
              <a:stCxn id="184" idx="1"/>
              <a:endCxn id="128" idx="6"/>
            </p:cNvCxnSpPr>
            <p:nvPr/>
          </p:nvCxnSpPr>
          <p:spPr>
            <a:xfrm flipH="1" flipV="1">
              <a:off x="7069311" y="2129191"/>
              <a:ext cx="340380" cy="395757"/>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58" name="Straight Arrow Connector 418"/>
            <p:cNvCxnSpPr>
              <a:stCxn id="187" idx="3"/>
              <a:endCxn id="183" idx="0"/>
            </p:cNvCxnSpPr>
            <p:nvPr/>
          </p:nvCxnSpPr>
          <p:spPr>
            <a:xfrm flipH="1">
              <a:off x="7478855" y="1779898"/>
              <a:ext cx="271194" cy="252092"/>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59" name="Straight Arrow Connector 419"/>
            <p:cNvCxnSpPr>
              <a:stCxn id="188" idx="1"/>
              <a:endCxn id="183" idx="6"/>
            </p:cNvCxnSpPr>
            <p:nvPr/>
          </p:nvCxnSpPr>
          <p:spPr>
            <a:xfrm flipH="1" flipV="1">
              <a:off x="7576668" y="2134486"/>
              <a:ext cx="353104" cy="199136"/>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60" name="Straight Arrow Connector 420"/>
            <p:cNvCxnSpPr>
              <a:stCxn id="188" idx="3"/>
              <a:endCxn id="184" idx="6"/>
            </p:cNvCxnSpPr>
            <p:nvPr/>
          </p:nvCxnSpPr>
          <p:spPr>
            <a:xfrm flipH="1">
              <a:off x="7576668" y="2478572"/>
              <a:ext cx="353104" cy="118851"/>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61" name="Straight Arrow Connector 421"/>
            <p:cNvCxnSpPr>
              <a:stCxn id="187" idx="2"/>
              <a:endCxn id="128" idx="7"/>
            </p:cNvCxnSpPr>
            <p:nvPr/>
          </p:nvCxnSpPr>
          <p:spPr>
            <a:xfrm flipH="1">
              <a:off x="7040662" y="1707423"/>
              <a:ext cx="680738" cy="353037"/>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62" name="Straight Arrow Connector 422"/>
            <p:cNvCxnSpPr>
              <a:stCxn id="190" idx="2"/>
              <a:endCxn id="183" idx="7"/>
            </p:cNvCxnSpPr>
            <p:nvPr/>
          </p:nvCxnSpPr>
          <p:spPr>
            <a:xfrm flipH="1">
              <a:off x="7548019" y="2018324"/>
              <a:ext cx="548730" cy="43687"/>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63" name="Straight Arrow Connector 423"/>
            <p:cNvCxnSpPr>
              <a:stCxn id="190" idx="3"/>
              <a:endCxn id="188" idx="0"/>
            </p:cNvCxnSpPr>
            <p:nvPr/>
          </p:nvCxnSpPr>
          <p:spPr>
            <a:xfrm flipH="1">
              <a:off x="7998935" y="2090798"/>
              <a:ext cx="126462" cy="212803"/>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64" name="Straight Arrow Connector 424"/>
            <p:cNvCxnSpPr>
              <a:stCxn id="192" idx="2"/>
              <a:endCxn id="188" idx="4"/>
            </p:cNvCxnSpPr>
            <p:nvPr/>
          </p:nvCxnSpPr>
          <p:spPr>
            <a:xfrm flipH="1" flipV="1">
              <a:off x="7998935" y="2508592"/>
              <a:ext cx="150298" cy="141786"/>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65" name="Straight Arrow Connector 425"/>
            <p:cNvCxnSpPr>
              <a:stCxn id="192" idx="4"/>
              <a:endCxn id="189" idx="6"/>
            </p:cNvCxnSpPr>
            <p:nvPr/>
          </p:nvCxnSpPr>
          <p:spPr>
            <a:xfrm flipH="1">
              <a:off x="8021201" y="2752873"/>
              <a:ext cx="225845" cy="100786"/>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66" name="Straight Arrow Connector 426"/>
            <p:cNvCxnSpPr>
              <a:stCxn id="202" idx="2"/>
              <a:endCxn id="187" idx="6"/>
            </p:cNvCxnSpPr>
            <p:nvPr/>
          </p:nvCxnSpPr>
          <p:spPr>
            <a:xfrm flipH="1" flipV="1">
              <a:off x="7917026" y="1707423"/>
              <a:ext cx="1049705" cy="68329"/>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67" name="Straight Arrow Connector 427"/>
            <p:cNvCxnSpPr>
              <a:stCxn id="202" idx="2"/>
              <a:endCxn id="190" idx="6"/>
            </p:cNvCxnSpPr>
            <p:nvPr/>
          </p:nvCxnSpPr>
          <p:spPr>
            <a:xfrm flipH="1">
              <a:off x="8292374" y="1775753"/>
              <a:ext cx="674356" cy="242571"/>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68" name="Straight Arrow Connector 428"/>
            <p:cNvCxnSpPr>
              <a:stCxn id="196" idx="2"/>
              <a:endCxn id="188" idx="6"/>
            </p:cNvCxnSpPr>
            <p:nvPr/>
          </p:nvCxnSpPr>
          <p:spPr>
            <a:xfrm flipH="1">
              <a:off x="8096748" y="2223314"/>
              <a:ext cx="900201" cy="182783"/>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69" name="Straight Arrow Connector 429"/>
            <p:cNvCxnSpPr>
              <a:stCxn id="196" idx="3"/>
              <a:endCxn id="192" idx="7"/>
            </p:cNvCxnSpPr>
            <p:nvPr/>
          </p:nvCxnSpPr>
          <p:spPr>
            <a:xfrm flipH="1">
              <a:off x="8316211" y="2295789"/>
              <a:ext cx="709387" cy="282113"/>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70" name="Straight Arrow Connector 430"/>
            <p:cNvCxnSpPr>
              <a:stCxn id="193" idx="2"/>
              <a:endCxn id="192" idx="6"/>
            </p:cNvCxnSpPr>
            <p:nvPr/>
          </p:nvCxnSpPr>
          <p:spPr>
            <a:xfrm flipH="1">
              <a:off x="8344860" y="2650377"/>
              <a:ext cx="311731" cy="1"/>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71" name="Straight Arrow Connector 431"/>
            <p:cNvCxnSpPr>
              <a:stCxn id="193" idx="3"/>
              <a:endCxn id="189" idx="5"/>
            </p:cNvCxnSpPr>
            <p:nvPr/>
          </p:nvCxnSpPr>
          <p:spPr>
            <a:xfrm flipH="1">
              <a:off x="7992552" y="2722852"/>
              <a:ext cx="692688" cy="203282"/>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72" name="Straight Arrow Connector 432"/>
            <p:cNvCxnSpPr>
              <a:stCxn id="200" idx="2"/>
              <a:endCxn id="193" idx="6"/>
            </p:cNvCxnSpPr>
            <p:nvPr/>
          </p:nvCxnSpPr>
          <p:spPr>
            <a:xfrm flipH="1">
              <a:off x="8852217" y="2534214"/>
              <a:ext cx="520081" cy="116163"/>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73" name="Straight Arrow Connector 433"/>
            <p:cNvCxnSpPr>
              <a:stCxn id="200" idx="2"/>
              <a:endCxn id="196" idx="4"/>
            </p:cNvCxnSpPr>
            <p:nvPr/>
          </p:nvCxnSpPr>
          <p:spPr>
            <a:xfrm flipH="1" flipV="1">
              <a:off x="9094762" y="2325809"/>
              <a:ext cx="277535" cy="208405"/>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74" name="Straight Arrow Connector 434"/>
            <p:cNvCxnSpPr>
              <a:stCxn id="203" idx="2"/>
              <a:endCxn id="202" idx="6"/>
            </p:cNvCxnSpPr>
            <p:nvPr/>
          </p:nvCxnSpPr>
          <p:spPr>
            <a:xfrm flipH="1">
              <a:off x="9162357" y="1775752"/>
              <a:ext cx="311730" cy="1"/>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75" name="Straight Arrow Connector 435"/>
            <p:cNvCxnSpPr>
              <a:stCxn id="203" idx="3"/>
              <a:endCxn id="196" idx="7"/>
            </p:cNvCxnSpPr>
            <p:nvPr/>
          </p:nvCxnSpPr>
          <p:spPr>
            <a:xfrm flipH="1">
              <a:off x="9163926" y="1848226"/>
              <a:ext cx="338810" cy="302612"/>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76" name="Straight Arrow Connector 436"/>
            <p:cNvCxnSpPr>
              <a:endCxn id="202" idx="7"/>
            </p:cNvCxnSpPr>
            <p:nvPr/>
          </p:nvCxnSpPr>
          <p:spPr>
            <a:xfrm flipH="1">
              <a:off x="9133708" y="1348689"/>
              <a:ext cx="680738" cy="354588"/>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77" name="Straight Arrow Connector 437"/>
            <p:cNvCxnSpPr>
              <a:endCxn id="203" idx="0"/>
            </p:cNvCxnSpPr>
            <p:nvPr/>
          </p:nvCxnSpPr>
          <p:spPr>
            <a:xfrm flipH="1">
              <a:off x="9571900" y="1348689"/>
              <a:ext cx="242545" cy="324567"/>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78" name="Straight Arrow Connector 438"/>
            <p:cNvCxnSpPr>
              <a:stCxn id="198" idx="2"/>
              <a:endCxn id="195" idx="7"/>
            </p:cNvCxnSpPr>
            <p:nvPr/>
          </p:nvCxnSpPr>
          <p:spPr>
            <a:xfrm flipH="1">
              <a:off x="8823568" y="2921988"/>
              <a:ext cx="353103" cy="118850"/>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79" name="Straight Arrow Connector 439"/>
            <p:cNvCxnSpPr>
              <a:stCxn id="198" idx="1"/>
              <a:endCxn id="193" idx="6"/>
            </p:cNvCxnSpPr>
            <p:nvPr/>
          </p:nvCxnSpPr>
          <p:spPr>
            <a:xfrm flipH="1" flipV="1">
              <a:off x="8852217" y="2650377"/>
              <a:ext cx="353103" cy="199136"/>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80" name="Straight Arrow Connector 440"/>
            <p:cNvCxnSpPr>
              <a:stCxn id="195" idx="2"/>
              <a:endCxn id="189" idx="5"/>
            </p:cNvCxnSpPr>
            <p:nvPr/>
          </p:nvCxnSpPr>
          <p:spPr>
            <a:xfrm flipH="1" flipV="1">
              <a:off x="7992552" y="2926134"/>
              <a:ext cx="664039" cy="187180"/>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81" name="Straight Arrow Connector 441"/>
            <p:cNvCxnSpPr>
              <a:stCxn id="195" idx="1"/>
              <a:endCxn id="192" idx="5"/>
            </p:cNvCxnSpPr>
            <p:nvPr/>
          </p:nvCxnSpPr>
          <p:spPr>
            <a:xfrm flipH="1" flipV="1">
              <a:off x="8316211" y="2722853"/>
              <a:ext cx="369029" cy="317985"/>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82" name="Straight Arrow Connector 442"/>
            <p:cNvCxnSpPr>
              <a:stCxn id="199" idx="0"/>
              <a:endCxn id="193" idx="5"/>
            </p:cNvCxnSpPr>
            <p:nvPr/>
          </p:nvCxnSpPr>
          <p:spPr>
            <a:xfrm flipH="1" flipV="1">
              <a:off x="8823568" y="2722852"/>
              <a:ext cx="375369" cy="544203"/>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83" name="Straight Arrow Connector 443"/>
            <p:cNvCxnSpPr>
              <a:stCxn id="199" idx="2"/>
              <a:endCxn id="195" idx="5"/>
            </p:cNvCxnSpPr>
            <p:nvPr/>
          </p:nvCxnSpPr>
          <p:spPr>
            <a:xfrm flipH="1" flipV="1">
              <a:off x="8823568" y="3185788"/>
              <a:ext cx="277556" cy="183762"/>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84" name="Straight Arrow Connector 444"/>
            <p:cNvCxnSpPr>
              <a:endCxn id="198" idx="6"/>
            </p:cNvCxnSpPr>
            <p:nvPr/>
          </p:nvCxnSpPr>
          <p:spPr>
            <a:xfrm flipH="1">
              <a:off x="9372297" y="2853660"/>
              <a:ext cx="281512" cy="68328"/>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85" name="Straight Arrow Connector 445"/>
            <p:cNvCxnSpPr>
              <a:endCxn id="200" idx="5"/>
            </p:cNvCxnSpPr>
            <p:nvPr/>
          </p:nvCxnSpPr>
          <p:spPr>
            <a:xfrm flipH="1" flipV="1">
              <a:off x="9539275" y="2606689"/>
              <a:ext cx="143183" cy="174495"/>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86" name="Straight Arrow Connector 446"/>
            <p:cNvCxnSpPr>
              <a:stCxn id="205" idx="2"/>
              <a:endCxn id="196" idx="6"/>
            </p:cNvCxnSpPr>
            <p:nvPr/>
          </p:nvCxnSpPr>
          <p:spPr>
            <a:xfrm flipH="1" flipV="1">
              <a:off x="9192575" y="2223314"/>
              <a:ext cx="281512" cy="15374"/>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87" name="Straight Arrow Connector 447"/>
            <p:cNvCxnSpPr>
              <a:stCxn id="205" idx="3"/>
              <a:endCxn id="193" idx="6"/>
            </p:cNvCxnSpPr>
            <p:nvPr/>
          </p:nvCxnSpPr>
          <p:spPr>
            <a:xfrm flipH="1">
              <a:off x="8852217" y="2311163"/>
              <a:ext cx="650519" cy="339214"/>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88" name="Straight Arrow Connector 448"/>
            <p:cNvCxnSpPr>
              <a:endCxn id="198" idx="6"/>
            </p:cNvCxnSpPr>
            <p:nvPr/>
          </p:nvCxnSpPr>
          <p:spPr>
            <a:xfrm flipH="1" flipV="1">
              <a:off x="9372297" y="2921988"/>
              <a:ext cx="817517" cy="322132"/>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89" name="Straight Arrow Connector 449"/>
            <p:cNvCxnSpPr>
              <a:endCxn id="199" idx="6"/>
            </p:cNvCxnSpPr>
            <p:nvPr/>
          </p:nvCxnSpPr>
          <p:spPr>
            <a:xfrm flipH="1">
              <a:off x="9296750" y="3316596"/>
              <a:ext cx="864415" cy="52955"/>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90" name="Straight Arrow Connector 450"/>
            <p:cNvCxnSpPr/>
            <p:nvPr/>
          </p:nvCxnSpPr>
          <p:spPr>
            <a:xfrm flipH="1">
              <a:off x="9849435" y="2853659"/>
              <a:ext cx="311730" cy="1"/>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91" name="Straight Arrow Connector 451"/>
            <p:cNvCxnSpPr>
              <a:endCxn id="205" idx="5"/>
            </p:cNvCxnSpPr>
            <p:nvPr/>
          </p:nvCxnSpPr>
          <p:spPr>
            <a:xfrm flipH="1" flipV="1">
              <a:off x="9641064" y="2311163"/>
              <a:ext cx="520101" cy="542496"/>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92" name="Straight Arrow Connector 452"/>
            <p:cNvCxnSpPr>
              <a:endCxn id="200" idx="6"/>
            </p:cNvCxnSpPr>
            <p:nvPr/>
          </p:nvCxnSpPr>
          <p:spPr>
            <a:xfrm flipH="1">
              <a:off x="9567924" y="2494925"/>
              <a:ext cx="350697" cy="39289"/>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93" name="Straight Arrow Connector 453"/>
            <p:cNvCxnSpPr>
              <a:endCxn id="203" idx="5"/>
            </p:cNvCxnSpPr>
            <p:nvPr/>
          </p:nvCxnSpPr>
          <p:spPr>
            <a:xfrm flipH="1" flipV="1">
              <a:off x="9641064" y="1848226"/>
              <a:ext cx="306205" cy="574223"/>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94" name="Straight Arrow Connector 454"/>
            <p:cNvCxnSpPr>
              <a:endCxn id="203" idx="5"/>
            </p:cNvCxnSpPr>
            <p:nvPr/>
          </p:nvCxnSpPr>
          <p:spPr>
            <a:xfrm flipH="1" flipV="1">
              <a:off x="9641064" y="1848226"/>
              <a:ext cx="381752" cy="126662"/>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95" name="Straight Arrow Connector 455"/>
            <p:cNvCxnSpPr>
              <a:endCxn id="205" idx="6"/>
            </p:cNvCxnSpPr>
            <p:nvPr/>
          </p:nvCxnSpPr>
          <p:spPr>
            <a:xfrm flipH="1">
              <a:off x="9669713" y="2047364"/>
              <a:ext cx="324454" cy="191324"/>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96" name="Straight Arrow Connector 456"/>
            <p:cNvCxnSpPr/>
            <p:nvPr/>
          </p:nvCxnSpPr>
          <p:spPr>
            <a:xfrm flipH="1" flipV="1">
              <a:off x="9912258" y="1451184"/>
              <a:ext cx="306184" cy="135930"/>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97" name="Straight Arrow Connector 457"/>
            <p:cNvCxnSpPr/>
            <p:nvPr/>
          </p:nvCxnSpPr>
          <p:spPr>
            <a:xfrm flipH="1">
              <a:off x="10085598" y="1823585"/>
              <a:ext cx="561974" cy="598864"/>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98" name="Straight Arrow Connector 458"/>
            <p:cNvCxnSpPr/>
            <p:nvPr/>
          </p:nvCxnSpPr>
          <p:spPr>
            <a:xfrm flipH="1">
              <a:off x="10161144" y="1732064"/>
              <a:ext cx="57299" cy="242824"/>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199" name="Straight Arrow Connector 459"/>
            <p:cNvCxnSpPr/>
            <p:nvPr/>
          </p:nvCxnSpPr>
          <p:spPr>
            <a:xfrm flipH="1">
              <a:off x="10189793" y="1823585"/>
              <a:ext cx="457778" cy="223778"/>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200" name="Straight Arrow Connector 460"/>
            <p:cNvCxnSpPr/>
            <p:nvPr/>
          </p:nvCxnSpPr>
          <p:spPr>
            <a:xfrm flipH="1">
              <a:off x="10114247" y="2062011"/>
              <a:ext cx="880024" cy="432915"/>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201" name="Straight Arrow Connector 461"/>
            <p:cNvCxnSpPr/>
            <p:nvPr/>
          </p:nvCxnSpPr>
          <p:spPr>
            <a:xfrm flipH="1" flipV="1">
              <a:off x="10189793" y="2047364"/>
              <a:ext cx="804478" cy="14647"/>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202" name="Straight Arrow Connector 462"/>
            <p:cNvCxnSpPr/>
            <p:nvPr/>
          </p:nvCxnSpPr>
          <p:spPr>
            <a:xfrm flipH="1">
              <a:off x="10114247" y="2449786"/>
              <a:ext cx="684397" cy="45140"/>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203" name="Straight Arrow Connector 463"/>
            <p:cNvCxnSpPr/>
            <p:nvPr/>
          </p:nvCxnSpPr>
          <p:spPr>
            <a:xfrm flipH="1">
              <a:off x="10328142" y="2449786"/>
              <a:ext cx="470502" cy="331398"/>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204" name="Straight Arrow Connector 464"/>
            <p:cNvCxnSpPr/>
            <p:nvPr/>
          </p:nvCxnSpPr>
          <p:spPr>
            <a:xfrm flipH="1" flipV="1">
              <a:off x="10356791" y="2853659"/>
              <a:ext cx="366306" cy="43688"/>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cxnSp>
          <p:nvCxnSpPr>
            <p:cNvPr id="205" name="Straight Arrow Connector 465"/>
            <p:cNvCxnSpPr/>
            <p:nvPr/>
          </p:nvCxnSpPr>
          <p:spPr>
            <a:xfrm flipH="1">
              <a:off x="10328142" y="2969822"/>
              <a:ext cx="423604" cy="274298"/>
            </a:xfrm>
            <a:prstGeom prst="straightConnector1">
              <a:avLst/>
            </a:prstGeom>
            <a:ln w="9525">
              <a:solidFill>
                <a:srgbClr val="BEC4CC"/>
              </a:solidFill>
              <a:prstDash val="sysDash"/>
              <a:tailEnd type="triangle" w="med" len="sm"/>
            </a:ln>
          </p:spPr>
          <p:style>
            <a:lnRef idx="1">
              <a:schemeClr val="accent1"/>
            </a:lnRef>
            <a:fillRef idx="0">
              <a:schemeClr val="accent1"/>
            </a:fillRef>
            <a:effectRef idx="0">
              <a:schemeClr val="accent1"/>
            </a:effectRef>
            <a:fontRef idx="minor">
              <a:schemeClr val="tx1"/>
            </a:fontRef>
          </p:style>
        </p:cxnSp>
      </p:grpSp>
      <p:sp>
        <p:nvSpPr>
          <p:cNvPr id="467" name="Oval 466"/>
          <p:cNvSpPr/>
          <p:nvPr/>
        </p:nvSpPr>
        <p:spPr>
          <a:xfrm>
            <a:off x="7072942" y="4649409"/>
            <a:ext cx="195626" cy="194400"/>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468" name="Oval 467"/>
          <p:cNvSpPr/>
          <p:nvPr/>
        </p:nvSpPr>
        <p:spPr>
          <a:xfrm>
            <a:off x="7786389" y="4649409"/>
            <a:ext cx="195626" cy="194400"/>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470" name="Oval 469"/>
          <p:cNvSpPr/>
          <p:nvPr/>
        </p:nvSpPr>
        <p:spPr>
          <a:xfrm>
            <a:off x="8556940" y="4649409"/>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471" name="Oval 470"/>
          <p:cNvSpPr/>
          <p:nvPr/>
        </p:nvSpPr>
        <p:spPr>
          <a:xfrm>
            <a:off x="9267327" y="4649408"/>
            <a:ext cx="195626" cy="194400"/>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473" name="Oval 472"/>
          <p:cNvSpPr/>
          <p:nvPr/>
        </p:nvSpPr>
        <p:spPr>
          <a:xfrm>
            <a:off x="10026447" y="4651628"/>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474" name="Oval 473"/>
          <p:cNvSpPr/>
          <p:nvPr/>
        </p:nvSpPr>
        <p:spPr>
          <a:xfrm>
            <a:off x="10738867" y="4649408"/>
            <a:ext cx="195626" cy="194400"/>
          </a:xfrm>
          <a:prstGeom prst="ellipse">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478" name="Left Brace 477"/>
          <p:cNvSpPr/>
          <p:nvPr/>
        </p:nvSpPr>
        <p:spPr>
          <a:xfrm rot="16200000">
            <a:off x="8913236" y="4659464"/>
            <a:ext cx="194400" cy="704952"/>
          </a:xfrm>
          <a:prstGeom prst="leftBrac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DengXian" pitchFamily="2" charset="-122"/>
              <a:ea typeface="DengXian" pitchFamily="2" charset="-122"/>
            </a:endParaRPr>
          </a:p>
        </p:txBody>
      </p:sp>
      <p:sp>
        <p:nvSpPr>
          <p:cNvPr id="479" name="Left Brace 478"/>
          <p:cNvSpPr/>
          <p:nvPr/>
        </p:nvSpPr>
        <p:spPr>
          <a:xfrm rot="16200000">
            <a:off x="7429315" y="4659463"/>
            <a:ext cx="194400" cy="704952"/>
          </a:xfrm>
          <a:prstGeom prst="leftBrac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DengXian" pitchFamily="2" charset="-122"/>
              <a:ea typeface="DengXian" pitchFamily="2" charset="-122"/>
            </a:endParaRPr>
          </a:p>
        </p:txBody>
      </p:sp>
      <p:sp>
        <p:nvSpPr>
          <p:cNvPr id="480" name="Left Brace 479"/>
          <p:cNvSpPr/>
          <p:nvPr/>
        </p:nvSpPr>
        <p:spPr>
          <a:xfrm rot="16200000">
            <a:off x="10387004" y="4659463"/>
            <a:ext cx="194400" cy="704952"/>
          </a:xfrm>
          <a:prstGeom prst="leftBrac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DengXian" pitchFamily="2" charset="-122"/>
              <a:ea typeface="DengXian" pitchFamily="2" charset="-122"/>
            </a:endParaRPr>
          </a:p>
        </p:txBody>
      </p:sp>
      <p:sp>
        <p:nvSpPr>
          <p:cNvPr id="481" name="Rectangle 480"/>
          <p:cNvSpPr/>
          <p:nvPr/>
        </p:nvSpPr>
        <p:spPr>
          <a:xfrm>
            <a:off x="7174038" y="5141179"/>
            <a:ext cx="704952" cy="1148021"/>
          </a:xfrm>
          <a:prstGeom prst="roundRect">
            <a:avLst>
              <a:gd name="adj" fmla="val 3824"/>
            </a:avLst>
          </a:prstGeom>
          <a:gradFill>
            <a:gsLst>
              <a:gs pos="0">
                <a:schemeClr val="accent4"/>
              </a:gs>
              <a:gs pos="99000">
                <a:schemeClr val="accent3"/>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000" b="1" dirty="0">
                <a:latin typeface="DengXian" pitchFamily="2" charset="-122"/>
                <a:ea typeface="DengXian" pitchFamily="2" charset="-122"/>
              </a:rPr>
              <a:t>Period 1</a:t>
            </a:r>
          </a:p>
          <a:p>
            <a:pPr algn="just"/>
            <a:endParaRPr lang="en-US" sz="1000" dirty="0">
              <a:latin typeface="DengXian" pitchFamily="2" charset="-122"/>
              <a:ea typeface="DengXian" pitchFamily="2" charset="-122"/>
            </a:endParaRPr>
          </a:p>
          <a:p>
            <a:pPr marL="228600" indent="-228600" algn="just">
              <a:buAutoNum type="arabicPeriod"/>
            </a:pPr>
            <a:r>
              <a:rPr lang="en-US" sz="1000" dirty="0">
                <a:latin typeface="DengXian" pitchFamily="2" charset="-122"/>
                <a:ea typeface="DengXian" pitchFamily="2" charset="-122"/>
              </a:rPr>
              <a:t>A</a:t>
            </a:r>
          </a:p>
          <a:p>
            <a:pPr marL="228600" indent="-228600" algn="just">
              <a:buAutoNum type="arabicPeriod"/>
            </a:pPr>
            <a:r>
              <a:rPr lang="en-US" sz="1000" dirty="0">
                <a:latin typeface="DengXian" pitchFamily="2" charset="-122"/>
                <a:ea typeface="DengXian" pitchFamily="2" charset="-122"/>
              </a:rPr>
              <a:t>B</a:t>
            </a:r>
          </a:p>
          <a:p>
            <a:pPr marL="228600" indent="-228600" algn="just">
              <a:buAutoNum type="arabicPeriod"/>
            </a:pPr>
            <a:r>
              <a:rPr lang="en-US" sz="1000" dirty="0">
                <a:latin typeface="DengXian" pitchFamily="2" charset="-122"/>
                <a:ea typeface="DengXian" pitchFamily="2" charset="-122"/>
              </a:rPr>
              <a:t>C</a:t>
            </a:r>
          </a:p>
          <a:p>
            <a:pPr marL="228600" indent="-228600" algn="just">
              <a:buAutoNum type="arabicPeriod"/>
            </a:pPr>
            <a:r>
              <a:rPr lang="en-US" sz="1000" dirty="0">
                <a:latin typeface="DengXian" pitchFamily="2" charset="-122"/>
                <a:ea typeface="DengXian" pitchFamily="2" charset="-122"/>
              </a:rPr>
              <a:t>D</a:t>
            </a:r>
          </a:p>
        </p:txBody>
      </p:sp>
      <p:sp>
        <p:nvSpPr>
          <p:cNvPr id="482" name="Rectangle 481"/>
          <p:cNvSpPr/>
          <p:nvPr/>
        </p:nvSpPr>
        <p:spPr>
          <a:xfrm>
            <a:off x="8674031" y="5141179"/>
            <a:ext cx="704952" cy="1148021"/>
          </a:xfrm>
          <a:prstGeom prst="roundRect">
            <a:avLst>
              <a:gd name="adj" fmla="val 3824"/>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000" b="1" dirty="0">
                <a:latin typeface="DengXian" pitchFamily="2" charset="-122"/>
                <a:ea typeface="DengXian" pitchFamily="2" charset="-122"/>
              </a:rPr>
              <a:t>Period 2</a:t>
            </a:r>
          </a:p>
          <a:p>
            <a:pPr algn="just"/>
            <a:endParaRPr lang="en-US" sz="1000" dirty="0">
              <a:latin typeface="DengXian" pitchFamily="2" charset="-122"/>
              <a:ea typeface="DengXian" pitchFamily="2" charset="-122"/>
            </a:endParaRPr>
          </a:p>
          <a:p>
            <a:pPr marL="228600" indent="-228600" algn="just">
              <a:buAutoNum type="arabicPeriod"/>
            </a:pPr>
            <a:r>
              <a:rPr lang="en-US" sz="1000" dirty="0">
                <a:latin typeface="DengXian" pitchFamily="2" charset="-122"/>
                <a:ea typeface="DengXian" pitchFamily="2" charset="-122"/>
              </a:rPr>
              <a:t>F</a:t>
            </a:r>
          </a:p>
          <a:p>
            <a:pPr marL="228600" indent="-228600" algn="just">
              <a:buAutoNum type="arabicPeriod"/>
            </a:pPr>
            <a:r>
              <a:rPr lang="en-US" sz="1000" dirty="0">
                <a:latin typeface="DengXian" pitchFamily="2" charset="-122"/>
                <a:ea typeface="DengXian" pitchFamily="2" charset="-122"/>
              </a:rPr>
              <a:t>B</a:t>
            </a:r>
          </a:p>
          <a:p>
            <a:pPr marL="228600" indent="-228600" algn="just">
              <a:buAutoNum type="arabicPeriod"/>
            </a:pPr>
            <a:r>
              <a:rPr lang="en-US" sz="1000" dirty="0">
                <a:latin typeface="DengXian" pitchFamily="2" charset="-122"/>
                <a:ea typeface="DengXian" pitchFamily="2" charset="-122"/>
              </a:rPr>
              <a:t>C</a:t>
            </a:r>
          </a:p>
          <a:p>
            <a:pPr marL="228600" indent="-228600" algn="just">
              <a:buAutoNum type="arabicPeriod"/>
            </a:pPr>
            <a:r>
              <a:rPr lang="en-US" sz="1000" dirty="0">
                <a:latin typeface="DengXian" pitchFamily="2" charset="-122"/>
                <a:ea typeface="DengXian" pitchFamily="2" charset="-122"/>
              </a:rPr>
              <a:t>D</a:t>
            </a:r>
          </a:p>
        </p:txBody>
      </p:sp>
      <p:sp>
        <p:nvSpPr>
          <p:cNvPr id="483" name="Rectangle 482"/>
          <p:cNvSpPr/>
          <p:nvPr/>
        </p:nvSpPr>
        <p:spPr>
          <a:xfrm>
            <a:off x="10174025" y="5141179"/>
            <a:ext cx="704952" cy="1148021"/>
          </a:xfrm>
          <a:prstGeom prst="roundRect">
            <a:avLst>
              <a:gd name="adj" fmla="val 5109"/>
            </a:avLst>
          </a:prstGeom>
          <a:gradFill>
            <a:gsLst>
              <a:gs pos="0">
                <a:schemeClr val="accent2"/>
              </a:gs>
              <a:gs pos="99000">
                <a:schemeClr val="accent1"/>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000" b="1" dirty="0">
                <a:latin typeface="DengXian" pitchFamily="2" charset="-122"/>
                <a:ea typeface="DengXian" pitchFamily="2" charset="-122"/>
              </a:rPr>
              <a:t>Period 3</a:t>
            </a:r>
          </a:p>
          <a:p>
            <a:pPr algn="just"/>
            <a:endParaRPr lang="en-US" sz="1000" dirty="0">
              <a:latin typeface="DengXian" pitchFamily="2" charset="-122"/>
              <a:ea typeface="DengXian" pitchFamily="2" charset="-122"/>
            </a:endParaRPr>
          </a:p>
          <a:p>
            <a:pPr marL="228600" indent="-228600" algn="just">
              <a:buAutoNum type="arabicPeriod"/>
            </a:pPr>
            <a:r>
              <a:rPr lang="en-US" sz="1000" dirty="0">
                <a:latin typeface="DengXian" pitchFamily="2" charset="-122"/>
                <a:ea typeface="DengXian" pitchFamily="2" charset="-122"/>
              </a:rPr>
              <a:t>F</a:t>
            </a:r>
          </a:p>
          <a:p>
            <a:pPr marL="228600" indent="-228600" algn="just">
              <a:buAutoNum type="arabicPeriod"/>
            </a:pPr>
            <a:r>
              <a:rPr lang="en-US" sz="1000" dirty="0">
                <a:latin typeface="DengXian" pitchFamily="2" charset="-122"/>
                <a:ea typeface="DengXian" pitchFamily="2" charset="-122"/>
              </a:rPr>
              <a:t>B</a:t>
            </a:r>
          </a:p>
          <a:p>
            <a:pPr marL="228600" indent="-228600" algn="just">
              <a:buAutoNum type="arabicPeriod"/>
            </a:pPr>
            <a:r>
              <a:rPr lang="en-US" sz="1000" dirty="0">
                <a:latin typeface="DengXian" pitchFamily="2" charset="-122"/>
                <a:ea typeface="DengXian" pitchFamily="2" charset="-122"/>
              </a:rPr>
              <a:t>E</a:t>
            </a:r>
          </a:p>
          <a:p>
            <a:pPr marL="228600" indent="-228600" algn="just">
              <a:buAutoNum type="arabicPeriod"/>
            </a:pPr>
            <a:r>
              <a:rPr lang="en-US" sz="1000" dirty="0">
                <a:latin typeface="DengXian" pitchFamily="2" charset="-122"/>
                <a:ea typeface="DengXian" pitchFamily="2" charset="-122"/>
              </a:rPr>
              <a:t>D</a:t>
            </a:r>
          </a:p>
        </p:txBody>
      </p:sp>
      <p:sp>
        <p:nvSpPr>
          <p:cNvPr id="210" name="TextBox 475"/>
          <p:cNvSpPr txBox="1"/>
          <p:nvPr/>
        </p:nvSpPr>
        <p:spPr>
          <a:xfrm>
            <a:off x="7336858" y="4573551"/>
            <a:ext cx="372218" cy="369332"/>
          </a:xfrm>
          <a:prstGeom prst="rect">
            <a:avLst/>
          </a:prstGeom>
          <a:noFill/>
        </p:spPr>
        <p:txBody>
          <a:bodyPr wrap="none" rtlCol="0">
            <a:spAutoFit/>
          </a:bodyPr>
          <a:lstStyle/>
          <a:p>
            <a:r>
              <a:rPr lang="en-US" altLang="zh-CN" b="1" dirty="0">
                <a:latin typeface="DengXian" pitchFamily="2" charset="-122"/>
                <a:ea typeface="DengXian" pitchFamily="2" charset="-122"/>
              </a:rPr>
              <a:t>…</a:t>
            </a:r>
            <a:endParaRPr lang="en-US" b="1" dirty="0">
              <a:latin typeface="DengXian" pitchFamily="2" charset="-122"/>
              <a:ea typeface="DengXian" pitchFamily="2" charset="-122"/>
            </a:endParaRPr>
          </a:p>
        </p:txBody>
      </p:sp>
      <p:sp>
        <p:nvSpPr>
          <p:cNvPr id="211" name="TextBox 475"/>
          <p:cNvSpPr txBox="1"/>
          <p:nvPr/>
        </p:nvSpPr>
        <p:spPr>
          <a:xfrm>
            <a:off x="8834400" y="4573551"/>
            <a:ext cx="372218" cy="369332"/>
          </a:xfrm>
          <a:prstGeom prst="rect">
            <a:avLst/>
          </a:prstGeom>
          <a:noFill/>
        </p:spPr>
        <p:txBody>
          <a:bodyPr wrap="none" rtlCol="0">
            <a:spAutoFit/>
          </a:bodyPr>
          <a:lstStyle/>
          <a:p>
            <a:r>
              <a:rPr lang="en-US" altLang="zh-CN" b="1" dirty="0">
                <a:latin typeface="DengXian" pitchFamily="2" charset="-122"/>
                <a:ea typeface="DengXian" pitchFamily="2" charset="-122"/>
              </a:rPr>
              <a:t>…</a:t>
            </a:r>
            <a:endParaRPr lang="en-US" b="1" dirty="0">
              <a:latin typeface="DengXian" pitchFamily="2" charset="-122"/>
              <a:ea typeface="DengXian" pitchFamily="2" charset="-122"/>
            </a:endParaRPr>
          </a:p>
        </p:txBody>
      </p:sp>
      <p:sp>
        <p:nvSpPr>
          <p:cNvPr id="212" name="TextBox 475"/>
          <p:cNvSpPr txBox="1"/>
          <p:nvPr/>
        </p:nvSpPr>
        <p:spPr>
          <a:xfrm>
            <a:off x="10308090" y="4573551"/>
            <a:ext cx="372218" cy="369332"/>
          </a:xfrm>
          <a:prstGeom prst="rect">
            <a:avLst/>
          </a:prstGeom>
          <a:noFill/>
        </p:spPr>
        <p:txBody>
          <a:bodyPr wrap="none" rtlCol="0">
            <a:spAutoFit/>
          </a:bodyPr>
          <a:lstStyle/>
          <a:p>
            <a:r>
              <a:rPr lang="en-US" altLang="zh-CN" b="1" dirty="0">
                <a:latin typeface="DengXian" pitchFamily="2" charset="-122"/>
                <a:ea typeface="DengXian" pitchFamily="2" charset="-122"/>
              </a:rPr>
              <a:t>…</a:t>
            </a:r>
            <a:endParaRPr lang="en-US" b="1" dirty="0">
              <a:latin typeface="DengXian" pitchFamily="2" charset="-122"/>
              <a:ea typeface="DengXian"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Down Arrow 476"/>
          <p:cNvSpPr/>
          <p:nvPr/>
        </p:nvSpPr>
        <p:spPr>
          <a:xfrm>
            <a:off x="8278141" y="3369718"/>
            <a:ext cx="698596" cy="837881"/>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 </a:t>
            </a:r>
            <a:r>
              <a:rPr kumimoji="1" lang="en-US" altLang="zh-CN" dirty="0"/>
              <a:t>How to construct </a:t>
            </a:r>
            <a:r>
              <a:rPr kumimoji="1" lang="en-US" altLang="zh-CN" dirty="0" err="1"/>
              <a:t>HCGraph</a:t>
            </a:r>
            <a:r>
              <a:rPr kumimoji="1" lang="en-US" altLang="zh-CN" dirty="0"/>
              <a:t>?</a:t>
            </a:r>
            <a:endParaRPr kumimoji="1" lang="zh-CN" altLang="en-US" dirty="0"/>
          </a:p>
          <a:p>
            <a:endParaRPr lang="zh-CN" altLang="en-US" dirty="0"/>
          </a:p>
        </p:txBody>
      </p:sp>
      <p:sp>
        <p:nvSpPr>
          <p:cNvPr id="28" name="TextBox 27"/>
          <p:cNvSpPr txBox="1"/>
          <p:nvPr/>
        </p:nvSpPr>
        <p:spPr>
          <a:xfrm>
            <a:off x="6378266" y="2967660"/>
            <a:ext cx="4498347" cy="307777"/>
          </a:xfrm>
          <a:prstGeom prst="rect">
            <a:avLst/>
          </a:prstGeom>
          <a:noFill/>
        </p:spPr>
        <p:txBody>
          <a:bodyPr wrap="none" rtlCol="0">
            <a:spAutoFit/>
          </a:bodyPr>
          <a:lstStyle/>
          <a:p>
            <a:pPr algn="ctr"/>
            <a:r>
              <a:rPr lang="en-US" sz="1400" b="1" dirty="0">
                <a:latin typeface="DengXian" pitchFamily="2" charset="-122"/>
                <a:ea typeface="DengXian" pitchFamily="2" charset="-122"/>
              </a:rPr>
              <a:t>Construct </a:t>
            </a:r>
            <a:r>
              <a:rPr lang="en-US" sz="1400" b="1" dirty="0" err="1">
                <a:latin typeface="DengXian" pitchFamily="2" charset="-122"/>
                <a:ea typeface="DengXian" pitchFamily="2" charset="-122"/>
              </a:rPr>
              <a:t>HCGraph</a:t>
            </a:r>
            <a:r>
              <a:rPr lang="en-US" sz="1400" b="1" dirty="0">
                <a:latin typeface="DengXian" pitchFamily="2" charset="-122"/>
                <a:ea typeface="DengXian" pitchFamily="2" charset="-122"/>
              </a:rPr>
              <a:t> from attestation data in a period.</a:t>
            </a:r>
          </a:p>
        </p:txBody>
      </p:sp>
      <p:sp>
        <p:nvSpPr>
          <p:cNvPr id="29" name="矩形 3"/>
          <p:cNvSpPr/>
          <p:nvPr/>
        </p:nvSpPr>
        <p:spPr>
          <a:xfrm>
            <a:off x="1041151" y="2131250"/>
            <a:ext cx="4253486" cy="3579250"/>
          </a:xfrm>
          <a:prstGeom prst="rect">
            <a:avLst/>
          </a:prstGeom>
        </p:spPr>
        <p:txBody>
          <a:bodyPr wrap="square">
            <a:spAutoFit/>
          </a:bodyPr>
          <a:lstStyle/>
          <a:p>
            <a:pPr>
              <a:lnSpc>
                <a:spcPct val="114000"/>
              </a:lnSpc>
              <a:spcAft>
                <a:spcPts val="1200"/>
              </a:spcAft>
            </a:pPr>
            <a:r>
              <a:rPr lang="en-US" altLang="zh-CN" sz="1400" dirty="0">
                <a:latin typeface="DengXian" pitchFamily="2" charset="-122"/>
                <a:ea typeface="DengXian" pitchFamily="2" charset="-122"/>
              </a:rPr>
              <a:t>Each block contains the attestation data telling the attestation score between machines in the TRIAS network. If we use a vertex to represent a machine, and use weighted edges to represent the score between two machines, we can construct a graph, and this graph is </a:t>
            </a:r>
            <a:r>
              <a:rPr lang="en-US" altLang="zh-CN" sz="1400" dirty="0" err="1">
                <a:latin typeface="DengXian" pitchFamily="2" charset="-122"/>
                <a:ea typeface="DengXian" pitchFamily="2" charset="-122"/>
              </a:rPr>
              <a:t>HCGraph</a:t>
            </a:r>
            <a:r>
              <a:rPr lang="en-US" altLang="zh-CN" sz="1400" dirty="0">
                <a:latin typeface="DengXian" pitchFamily="2" charset="-122"/>
                <a:ea typeface="DengXian" pitchFamily="2" charset="-122"/>
              </a:rPr>
              <a:t>.</a:t>
            </a:r>
          </a:p>
          <a:p>
            <a:pPr>
              <a:lnSpc>
                <a:spcPct val="114000"/>
              </a:lnSpc>
              <a:spcAft>
                <a:spcPts val="1200"/>
              </a:spcAft>
            </a:pPr>
            <a:r>
              <a:rPr lang="en-US" altLang="zh-CN" sz="1400" dirty="0">
                <a:latin typeface="DengXian" pitchFamily="2" charset="-122"/>
                <a:ea typeface="DengXian" pitchFamily="2" charset="-122"/>
              </a:rPr>
              <a:t>Ranking the </a:t>
            </a:r>
            <a:r>
              <a:rPr lang="en-US" altLang="zh-CN" sz="1400" dirty="0" err="1">
                <a:latin typeface="DengXian" pitchFamily="2" charset="-122"/>
                <a:ea typeface="DengXian" pitchFamily="2" charset="-122"/>
              </a:rPr>
              <a:t>HCGraph</a:t>
            </a:r>
            <a:r>
              <a:rPr lang="en-US" altLang="zh-CN" sz="1400" dirty="0">
                <a:latin typeface="DengXian" pitchFamily="2" charset="-122"/>
                <a:ea typeface="DengXian" pitchFamily="2" charset="-122"/>
              </a:rPr>
              <a:t> is not as naïve as collecting the total scores in each vertex, because there might be lots of untrusted nodes approving each other, and trusted node's approving might be more important. </a:t>
            </a:r>
          </a:p>
          <a:p>
            <a:pPr>
              <a:lnSpc>
                <a:spcPct val="114000"/>
              </a:lnSpc>
              <a:spcAft>
                <a:spcPts val="1200"/>
              </a:spcAft>
            </a:pPr>
            <a:r>
              <a:rPr lang="en-US" altLang="zh-CN" sz="1400" dirty="0">
                <a:latin typeface="DengXian" pitchFamily="2" charset="-122"/>
                <a:ea typeface="DengXian" pitchFamily="2" charset="-122"/>
              </a:rPr>
              <a:t>One of the well-known algorithm to solve the graph ranking problem is PageRank.</a:t>
            </a:r>
          </a:p>
        </p:txBody>
      </p:sp>
      <p:grpSp>
        <p:nvGrpSpPr>
          <p:cNvPr id="52" name="组合 51"/>
          <p:cNvGrpSpPr/>
          <p:nvPr/>
        </p:nvGrpSpPr>
        <p:grpSpPr>
          <a:xfrm>
            <a:off x="7519265" y="4020376"/>
            <a:ext cx="2216349" cy="2268824"/>
            <a:chOff x="9537740" y="4160464"/>
            <a:chExt cx="2216349" cy="2268824"/>
          </a:xfrm>
        </p:grpSpPr>
        <p:cxnSp>
          <p:nvCxnSpPr>
            <p:cNvPr id="45" name="箭头-数据交换"/>
            <p:cNvCxnSpPr/>
            <p:nvPr/>
          </p:nvCxnSpPr>
          <p:spPr>
            <a:xfrm>
              <a:off x="9902651" y="5049297"/>
              <a:ext cx="633046" cy="688312"/>
            </a:xfrm>
            <a:prstGeom prst="line">
              <a:avLst/>
            </a:prstGeom>
            <a:noFill/>
            <a:ln w="69850" cap="sq">
              <a:gradFill flip="none" rotWithShape="1">
                <a:gsLst>
                  <a:gs pos="0">
                    <a:schemeClr val="bg1"/>
                  </a:gs>
                  <a:gs pos="8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cxnSp>
          <p:nvCxnSpPr>
            <p:cNvPr id="43" name="箭头-数据交换"/>
            <p:cNvCxnSpPr/>
            <p:nvPr/>
          </p:nvCxnSpPr>
          <p:spPr>
            <a:xfrm flipH="1">
              <a:off x="10115584" y="4721221"/>
              <a:ext cx="1237326" cy="0"/>
            </a:xfrm>
            <a:prstGeom prst="line">
              <a:avLst/>
            </a:prstGeom>
            <a:noFill/>
            <a:ln w="69850" cap="sq">
              <a:gradFill flip="none" rotWithShape="1">
                <a:gsLst>
                  <a:gs pos="0">
                    <a:schemeClr val="bg1"/>
                  </a:gs>
                  <a:gs pos="8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cxnSp>
          <p:nvCxnSpPr>
            <p:cNvPr id="32" name="箭头-数据交换"/>
            <p:cNvCxnSpPr/>
            <p:nvPr/>
          </p:nvCxnSpPr>
          <p:spPr>
            <a:xfrm>
              <a:off x="9963184" y="4568821"/>
              <a:ext cx="1237326" cy="0"/>
            </a:xfrm>
            <a:prstGeom prst="line">
              <a:avLst/>
            </a:prstGeom>
            <a:noFill/>
            <a:ln w="69850" cap="sq">
              <a:gradFill flip="none" rotWithShape="1">
                <a:gsLst>
                  <a:gs pos="0">
                    <a:schemeClr val="bg1"/>
                  </a:gs>
                  <a:gs pos="8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grpSp>
          <p:nvGrpSpPr>
            <p:cNvPr id="33" name="组合 32"/>
            <p:cNvGrpSpPr/>
            <p:nvPr/>
          </p:nvGrpSpPr>
          <p:grpSpPr>
            <a:xfrm>
              <a:off x="9537740" y="4160464"/>
              <a:ext cx="553579" cy="894035"/>
              <a:chOff x="10158675" y="1879343"/>
              <a:chExt cx="707215" cy="1142161"/>
            </a:xfrm>
          </p:grpSpPr>
          <p:pic>
            <p:nvPicPr>
              <p:cNvPr id="34" name="图片 3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58675" y="2057826"/>
                <a:ext cx="707215" cy="963678"/>
              </a:xfrm>
              <a:prstGeom prst="rect">
                <a:avLst/>
              </a:prstGeom>
            </p:spPr>
          </p:pic>
          <p:sp>
            <p:nvSpPr>
              <p:cNvPr id="35" name="文本框 36"/>
              <p:cNvSpPr txBox="1"/>
              <p:nvPr/>
            </p:nvSpPr>
            <p:spPr>
              <a:xfrm>
                <a:off x="10391521" y="1879343"/>
                <a:ext cx="344522" cy="707751"/>
              </a:xfrm>
              <a:prstGeom prst="rect">
                <a:avLst/>
              </a:prstGeom>
              <a:noFill/>
              <a:scene3d>
                <a:camera prst="isometricBottomDown"/>
                <a:lightRig rig="threePt" dir="t"/>
              </a:scene3d>
            </p:spPr>
            <p:txBody>
              <a:bodyPr wrap="square" rtlCol="0">
                <a:spAutoFit/>
              </a:bodyPr>
              <a:lstStyle/>
              <a:p>
                <a:pPr algn="ctr"/>
                <a:r>
                  <a:rPr kumimoji="1" lang="en-US" altLang="zh-CN" sz="3000" b="1" dirty="0">
                    <a:solidFill>
                      <a:schemeClr val="bg1"/>
                    </a:solidFill>
                    <a:latin typeface="DengXian" pitchFamily="2" charset="-122"/>
                    <a:ea typeface="DengXian" pitchFamily="2" charset="-122"/>
                  </a:rPr>
                  <a:t>a</a:t>
                </a:r>
              </a:p>
            </p:txBody>
          </p:sp>
        </p:grpSp>
        <p:sp>
          <p:nvSpPr>
            <p:cNvPr id="36" name="文本框 35"/>
            <p:cNvSpPr txBox="1"/>
            <p:nvPr/>
          </p:nvSpPr>
          <p:spPr>
            <a:xfrm>
              <a:off x="10546741" y="4261898"/>
              <a:ext cx="149902" cy="375550"/>
            </a:xfrm>
            <a:prstGeom prst="rect">
              <a:avLst/>
            </a:prstGeom>
            <a:noFill/>
            <a:ln w="6350">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defPPr>
                <a:defRPr lang="en-US"/>
              </a:defPPr>
              <a:lvl1pPr algn="ctr">
                <a:defRPr kumimoji="1" sz="700">
                  <a:solidFill>
                    <a:schemeClr val="tx1">
                      <a:lumMod val="75000"/>
                      <a:lumOff val="25000"/>
                    </a:schemeClr>
                  </a:solidFill>
                  <a:latin typeface="Microsoft YaHei" charset="-122"/>
                  <a:ea typeface="Microsoft YaHei" charset="-122"/>
                  <a:cs typeface="Microsoft YaHei"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200" b="1" dirty="0">
                  <a:latin typeface="DengXian" pitchFamily="2" charset="-122"/>
                  <a:ea typeface="DengXian" pitchFamily="2" charset="-122"/>
                </a:rPr>
                <a:t>1</a:t>
              </a:r>
            </a:p>
          </p:txBody>
        </p:sp>
        <p:grpSp>
          <p:nvGrpSpPr>
            <p:cNvPr id="37" name="组合 36"/>
            <p:cNvGrpSpPr/>
            <p:nvPr/>
          </p:nvGrpSpPr>
          <p:grpSpPr>
            <a:xfrm>
              <a:off x="11200510" y="4185866"/>
              <a:ext cx="553579" cy="868635"/>
              <a:chOff x="10158675" y="1911793"/>
              <a:chExt cx="707215" cy="1109711"/>
            </a:xfrm>
          </p:grpSpPr>
          <p:pic>
            <p:nvPicPr>
              <p:cNvPr id="38" name="图片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58675" y="2057826"/>
                <a:ext cx="707215" cy="963678"/>
              </a:xfrm>
              <a:prstGeom prst="rect">
                <a:avLst/>
              </a:prstGeom>
            </p:spPr>
          </p:pic>
          <p:sp>
            <p:nvSpPr>
              <p:cNvPr id="39" name="文本框 36"/>
              <p:cNvSpPr txBox="1"/>
              <p:nvPr/>
            </p:nvSpPr>
            <p:spPr>
              <a:xfrm>
                <a:off x="10359071" y="1911793"/>
                <a:ext cx="344522" cy="707750"/>
              </a:xfrm>
              <a:prstGeom prst="rect">
                <a:avLst/>
              </a:prstGeom>
              <a:noFill/>
              <a:scene3d>
                <a:camera prst="isometricBottomDown"/>
                <a:lightRig rig="threePt" dir="t"/>
              </a:scene3d>
            </p:spPr>
            <p:txBody>
              <a:bodyPr wrap="square" rtlCol="0">
                <a:spAutoFit/>
              </a:bodyPr>
              <a:lstStyle/>
              <a:p>
                <a:pPr algn="ctr"/>
                <a:r>
                  <a:rPr kumimoji="1" lang="en-US" altLang="zh-CN" sz="3000" b="1" dirty="0">
                    <a:solidFill>
                      <a:schemeClr val="bg1"/>
                    </a:solidFill>
                    <a:latin typeface="DengXian" pitchFamily="2" charset="-122"/>
                    <a:ea typeface="DengXian" pitchFamily="2" charset="-122"/>
                  </a:rPr>
                  <a:t>b</a:t>
                </a:r>
              </a:p>
            </p:txBody>
          </p:sp>
        </p:grpSp>
        <p:grpSp>
          <p:nvGrpSpPr>
            <p:cNvPr id="40" name="组合 39"/>
            <p:cNvGrpSpPr/>
            <p:nvPr/>
          </p:nvGrpSpPr>
          <p:grpSpPr>
            <a:xfrm>
              <a:off x="10376012" y="5547953"/>
              <a:ext cx="553579" cy="881335"/>
              <a:chOff x="10158675" y="1895568"/>
              <a:chExt cx="707215" cy="1125936"/>
            </a:xfrm>
          </p:grpSpPr>
          <p:pic>
            <p:nvPicPr>
              <p:cNvPr id="41" name="图片 4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58675" y="2057826"/>
                <a:ext cx="707215" cy="963678"/>
              </a:xfrm>
              <a:prstGeom prst="rect">
                <a:avLst/>
              </a:prstGeom>
            </p:spPr>
          </p:pic>
          <p:sp>
            <p:nvSpPr>
              <p:cNvPr id="42" name="文本框 36"/>
              <p:cNvSpPr txBox="1"/>
              <p:nvPr/>
            </p:nvSpPr>
            <p:spPr>
              <a:xfrm>
                <a:off x="10375296" y="1895568"/>
                <a:ext cx="344522" cy="707750"/>
              </a:xfrm>
              <a:prstGeom prst="rect">
                <a:avLst/>
              </a:prstGeom>
              <a:noFill/>
              <a:scene3d>
                <a:camera prst="isometricBottomDown"/>
                <a:lightRig rig="threePt" dir="t"/>
              </a:scene3d>
            </p:spPr>
            <p:txBody>
              <a:bodyPr wrap="square" rtlCol="0">
                <a:spAutoFit/>
              </a:bodyPr>
              <a:lstStyle/>
              <a:p>
                <a:pPr algn="ctr"/>
                <a:r>
                  <a:rPr kumimoji="1" lang="en-US" altLang="zh-CN" sz="3000" b="1" dirty="0">
                    <a:solidFill>
                      <a:schemeClr val="bg1"/>
                    </a:solidFill>
                    <a:latin typeface="DengXian" pitchFamily="2" charset="-122"/>
                    <a:ea typeface="DengXian" pitchFamily="2" charset="-122"/>
                  </a:rPr>
                  <a:t>c</a:t>
                </a:r>
              </a:p>
            </p:txBody>
          </p:sp>
        </p:grpSp>
        <p:sp>
          <p:nvSpPr>
            <p:cNvPr id="44" name="文本框 43"/>
            <p:cNvSpPr txBox="1"/>
            <p:nvPr/>
          </p:nvSpPr>
          <p:spPr>
            <a:xfrm>
              <a:off x="10546741" y="4666249"/>
              <a:ext cx="149902" cy="375550"/>
            </a:xfrm>
            <a:prstGeom prst="rect">
              <a:avLst/>
            </a:prstGeom>
            <a:noFill/>
            <a:ln w="6350">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defPPr>
                <a:defRPr lang="en-US"/>
              </a:defPPr>
              <a:lvl1pPr algn="ctr">
                <a:defRPr kumimoji="1" sz="700">
                  <a:solidFill>
                    <a:schemeClr val="tx1">
                      <a:lumMod val="75000"/>
                      <a:lumOff val="25000"/>
                    </a:schemeClr>
                  </a:solidFill>
                  <a:latin typeface="Microsoft YaHei" charset="-122"/>
                  <a:ea typeface="Microsoft YaHei" charset="-122"/>
                  <a:cs typeface="Microsoft YaHei"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200" b="1" dirty="0">
                  <a:latin typeface="DengXian" pitchFamily="2" charset="-122"/>
                  <a:ea typeface="DengXian" pitchFamily="2" charset="-122"/>
                </a:rPr>
                <a:t>1</a:t>
              </a:r>
            </a:p>
          </p:txBody>
        </p:sp>
        <p:cxnSp>
          <p:nvCxnSpPr>
            <p:cNvPr id="49" name="箭头-数据交换"/>
            <p:cNvCxnSpPr/>
            <p:nvPr/>
          </p:nvCxnSpPr>
          <p:spPr>
            <a:xfrm flipH="1">
              <a:off x="10753742" y="5041461"/>
              <a:ext cx="633046" cy="688312"/>
            </a:xfrm>
            <a:prstGeom prst="line">
              <a:avLst/>
            </a:prstGeom>
            <a:noFill/>
            <a:ln w="69850" cap="sq">
              <a:gradFill flip="none" rotWithShape="1">
                <a:gsLst>
                  <a:gs pos="0">
                    <a:schemeClr val="bg1"/>
                  </a:gs>
                  <a:gs pos="8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sp>
          <p:nvSpPr>
            <p:cNvPr id="50" name="文本框 49"/>
            <p:cNvSpPr txBox="1"/>
            <p:nvPr/>
          </p:nvSpPr>
          <p:spPr>
            <a:xfrm>
              <a:off x="11123169" y="5246525"/>
              <a:ext cx="149902" cy="375550"/>
            </a:xfrm>
            <a:prstGeom prst="rect">
              <a:avLst/>
            </a:prstGeom>
            <a:noFill/>
            <a:ln w="6350">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defPPr>
                <a:defRPr lang="en-US"/>
              </a:defPPr>
              <a:lvl1pPr algn="ctr">
                <a:defRPr kumimoji="1" sz="700">
                  <a:solidFill>
                    <a:schemeClr val="tx1">
                      <a:lumMod val="75000"/>
                      <a:lumOff val="25000"/>
                    </a:schemeClr>
                  </a:solidFill>
                  <a:latin typeface="Microsoft YaHei" charset="-122"/>
                  <a:ea typeface="Microsoft YaHei" charset="-122"/>
                  <a:cs typeface="Microsoft YaHei"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200" b="1" dirty="0">
                  <a:latin typeface="DengXian" pitchFamily="2" charset="-122"/>
                  <a:ea typeface="DengXian" pitchFamily="2" charset="-122"/>
                </a:rPr>
                <a:t>1</a:t>
              </a:r>
            </a:p>
          </p:txBody>
        </p:sp>
        <p:sp>
          <p:nvSpPr>
            <p:cNvPr id="51" name="文本框 50"/>
            <p:cNvSpPr txBox="1"/>
            <p:nvPr/>
          </p:nvSpPr>
          <p:spPr>
            <a:xfrm>
              <a:off x="10020571" y="5246525"/>
              <a:ext cx="149902" cy="375550"/>
            </a:xfrm>
            <a:prstGeom prst="rect">
              <a:avLst/>
            </a:prstGeom>
            <a:noFill/>
            <a:ln w="6350">
              <a:no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bodyPr>
            <a:lstStyle>
              <a:defPPr>
                <a:defRPr lang="en-US"/>
              </a:defPPr>
              <a:lvl1pPr algn="ctr">
                <a:defRPr kumimoji="1" sz="700">
                  <a:solidFill>
                    <a:schemeClr val="tx1">
                      <a:lumMod val="75000"/>
                      <a:lumOff val="25000"/>
                    </a:schemeClr>
                  </a:solidFill>
                  <a:latin typeface="Microsoft YaHei" charset="-122"/>
                  <a:ea typeface="Microsoft YaHei" charset="-122"/>
                  <a:cs typeface="Microsoft YaHei"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200" b="1" dirty="0">
                  <a:latin typeface="DengXian" pitchFamily="2" charset="-122"/>
                  <a:ea typeface="DengXian" pitchFamily="2" charset="-122"/>
                </a:rPr>
                <a:t>0</a:t>
              </a:r>
            </a:p>
          </p:txBody>
        </p:sp>
      </p:grpSp>
      <p:grpSp>
        <p:nvGrpSpPr>
          <p:cNvPr id="67" name="组合 66"/>
          <p:cNvGrpSpPr/>
          <p:nvPr/>
        </p:nvGrpSpPr>
        <p:grpSpPr>
          <a:xfrm>
            <a:off x="5702048" y="1637516"/>
            <a:ext cx="5850782" cy="1232810"/>
            <a:chOff x="5702048" y="1808716"/>
            <a:chExt cx="5850782" cy="1232810"/>
          </a:xfrm>
        </p:grpSpPr>
        <p:cxnSp>
          <p:nvCxnSpPr>
            <p:cNvPr id="53" name="箭头-数据交换"/>
            <p:cNvCxnSpPr/>
            <p:nvPr/>
          </p:nvCxnSpPr>
          <p:spPr>
            <a:xfrm flipH="1">
              <a:off x="8400137" y="2451226"/>
              <a:ext cx="456174" cy="0"/>
            </a:xfrm>
            <a:prstGeom prst="line">
              <a:avLst/>
            </a:prstGeom>
            <a:noFill/>
            <a:ln w="79375" cap="sq">
              <a:gradFill flip="none" rotWithShape="1">
                <a:gsLst>
                  <a:gs pos="0">
                    <a:schemeClr val="bg1"/>
                  </a:gs>
                  <a:gs pos="69000">
                    <a:schemeClr val="accent3"/>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cxnSp>
          <p:nvCxnSpPr>
            <p:cNvPr id="54" name="箭头-数据交换"/>
            <p:cNvCxnSpPr/>
            <p:nvPr/>
          </p:nvCxnSpPr>
          <p:spPr>
            <a:xfrm flipH="1">
              <a:off x="9943493" y="2451226"/>
              <a:ext cx="456174" cy="0"/>
            </a:xfrm>
            <a:prstGeom prst="line">
              <a:avLst/>
            </a:prstGeom>
            <a:noFill/>
            <a:ln w="79375" cap="sq">
              <a:gradFill flip="none" rotWithShape="1">
                <a:gsLst>
                  <a:gs pos="0">
                    <a:schemeClr val="bg1"/>
                  </a:gs>
                  <a:gs pos="69000">
                    <a:schemeClr val="accent3"/>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cxnSp>
          <p:nvCxnSpPr>
            <p:cNvPr id="30" name="箭头-数据交换"/>
            <p:cNvCxnSpPr/>
            <p:nvPr/>
          </p:nvCxnSpPr>
          <p:spPr>
            <a:xfrm flipH="1">
              <a:off x="6863964" y="2451226"/>
              <a:ext cx="456174" cy="0"/>
            </a:xfrm>
            <a:prstGeom prst="line">
              <a:avLst/>
            </a:prstGeom>
            <a:noFill/>
            <a:ln w="79375" cap="sq">
              <a:gradFill flip="none" rotWithShape="1">
                <a:gsLst>
                  <a:gs pos="0">
                    <a:schemeClr val="bg1"/>
                  </a:gs>
                  <a:gs pos="69000">
                    <a:schemeClr val="accent3"/>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grpSp>
          <p:nvGrpSpPr>
            <p:cNvPr id="65" name="组合 64"/>
            <p:cNvGrpSpPr/>
            <p:nvPr/>
          </p:nvGrpSpPr>
          <p:grpSpPr>
            <a:xfrm>
              <a:off x="8782602" y="1808716"/>
              <a:ext cx="1232810" cy="1232810"/>
              <a:chOff x="8782602" y="1808716"/>
              <a:chExt cx="1232810" cy="1232810"/>
            </a:xfrm>
          </p:grpSpPr>
          <p:sp>
            <p:nvSpPr>
              <p:cNvPr id="57" name="Oval 11"/>
              <p:cNvSpPr/>
              <p:nvPr/>
            </p:nvSpPr>
            <p:spPr>
              <a:xfrm>
                <a:off x="8782602" y="1808716"/>
                <a:ext cx="1232810" cy="1232810"/>
              </a:xfrm>
              <a:prstGeom prst="ellipse">
                <a:avLst/>
              </a:prstGeom>
              <a:noFill/>
              <a:ln w="19050">
                <a:solidFill>
                  <a:schemeClr val="accent3">
                    <a:alpha val="1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p>
            </p:txBody>
          </p:sp>
          <p:sp>
            <p:nvSpPr>
              <p:cNvPr id="58" name="Oval 11"/>
              <p:cNvSpPr/>
              <p:nvPr/>
            </p:nvSpPr>
            <p:spPr>
              <a:xfrm>
                <a:off x="8834459" y="1860573"/>
                <a:ext cx="1129096" cy="1129096"/>
              </a:xfrm>
              <a:prstGeom prst="ellipse">
                <a:avLst/>
              </a:prstGeom>
              <a:noFill/>
              <a:ln w="25400">
                <a:solidFill>
                  <a:schemeClr val="accent3">
                    <a:alpha val="4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p>
            </p:txBody>
          </p:sp>
          <p:sp>
            <p:nvSpPr>
              <p:cNvPr id="11" name="Oval 10"/>
              <p:cNvSpPr/>
              <p:nvPr/>
            </p:nvSpPr>
            <p:spPr>
              <a:xfrm>
                <a:off x="8859902" y="1885121"/>
                <a:ext cx="1080000" cy="1080000"/>
              </a:xfrm>
              <a:prstGeom prst="ellipse">
                <a:avLst/>
              </a:prstGeom>
              <a:gradFill flip="none" rotWithShape="1">
                <a:gsLst>
                  <a:gs pos="0">
                    <a:schemeClr val="accent3"/>
                  </a:gs>
                  <a:gs pos="100000">
                    <a:schemeClr val="accent4"/>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a:t>
                </a:r>
              </a:p>
              <a:p>
                <a:r>
                  <a:rPr lang="en-US" sz="1000" dirty="0"/>
                  <a:t>Attester: b</a:t>
                </a:r>
              </a:p>
              <a:p>
                <a:r>
                  <a:rPr lang="en-US" sz="1000" dirty="0" err="1"/>
                  <a:t>Attestee</a:t>
                </a:r>
                <a:r>
                  <a:rPr lang="en-US" sz="1000" dirty="0"/>
                  <a:t>: c</a:t>
                </a:r>
              </a:p>
              <a:p>
                <a:r>
                  <a:rPr lang="en-US" sz="1000" dirty="0"/>
                  <a:t>Score: 1</a:t>
                </a:r>
              </a:p>
              <a:p>
                <a:r>
                  <a:rPr lang="en-US" sz="1000" dirty="0"/>
                  <a:t>}</a:t>
                </a:r>
              </a:p>
            </p:txBody>
          </p:sp>
        </p:grpSp>
        <p:grpSp>
          <p:nvGrpSpPr>
            <p:cNvPr id="66" name="组合 65"/>
            <p:cNvGrpSpPr/>
            <p:nvPr/>
          </p:nvGrpSpPr>
          <p:grpSpPr>
            <a:xfrm>
              <a:off x="10320020" y="1808716"/>
              <a:ext cx="1232810" cy="1232810"/>
              <a:chOff x="10320020" y="1808716"/>
              <a:chExt cx="1232810" cy="1232810"/>
            </a:xfrm>
          </p:grpSpPr>
          <p:sp>
            <p:nvSpPr>
              <p:cNvPr id="56" name="Oval 11"/>
              <p:cNvSpPr/>
              <p:nvPr/>
            </p:nvSpPr>
            <p:spPr>
              <a:xfrm>
                <a:off x="10320020" y="1808716"/>
                <a:ext cx="1232810" cy="1232810"/>
              </a:xfrm>
              <a:prstGeom prst="ellipse">
                <a:avLst/>
              </a:prstGeom>
              <a:noFill/>
              <a:ln w="19050">
                <a:solidFill>
                  <a:schemeClr val="accent3">
                    <a:alpha val="1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p>
            </p:txBody>
          </p:sp>
          <p:sp>
            <p:nvSpPr>
              <p:cNvPr id="55" name="Oval 11"/>
              <p:cNvSpPr/>
              <p:nvPr/>
            </p:nvSpPr>
            <p:spPr>
              <a:xfrm>
                <a:off x="10371877" y="1860573"/>
                <a:ext cx="1129096" cy="1129096"/>
              </a:xfrm>
              <a:prstGeom prst="ellipse">
                <a:avLst/>
              </a:prstGeom>
              <a:noFill/>
              <a:ln w="25400">
                <a:solidFill>
                  <a:schemeClr val="accent3">
                    <a:alpha val="4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p>
            </p:txBody>
          </p:sp>
          <p:sp>
            <p:nvSpPr>
              <p:cNvPr id="12" name="Oval 11"/>
              <p:cNvSpPr/>
              <p:nvPr/>
            </p:nvSpPr>
            <p:spPr>
              <a:xfrm>
                <a:off x="10396425" y="1885121"/>
                <a:ext cx="1080000" cy="1080000"/>
              </a:xfrm>
              <a:prstGeom prst="ellipse">
                <a:avLst/>
              </a:prstGeom>
              <a:gradFill flip="none" rotWithShape="1">
                <a:gsLst>
                  <a:gs pos="0">
                    <a:schemeClr val="accent3"/>
                  </a:gs>
                  <a:gs pos="100000">
                    <a:schemeClr val="accent4"/>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a:t>
                </a:r>
              </a:p>
              <a:p>
                <a:r>
                  <a:rPr lang="en-US" sz="1000" dirty="0"/>
                  <a:t>Attester: b</a:t>
                </a:r>
              </a:p>
              <a:p>
                <a:r>
                  <a:rPr lang="en-US" sz="1000" dirty="0" err="1"/>
                  <a:t>Attestee</a:t>
                </a:r>
                <a:r>
                  <a:rPr lang="en-US" sz="1000" dirty="0"/>
                  <a:t>: a</a:t>
                </a:r>
              </a:p>
              <a:p>
                <a:r>
                  <a:rPr lang="en-US" sz="1000" dirty="0"/>
                  <a:t>Score: 1</a:t>
                </a:r>
              </a:p>
              <a:p>
                <a:r>
                  <a:rPr lang="en-US" sz="1000" dirty="0"/>
                  <a:t>}</a:t>
                </a:r>
              </a:p>
            </p:txBody>
          </p:sp>
        </p:grpSp>
        <p:grpSp>
          <p:nvGrpSpPr>
            <p:cNvPr id="64" name="组合 63"/>
            <p:cNvGrpSpPr/>
            <p:nvPr/>
          </p:nvGrpSpPr>
          <p:grpSpPr>
            <a:xfrm>
              <a:off x="7242411" y="1808716"/>
              <a:ext cx="1232810" cy="1232810"/>
              <a:chOff x="7242411" y="1808716"/>
              <a:chExt cx="1232810" cy="1232810"/>
            </a:xfrm>
          </p:grpSpPr>
          <p:sp>
            <p:nvSpPr>
              <p:cNvPr id="10" name="Oval 9"/>
              <p:cNvSpPr/>
              <p:nvPr/>
            </p:nvSpPr>
            <p:spPr>
              <a:xfrm>
                <a:off x="7320137" y="1885121"/>
                <a:ext cx="1080000" cy="1080000"/>
              </a:xfrm>
              <a:prstGeom prst="ellipse">
                <a:avLst/>
              </a:prstGeom>
              <a:gradFill flip="none" rotWithShape="1">
                <a:gsLst>
                  <a:gs pos="0">
                    <a:schemeClr val="accent3"/>
                  </a:gs>
                  <a:gs pos="100000">
                    <a:schemeClr val="accent4"/>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a:t>
                </a:r>
              </a:p>
              <a:p>
                <a:r>
                  <a:rPr lang="en-US" sz="1000" dirty="0"/>
                  <a:t>Attester: a</a:t>
                </a:r>
              </a:p>
              <a:p>
                <a:r>
                  <a:rPr lang="en-US" sz="1000" dirty="0" err="1"/>
                  <a:t>Attestee</a:t>
                </a:r>
                <a:r>
                  <a:rPr lang="en-US" sz="1000" dirty="0"/>
                  <a:t>: c</a:t>
                </a:r>
              </a:p>
              <a:p>
                <a:r>
                  <a:rPr lang="en-US" sz="1000" dirty="0"/>
                  <a:t>Score: 0</a:t>
                </a:r>
              </a:p>
              <a:p>
                <a:r>
                  <a:rPr lang="en-US" sz="1000" dirty="0"/>
                  <a:t>}</a:t>
                </a:r>
              </a:p>
            </p:txBody>
          </p:sp>
          <p:sp>
            <p:nvSpPr>
              <p:cNvPr id="59" name="Oval 11"/>
              <p:cNvSpPr/>
              <p:nvPr/>
            </p:nvSpPr>
            <p:spPr>
              <a:xfrm>
                <a:off x="7242411" y="1808716"/>
                <a:ext cx="1232810" cy="1232810"/>
              </a:xfrm>
              <a:prstGeom prst="ellipse">
                <a:avLst/>
              </a:prstGeom>
              <a:noFill/>
              <a:ln w="19050">
                <a:solidFill>
                  <a:schemeClr val="accent3">
                    <a:alpha val="1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p>
            </p:txBody>
          </p:sp>
          <p:sp>
            <p:nvSpPr>
              <p:cNvPr id="60" name="Oval 11"/>
              <p:cNvSpPr/>
              <p:nvPr/>
            </p:nvSpPr>
            <p:spPr>
              <a:xfrm>
                <a:off x="7294268" y="1860573"/>
                <a:ext cx="1129096" cy="1129096"/>
              </a:xfrm>
              <a:prstGeom prst="ellipse">
                <a:avLst/>
              </a:prstGeom>
              <a:noFill/>
              <a:ln w="25400">
                <a:solidFill>
                  <a:schemeClr val="accent3">
                    <a:alpha val="4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p>
            </p:txBody>
          </p:sp>
        </p:grpSp>
        <p:grpSp>
          <p:nvGrpSpPr>
            <p:cNvPr id="63" name="组合 62"/>
            <p:cNvGrpSpPr/>
            <p:nvPr/>
          </p:nvGrpSpPr>
          <p:grpSpPr>
            <a:xfrm>
              <a:off x="5702048" y="1808716"/>
              <a:ext cx="1232810" cy="1232810"/>
              <a:chOff x="5702048" y="1808716"/>
              <a:chExt cx="1232810" cy="1232810"/>
            </a:xfrm>
          </p:grpSpPr>
          <p:sp>
            <p:nvSpPr>
              <p:cNvPr id="9" name="Oval 8"/>
              <p:cNvSpPr/>
              <p:nvPr/>
            </p:nvSpPr>
            <p:spPr>
              <a:xfrm>
                <a:off x="5780372" y="1885121"/>
                <a:ext cx="1080000" cy="1080000"/>
              </a:xfrm>
              <a:prstGeom prst="ellipse">
                <a:avLst/>
              </a:prstGeom>
              <a:gradFill flip="none" rotWithShape="1">
                <a:gsLst>
                  <a:gs pos="0">
                    <a:schemeClr val="accent3"/>
                  </a:gs>
                  <a:gs pos="100000">
                    <a:schemeClr val="accent4"/>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t>{</a:t>
                </a:r>
              </a:p>
              <a:p>
                <a:r>
                  <a:rPr lang="en-US" sz="1000" dirty="0"/>
                  <a:t>Attester: a</a:t>
                </a:r>
              </a:p>
              <a:p>
                <a:r>
                  <a:rPr lang="en-US" sz="1000" dirty="0" err="1"/>
                  <a:t>Attestee</a:t>
                </a:r>
                <a:r>
                  <a:rPr lang="en-US" sz="1000" dirty="0"/>
                  <a:t>: b</a:t>
                </a:r>
              </a:p>
              <a:p>
                <a:r>
                  <a:rPr lang="en-US" sz="1000" dirty="0"/>
                  <a:t>Score: 1</a:t>
                </a:r>
              </a:p>
              <a:p>
                <a:r>
                  <a:rPr lang="en-US" sz="1000" dirty="0"/>
                  <a:t>}</a:t>
                </a:r>
              </a:p>
            </p:txBody>
          </p:sp>
          <p:sp>
            <p:nvSpPr>
              <p:cNvPr id="61" name="Oval 11"/>
              <p:cNvSpPr/>
              <p:nvPr/>
            </p:nvSpPr>
            <p:spPr>
              <a:xfrm>
                <a:off x="5702048" y="1808716"/>
                <a:ext cx="1232810" cy="1232810"/>
              </a:xfrm>
              <a:prstGeom prst="ellipse">
                <a:avLst/>
              </a:prstGeom>
              <a:noFill/>
              <a:ln w="19050">
                <a:solidFill>
                  <a:schemeClr val="accent3">
                    <a:alpha val="1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p>
            </p:txBody>
          </p:sp>
          <p:sp>
            <p:nvSpPr>
              <p:cNvPr id="62" name="Oval 11"/>
              <p:cNvSpPr/>
              <p:nvPr/>
            </p:nvSpPr>
            <p:spPr>
              <a:xfrm>
                <a:off x="5753905" y="1860573"/>
                <a:ext cx="1129096" cy="1129096"/>
              </a:xfrm>
              <a:prstGeom prst="ellipse">
                <a:avLst/>
              </a:prstGeom>
              <a:noFill/>
              <a:ln w="25400">
                <a:solidFill>
                  <a:schemeClr val="accent3">
                    <a:alpha val="4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000" dirty="0"/>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4498448" y="2610778"/>
            <a:ext cx="3195104" cy="3192588"/>
            <a:chOff x="4494574" y="2610778"/>
            <a:chExt cx="3195104" cy="3192588"/>
          </a:xfrm>
        </p:grpSpPr>
        <p:grpSp>
          <p:nvGrpSpPr>
            <p:cNvPr id="19" name="组合 18"/>
            <p:cNvGrpSpPr/>
            <p:nvPr/>
          </p:nvGrpSpPr>
          <p:grpSpPr>
            <a:xfrm>
              <a:off x="5476366" y="3628402"/>
              <a:ext cx="1197545" cy="1141196"/>
              <a:chOff x="5528339" y="3644542"/>
              <a:chExt cx="1197545" cy="1141196"/>
            </a:xfrm>
          </p:grpSpPr>
          <p:sp>
            <p:nvSpPr>
              <p:cNvPr id="14" name="椭圆 13"/>
              <p:cNvSpPr/>
              <p:nvPr/>
            </p:nvSpPr>
            <p:spPr>
              <a:xfrm>
                <a:off x="5600828" y="3660682"/>
                <a:ext cx="1125056" cy="1125056"/>
              </a:xfrm>
              <a:prstGeom prst="ellipse">
                <a:avLst/>
              </a:prstGeom>
              <a:gradFill flip="none" rotWithShape="1">
                <a:gsLst>
                  <a:gs pos="0">
                    <a:schemeClr val="bg2">
                      <a:lumMod val="75000"/>
                    </a:schemeClr>
                  </a:gs>
                  <a:gs pos="51000">
                    <a:srgbClr val="F3DAB4"/>
                  </a:gs>
                  <a:gs pos="99000">
                    <a:schemeClr val="bg2">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a:off x="5528339" y="3644542"/>
                <a:ext cx="1125056" cy="1125056"/>
              </a:xfrm>
              <a:prstGeom prst="ellipse">
                <a:avLst/>
              </a:prstGeom>
              <a:gradFill flip="none" rotWithShape="1">
                <a:gsLst>
                  <a:gs pos="0">
                    <a:schemeClr val="tx2"/>
                  </a:gs>
                  <a:gs pos="50000">
                    <a:srgbClr val="F3DAB4"/>
                  </a:gs>
                  <a:gs pos="100000">
                    <a:schemeClr val="bg2"/>
                  </a:gs>
                </a:gsLst>
                <a:path path="circle">
                  <a:fillToRect r="100000" b="100000"/>
                </a:path>
                <a:tileRect l="-100000" t="-100000"/>
              </a:gradFill>
              <a:ln>
                <a:gradFill flip="none" rotWithShape="1">
                  <a:gsLst>
                    <a:gs pos="0">
                      <a:schemeClr val="bg2"/>
                    </a:gs>
                    <a:gs pos="74000">
                      <a:schemeClr val="bg1"/>
                    </a:gs>
                    <a:gs pos="83000">
                      <a:schemeClr val="bg2">
                        <a:lumMod val="40000"/>
                        <a:lumOff val="60000"/>
                      </a:schemeClr>
                    </a:gs>
                    <a:gs pos="99000">
                      <a:schemeClr val="tx2"/>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a:off x="5694062" y="3810265"/>
                <a:ext cx="793610" cy="793610"/>
              </a:xfrm>
              <a:prstGeom prst="ellipse">
                <a:avLst/>
              </a:prstGeom>
              <a:gradFill flip="none" rotWithShape="1">
                <a:gsLst>
                  <a:gs pos="0">
                    <a:schemeClr val="tx2"/>
                  </a:gs>
                  <a:gs pos="50000">
                    <a:srgbClr val="F3DAB4"/>
                  </a:gs>
                  <a:gs pos="100000">
                    <a:schemeClr val="bg2"/>
                  </a:gs>
                </a:gsLst>
                <a:path path="circle">
                  <a:fillToRect l="100000" t="100000"/>
                </a:path>
                <a:tileRect r="-100000" b="-100000"/>
              </a:gradFill>
              <a:ln>
                <a:gradFill flip="none" rotWithShape="1">
                  <a:gsLst>
                    <a:gs pos="0">
                      <a:schemeClr val="bg2"/>
                    </a:gs>
                    <a:gs pos="74000">
                      <a:schemeClr val="bg1"/>
                    </a:gs>
                    <a:gs pos="83000">
                      <a:schemeClr val="bg2">
                        <a:lumMod val="40000"/>
                        <a:lumOff val="60000"/>
                      </a:schemeClr>
                    </a:gs>
                    <a:gs pos="99000">
                      <a:schemeClr val="tx2"/>
                    </a:gs>
                  </a:gsLst>
                  <a:path path="circle">
                    <a:fillToRect t="100000" r="100000"/>
                  </a:path>
                  <a:tileRect l="-100000" b="-10000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5673351" y="4053181"/>
                <a:ext cx="853119" cy="307777"/>
              </a:xfrm>
              <a:prstGeom prst="rect">
                <a:avLst/>
              </a:prstGeom>
              <a:noFill/>
            </p:spPr>
            <p:txBody>
              <a:bodyPr wrap="none">
                <a:spAutoFit/>
              </a:bodyPr>
              <a:lstStyle/>
              <a:p>
                <a:r>
                  <a:rPr lang="en-US" altLang="zh-CN" sz="1400" b="1" dirty="0">
                    <a:solidFill>
                      <a:schemeClr val="bg1">
                        <a:alpha val="90000"/>
                      </a:schemeClr>
                    </a:solidFill>
                    <a:latin typeface="DengXian" pitchFamily="2" charset="-122"/>
                  </a:rPr>
                  <a:t>NetCoin</a:t>
                </a:r>
                <a:endParaRPr lang="zh-CN" altLang="en-US" sz="1400" dirty="0">
                  <a:solidFill>
                    <a:schemeClr val="bg1">
                      <a:alpha val="90000"/>
                    </a:schemeClr>
                  </a:solidFill>
                </a:endParaRPr>
              </a:p>
            </p:txBody>
          </p:sp>
        </p:grpSp>
        <p:grpSp>
          <p:nvGrpSpPr>
            <p:cNvPr id="24" name="组合 23"/>
            <p:cNvGrpSpPr/>
            <p:nvPr/>
          </p:nvGrpSpPr>
          <p:grpSpPr>
            <a:xfrm>
              <a:off x="4494574" y="2610778"/>
              <a:ext cx="3195104" cy="3192588"/>
              <a:chOff x="4494574" y="2610778"/>
              <a:chExt cx="3195104" cy="3192588"/>
            </a:xfrm>
          </p:grpSpPr>
          <p:grpSp>
            <p:nvGrpSpPr>
              <p:cNvPr id="11" name="组合 10"/>
              <p:cNvGrpSpPr/>
              <p:nvPr/>
            </p:nvGrpSpPr>
            <p:grpSpPr>
              <a:xfrm>
                <a:off x="4494574" y="2610778"/>
                <a:ext cx="3195104" cy="3192588"/>
                <a:chOff x="5141350" y="3253925"/>
                <a:chExt cx="1907795" cy="1906294"/>
              </a:xfrm>
            </p:grpSpPr>
            <p:sp>
              <p:nvSpPr>
                <p:cNvPr id="9" name="空心弧 8"/>
                <p:cNvSpPr/>
                <p:nvPr/>
              </p:nvSpPr>
              <p:spPr>
                <a:xfrm rot="16200000">
                  <a:off x="5142853" y="3253927"/>
                  <a:ext cx="1906292" cy="1906292"/>
                </a:xfrm>
                <a:prstGeom prst="blockArc">
                  <a:avLst/>
                </a:prstGeom>
                <a:gradFill flip="none" rotWithShape="1">
                  <a:gsLst>
                    <a:gs pos="0">
                      <a:schemeClr val="accent2"/>
                    </a:gs>
                    <a:gs pos="100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10" name="空心弧 9"/>
                <p:cNvSpPr/>
                <p:nvPr/>
              </p:nvSpPr>
              <p:spPr>
                <a:xfrm rot="5400000">
                  <a:off x="5141350" y="3253925"/>
                  <a:ext cx="1906292" cy="1906292"/>
                </a:xfrm>
                <a:prstGeom prst="blockArc">
                  <a:avLst/>
                </a:prstGeom>
                <a:gradFill flip="none" rotWithShape="1">
                  <a:gsLst>
                    <a:gs pos="0">
                      <a:schemeClr val="bg2"/>
                    </a:gs>
                    <a:gs pos="40000">
                      <a:srgbClr val="F3DAB4"/>
                    </a:gs>
                    <a:gs pos="100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grpSp>
          <p:sp>
            <p:nvSpPr>
              <p:cNvPr id="22" name="Down Arrow 476"/>
              <p:cNvSpPr/>
              <p:nvPr/>
            </p:nvSpPr>
            <p:spPr>
              <a:xfrm rot="15139501">
                <a:off x="5308842" y="2672970"/>
                <a:ext cx="698596" cy="837881"/>
              </a:xfrm>
              <a:prstGeom prst="downArrow">
                <a:avLst>
                  <a:gd name="adj1" fmla="val 60367"/>
                  <a:gd name="adj2" fmla="val 47204"/>
                </a:avLst>
              </a:prstGeom>
              <a:gradFill>
                <a:gsLst>
                  <a:gs pos="0">
                    <a:schemeClr val="bg1">
                      <a:alpha val="0"/>
                    </a:schemeClr>
                  </a:gs>
                  <a:gs pos="79000">
                    <a:schemeClr val="bg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23" name="Down Arrow 476"/>
              <p:cNvSpPr/>
              <p:nvPr/>
            </p:nvSpPr>
            <p:spPr>
              <a:xfrm rot="3600000">
                <a:off x="6152558" y="4918764"/>
                <a:ext cx="698596" cy="837881"/>
              </a:xfrm>
              <a:prstGeom prst="downArrow">
                <a:avLst>
                  <a:gd name="adj1" fmla="val 60367"/>
                  <a:gd name="adj2" fmla="val 47204"/>
                </a:avLst>
              </a:prstGeom>
              <a:gradFill>
                <a:gsLst>
                  <a:gs pos="0">
                    <a:schemeClr val="bg1">
                      <a:alpha val="0"/>
                    </a:schemeClr>
                  </a:gs>
                  <a:gs pos="79000">
                    <a:schemeClr val="bg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grpSp>
      </p:grpSp>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 </a:t>
            </a:r>
            <a:r>
              <a:rPr kumimoji="1" lang="en-US" altLang="zh-CN" dirty="0"/>
              <a:t>Incentives, why keep attesting?</a:t>
            </a:r>
            <a:endParaRPr kumimoji="1" lang="zh-CN" altLang="en-US" dirty="0"/>
          </a:p>
          <a:p>
            <a:endParaRPr lang="zh-CN" altLang="en-US" dirty="0"/>
          </a:p>
        </p:txBody>
      </p:sp>
      <p:sp>
        <p:nvSpPr>
          <p:cNvPr id="3" name="矩形 3"/>
          <p:cNvSpPr/>
          <p:nvPr/>
        </p:nvSpPr>
        <p:spPr>
          <a:xfrm>
            <a:off x="861178" y="3253927"/>
            <a:ext cx="3633972" cy="2077107"/>
          </a:xfrm>
          <a:prstGeom prst="rect">
            <a:avLst/>
          </a:prstGeom>
        </p:spPr>
        <p:txBody>
          <a:bodyPr wrap="square">
            <a:spAutoFit/>
          </a:bodyPr>
          <a:lstStyle/>
          <a:p>
            <a:pPr>
              <a:lnSpc>
                <a:spcPct val="114000"/>
              </a:lnSpc>
            </a:pPr>
            <a:r>
              <a:rPr lang="en-US" altLang="zh-CN" b="1" dirty="0">
                <a:latin typeface="DengXian" pitchFamily="2" charset="-122"/>
                <a:ea typeface="DengXian" pitchFamily="2" charset="-122"/>
              </a:rPr>
              <a:t>The approaches to earn NetCoin:</a:t>
            </a:r>
          </a:p>
          <a:p>
            <a:pPr>
              <a:lnSpc>
                <a:spcPct val="114000"/>
              </a:lnSpc>
            </a:pPr>
            <a:endParaRPr lang="en-US" altLang="zh-CN" sz="1600" dirty="0">
              <a:latin typeface="DengXian" pitchFamily="2" charset="-122"/>
              <a:ea typeface="DengXian" pitchFamily="2" charset="-122"/>
            </a:endParaRPr>
          </a:p>
          <a:p>
            <a:pPr marL="182880" indent="-182880">
              <a:lnSpc>
                <a:spcPct val="114000"/>
              </a:lnSpc>
              <a:buClr>
                <a:srgbClr val="BEC4CC"/>
              </a:buClr>
              <a:buSzPct val="80000"/>
              <a:buFont typeface="Wingdings" charset="2"/>
              <a:buChar char="n"/>
            </a:pPr>
            <a:r>
              <a:rPr lang="en-US" altLang="zh-CN" sz="1600" dirty="0">
                <a:latin typeface="DengXian" pitchFamily="2" charset="-122"/>
                <a:ea typeface="DengXian" pitchFamily="2" charset="-122"/>
              </a:rPr>
              <a:t>Explore blocks and packing information will get NetCoin.</a:t>
            </a:r>
          </a:p>
          <a:p>
            <a:pPr marL="182880" indent="-182880">
              <a:lnSpc>
                <a:spcPct val="114000"/>
              </a:lnSpc>
              <a:buClr>
                <a:srgbClr val="BEC4CC"/>
              </a:buClr>
              <a:buSzPct val="80000"/>
              <a:buFont typeface="Wingdings" charset="2"/>
              <a:buChar char="n"/>
            </a:pPr>
            <a:endParaRPr lang="en-US" altLang="zh-CN" sz="1600" dirty="0">
              <a:latin typeface="DengXian" pitchFamily="2" charset="-122"/>
              <a:ea typeface="DengXian" pitchFamily="2" charset="-122"/>
            </a:endParaRPr>
          </a:p>
          <a:p>
            <a:pPr marL="182880" indent="-182880">
              <a:lnSpc>
                <a:spcPct val="114000"/>
              </a:lnSpc>
              <a:buClr>
                <a:srgbClr val="BEC4CC"/>
              </a:buClr>
              <a:buSzPct val="80000"/>
              <a:buFont typeface="Wingdings" charset="2"/>
              <a:buChar char="n"/>
            </a:pPr>
            <a:r>
              <a:rPr lang="en-US" altLang="zh-CN" sz="1600" dirty="0">
                <a:latin typeface="DengXian" pitchFamily="2" charset="-122"/>
                <a:ea typeface="DengXian" pitchFamily="2" charset="-122"/>
              </a:rPr>
              <a:t>Upload important information will get NetCoin, such as attestation data.</a:t>
            </a:r>
          </a:p>
        </p:txBody>
      </p:sp>
      <p:sp>
        <p:nvSpPr>
          <p:cNvPr id="6" name="矩形 3"/>
          <p:cNvSpPr/>
          <p:nvPr/>
        </p:nvSpPr>
        <p:spPr>
          <a:xfrm>
            <a:off x="7763524" y="3253927"/>
            <a:ext cx="3767476" cy="1796389"/>
          </a:xfrm>
          <a:prstGeom prst="rect">
            <a:avLst/>
          </a:prstGeom>
        </p:spPr>
        <p:txBody>
          <a:bodyPr wrap="square">
            <a:spAutoFit/>
          </a:bodyPr>
          <a:lstStyle/>
          <a:p>
            <a:pPr>
              <a:lnSpc>
                <a:spcPct val="114000"/>
              </a:lnSpc>
            </a:pPr>
            <a:r>
              <a:rPr lang="en-US" altLang="zh-CN" b="1" dirty="0">
                <a:latin typeface="DengXian" pitchFamily="2" charset="-122"/>
                <a:ea typeface="DengXian" pitchFamily="2" charset="-122"/>
              </a:rPr>
              <a:t>The way to spend NetCoin:</a:t>
            </a:r>
          </a:p>
          <a:p>
            <a:pPr>
              <a:lnSpc>
                <a:spcPct val="114000"/>
              </a:lnSpc>
            </a:pPr>
            <a:endParaRPr lang="en-US" altLang="zh-CN" sz="1600" dirty="0">
              <a:latin typeface="DengXian" pitchFamily="2" charset="-122"/>
              <a:ea typeface="DengXian" pitchFamily="2" charset="-122"/>
            </a:endParaRPr>
          </a:p>
          <a:p>
            <a:pPr marL="182880" indent="-182880">
              <a:lnSpc>
                <a:spcPct val="114000"/>
              </a:lnSpc>
              <a:buClr>
                <a:srgbClr val="BEC4CC"/>
              </a:buClr>
              <a:buSzPct val="80000"/>
              <a:buFont typeface="Wingdings" charset="2"/>
              <a:buChar char="n"/>
            </a:pPr>
            <a:r>
              <a:rPr lang="en-US" altLang="zh-CN" sz="1600" dirty="0">
                <a:latin typeface="DengXian" pitchFamily="2" charset="-122"/>
                <a:ea typeface="DengXian" pitchFamily="2" charset="-122"/>
              </a:rPr>
              <a:t>Upload normal information will charge NetCoin, and the amount is dependent on the size of data.</a:t>
            </a:r>
          </a:p>
          <a:p>
            <a:pPr>
              <a:lnSpc>
                <a:spcPct val="114000"/>
              </a:lnSpc>
            </a:pPr>
            <a:endParaRPr lang="en-US" altLang="zh-CN" sz="1600" dirty="0">
              <a:latin typeface="DengXian" pitchFamily="2" charset="-122"/>
              <a:ea typeface="DengXian" pitchFamily="2" charset="-122"/>
            </a:endParaRPr>
          </a:p>
        </p:txBody>
      </p:sp>
      <p:sp>
        <p:nvSpPr>
          <p:cNvPr id="8" name="矩形 3"/>
          <p:cNvSpPr/>
          <p:nvPr/>
        </p:nvSpPr>
        <p:spPr>
          <a:xfrm>
            <a:off x="1777584" y="1675177"/>
            <a:ext cx="8636831" cy="423962"/>
          </a:xfrm>
          <a:prstGeom prst="rect">
            <a:avLst/>
          </a:prstGeom>
        </p:spPr>
        <p:txBody>
          <a:bodyPr wrap="square">
            <a:spAutoFit/>
          </a:bodyPr>
          <a:lstStyle/>
          <a:p>
            <a:pPr algn="ctr">
              <a:lnSpc>
                <a:spcPct val="114000"/>
              </a:lnSpc>
            </a:pPr>
            <a:r>
              <a:rPr lang="en-US" altLang="zh-CN" sz="2000" b="1" dirty="0">
                <a:latin typeface="DengXian" pitchFamily="2" charset="-122"/>
                <a:ea typeface="DengXian" pitchFamily="2" charset="-122"/>
              </a:rPr>
              <a:t>In </a:t>
            </a:r>
            <a:r>
              <a:rPr lang="en-US" altLang="zh-CN" sz="2000" b="1" dirty="0" err="1">
                <a:latin typeface="DengXian" pitchFamily="2" charset="-122"/>
                <a:ea typeface="DengXian" pitchFamily="2" charset="-122"/>
              </a:rPr>
              <a:t>StreamNet</a:t>
            </a:r>
            <a:r>
              <a:rPr lang="en-US" altLang="zh-CN" sz="2000" b="1" dirty="0">
                <a:latin typeface="DengXian" pitchFamily="2" charset="-122"/>
                <a:ea typeface="DengXian" pitchFamily="2" charset="-122"/>
              </a:rPr>
              <a:t>, we offer NetCoin</a:t>
            </a:r>
          </a:p>
        </p:txBody>
      </p:sp>
      <p:sp>
        <p:nvSpPr>
          <p:cNvPr id="26" name="圆角矩形 25"/>
          <p:cNvSpPr/>
          <p:nvPr/>
        </p:nvSpPr>
        <p:spPr>
          <a:xfrm flipV="1">
            <a:off x="941378" y="3752421"/>
            <a:ext cx="3312000" cy="28800"/>
          </a:xfrm>
          <a:prstGeom prst="roundRect">
            <a:avLst>
              <a:gd name="adj" fmla="val 0"/>
            </a:avLst>
          </a:prstGeom>
          <a:gradFill flip="none" rotWithShape="1">
            <a:gsLst>
              <a:gs pos="0">
                <a:schemeClr val="accent2"/>
              </a:gs>
              <a:gs pos="100000">
                <a:srgbClr val="DADDE1">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4800" b="1" dirty="0">
              <a:latin typeface="DengXian" pitchFamily="2" charset="-122"/>
              <a:ea typeface="DengXian" pitchFamily="2" charset="-122"/>
            </a:endParaRPr>
          </a:p>
        </p:txBody>
      </p:sp>
      <p:sp>
        <p:nvSpPr>
          <p:cNvPr id="27" name="圆角矩形 26"/>
          <p:cNvSpPr/>
          <p:nvPr/>
        </p:nvSpPr>
        <p:spPr>
          <a:xfrm flipV="1">
            <a:off x="7836013" y="3752421"/>
            <a:ext cx="3312000" cy="28800"/>
          </a:xfrm>
          <a:prstGeom prst="roundRect">
            <a:avLst>
              <a:gd name="adj" fmla="val 0"/>
            </a:avLst>
          </a:prstGeom>
          <a:gradFill flip="none" rotWithShape="1">
            <a:gsLst>
              <a:gs pos="0">
                <a:schemeClr val="bg2"/>
              </a:gs>
              <a:gs pos="100000">
                <a:srgbClr val="DADDE1">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4800" b="1" dirty="0">
              <a:latin typeface="DengXian" pitchFamily="2" charset="-122"/>
              <a:ea typeface="DengXian"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文本占位符 1"/>
          <p:cNvSpPr>
            <a:spLocks noGrp="1"/>
          </p:cNvSpPr>
          <p:nvPr>
            <p:ph type="body" sz="quarter" idx="10"/>
          </p:nvPr>
        </p:nvSpPr>
        <p:spPr>
          <a:xfrm>
            <a:off x="781200" y="568800"/>
            <a:ext cx="11410800" cy="375552"/>
          </a:xfrm>
        </p:spPr>
        <p:txBody>
          <a:bodyPr>
            <a:normAutofit fontScale="92500" lnSpcReduction="20000"/>
          </a:bodyPr>
          <a:lstStyle/>
          <a:p>
            <a:r>
              <a:rPr lang="en-US" altLang="zh-CN" dirty="0"/>
              <a:t>Demo</a:t>
            </a:r>
            <a:endParaRPr lang="zh-CN" altLang="en-US" dirty="0"/>
          </a:p>
        </p:txBody>
      </p:sp>
      <p:grpSp>
        <p:nvGrpSpPr>
          <p:cNvPr id="3" name="组合 2"/>
          <p:cNvGrpSpPr/>
          <p:nvPr/>
        </p:nvGrpSpPr>
        <p:grpSpPr>
          <a:xfrm>
            <a:off x="1412124" y="1287216"/>
            <a:ext cx="9332583" cy="4736903"/>
            <a:chOff x="1515174" y="1444235"/>
            <a:chExt cx="9332583" cy="4736903"/>
          </a:xfrm>
        </p:grpSpPr>
        <p:sp>
          <p:nvSpPr>
            <p:cNvPr id="10" name="Rectangle 9"/>
            <p:cNvSpPr/>
            <p:nvPr/>
          </p:nvSpPr>
          <p:spPr>
            <a:xfrm>
              <a:off x="1600796" y="4176616"/>
              <a:ext cx="1441853" cy="1958558"/>
            </a:xfrm>
            <a:prstGeom prst="roundRect">
              <a:avLst>
                <a:gd name="adj" fmla="val 4923"/>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engXian" pitchFamily="2" charset="-122"/>
                <a:ea typeface="DengXian" pitchFamily="2" charset="-122"/>
              </a:endParaRPr>
            </a:p>
          </p:txBody>
        </p:sp>
        <p:sp>
          <p:nvSpPr>
            <p:cNvPr id="14" name="Rectangle 13"/>
            <p:cNvSpPr/>
            <p:nvPr/>
          </p:nvSpPr>
          <p:spPr>
            <a:xfrm>
              <a:off x="1515174" y="4973923"/>
              <a:ext cx="1112871" cy="448928"/>
            </a:xfrm>
            <a:prstGeom prst="roundRect">
              <a:avLst>
                <a:gd name="adj" fmla="val 12281"/>
              </a:avLst>
            </a:prstGeom>
            <a:gradFill>
              <a:gsLst>
                <a:gs pos="0">
                  <a:schemeClr val="accent1"/>
                </a:gs>
                <a:gs pos="100000">
                  <a:schemeClr val="accent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TEE</a:t>
              </a:r>
            </a:p>
          </p:txBody>
        </p:sp>
        <p:sp>
          <p:nvSpPr>
            <p:cNvPr id="15" name="Rectangle 14"/>
            <p:cNvSpPr/>
            <p:nvPr/>
          </p:nvSpPr>
          <p:spPr>
            <a:xfrm>
              <a:off x="4244127" y="4222580"/>
              <a:ext cx="1441853" cy="1958558"/>
            </a:xfrm>
            <a:prstGeom prst="roundRect">
              <a:avLst>
                <a:gd name="adj" fmla="val 3658"/>
              </a:avLst>
            </a:prstGeom>
            <a:gradFill flip="none" rotWithShape="1">
              <a:gsLst>
                <a:gs pos="0">
                  <a:schemeClr val="accent3"/>
                </a:gs>
                <a:gs pos="100000">
                  <a:schemeClr val="accent4"/>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engXian" pitchFamily="2" charset="-122"/>
                <a:ea typeface="DengXian" pitchFamily="2" charset="-122"/>
              </a:endParaRPr>
            </a:p>
          </p:txBody>
        </p:sp>
        <p:sp>
          <p:nvSpPr>
            <p:cNvPr id="19" name="Rectangle 18"/>
            <p:cNvSpPr/>
            <p:nvPr/>
          </p:nvSpPr>
          <p:spPr>
            <a:xfrm>
              <a:off x="4158505" y="5019887"/>
              <a:ext cx="1112871" cy="448928"/>
            </a:xfrm>
            <a:prstGeom prst="roundRect">
              <a:avLst>
                <a:gd name="adj" fmla="val 8218"/>
              </a:avLst>
            </a:prstGeom>
            <a:gradFill>
              <a:gsLst>
                <a:gs pos="0">
                  <a:schemeClr val="accent1"/>
                </a:gs>
                <a:gs pos="100000">
                  <a:schemeClr val="accent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TEE</a:t>
              </a:r>
            </a:p>
          </p:txBody>
        </p:sp>
        <p:sp>
          <p:nvSpPr>
            <p:cNvPr id="20" name="Rectangle 19"/>
            <p:cNvSpPr/>
            <p:nvPr/>
          </p:nvSpPr>
          <p:spPr>
            <a:xfrm>
              <a:off x="6851178" y="4222580"/>
              <a:ext cx="1441853" cy="1958558"/>
            </a:xfrm>
            <a:prstGeom prst="roundRect">
              <a:avLst>
                <a:gd name="adj" fmla="val 3658"/>
              </a:avLst>
            </a:prstGeom>
            <a:gradFill flip="none" rotWithShape="1">
              <a:gsLst>
                <a:gs pos="0">
                  <a:schemeClr val="accent5"/>
                </a:gs>
                <a:gs pos="99000">
                  <a:schemeClr val="accent6"/>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engXian" pitchFamily="2" charset="-122"/>
                <a:ea typeface="DengXian" pitchFamily="2" charset="-122"/>
              </a:endParaRPr>
            </a:p>
          </p:txBody>
        </p:sp>
        <p:sp>
          <p:nvSpPr>
            <p:cNvPr id="24" name="Rectangle 23"/>
            <p:cNvSpPr/>
            <p:nvPr/>
          </p:nvSpPr>
          <p:spPr>
            <a:xfrm>
              <a:off x="6765556" y="5019887"/>
              <a:ext cx="1112871" cy="448928"/>
            </a:xfrm>
            <a:prstGeom prst="roundRect">
              <a:avLst>
                <a:gd name="adj" fmla="val 9960"/>
              </a:avLst>
            </a:prstGeom>
            <a:gradFill>
              <a:gsLst>
                <a:gs pos="0">
                  <a:schemeClr val="accent1"/>
                </a:gs>
                <a:gs pos="100000">
                  <a:schemeClr val="accent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TEE</a:t>
              </a:r>
            </a:p>
          </p:txBody>
        </p:sp>
        <p:sp>
          <p:nvSpPr>
            <p:cNvPr id="25" name="Rectangle 24"/>
            <p:cNvSpPr/>
            <p:nvPr/>
          </p:nvSpPr>
          <p:spPr>
            <a:xfrm>
              <a:off x="9405904" y="4222580"/>
              <a:ext cx="1441853" cy="1958558"/>
            </a:xfrm>
            <a:prstGeom prst="roundRect">
              <a:avLst>
                <a:gd name="adj" fmla="val 2574"/>
              </a:avLst>
            </a:prstGeom>
            <a:gradFill flip="none" rotWithShape="1">
              <a:gsLst>
                <a:gs pos="0">
                  <a:schemeClr val="tx2"/>
                </a:gs>
                <a:gs pos="100000">
                  <a:schemeClr val="bg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DengXian" pitchFamily="2" charset="-122"/>
                <a:ea typeface="DengXian" pitchFamily="2" charset="-122"/>
              </a:endParaRPr>
            </a:p>
          </p:txBody>
        </p:sp>
        <p:sp>
          <p:nvSpPr>
            <p:cNvPr id="29" name="Rectangle 28"/>
            <p:cNvSpPr/>
            <p:nvPr/>
          </p:nvSpPr>
          <p:spPr>
            <a:xfrm>
              <a:off x="9320282" y="5019887"/>
              <a:ext cx="1112871" cy="448928"/>
            </a:xfrm>
            <a:prstGeom prst="roundRect">
              <a:avLst>
                <a:gd name="adj" fmla="val 8218"/>
              </a:avLst>
            </a:prstGeom>
            <a:gradFill>
              <a:gsLst>
                <a:gs pos="0">
                  <a:schemeClr val="accent1"/>
                </a:gs>
                <a:gs pos="100000">
                  <a:schemeClr val="accent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TEE</a:t>
              </a:r>
            </a:p>
          </p:txBody>
        </p:sp>
        <p:sp>
          <p:nvSpPr>
            <p:cNvPr id="30" name="Left-Right Arrow 29"/>
            <p:cNvSpPr/>
            <p:nvPr/>
          </p:nvSpPr>
          <p:spPr>
            <a:xfrm>
              <a:off x="3059902" y="5303794"/>
              <a:ext cx="1136939" cy="316523"/>
            </a:xfrm>
            <a:prstGeom prst="leftRightArrow">
              <a:avLst/>
            </a:prstGeom>
            <a:gradFill flip="none" rotWithShape="1">
              <a:gsLst>
                <a:gs pos="98000">
                  <a:schemeClr val="accent3"/>
                </a:gs>
                <a:gs pos="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31" name="Left-Right Arrow 30"/>
            <p:cNvSpPr/>
            <p:nvPr/>
          </p:nvSpPr>
          <p:spPr>
            <a:xfrm>
              <a:off x="5713855" y="5303795"/>
              <a:ext cx="1063875" cy="316523"/>
            </a:xfrm>
            <a:prstGeom prst="leftRightArrow">
              <a:avLst/>
            </a:prstGeom>
            <a:gradFill flip="none" rotWithShape="1">
              <a:gsLst>
                <a:gs pos="98000">
                  <a:schemeClr val="accent3"/>
                </a:gs>
                <a:gs pos="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32" name="Left-Right Arrow 31"/>
            <p:cNvSpPr/>
            <p:nvPr/>
          </p:nvSpPr>
          <p:spPr>
            <a:xfrm>
              <a:off x="8307318" y="5317030"/>
              <a:ext cx="1051300" cy="316523"/>
            </a:xfrm>
            <a:prstGeom prst="leftRightArrow">
              <a:avLst/>
            </a:prstGeom>
            <a:gradFill flip="none" rotWithShape="1">
              <a:gsLst>
                <a:gs pos="98000">
                  <a:schemeClr val="accent3"/>
                </a:gs>
                <a:gs pos="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grpSp>
          <p:nvGrpSpPr>
            <p:cNvPr id="2" name="组合 1"/>
            <p:cNvGrpSpPr/>
            <p:nvPr/>
          </p:nvGrpSpPr>
          <p:grpSpPr>
            <a:xfrm>
              <a:off x="3742267" y="1444235"/>
              <a:ext cx="4707466" cy="1637500"/>
              <a:chOff x="3742267" y="1444235"/>
              <a:chExt cx="4707466" cy="1637500"/>
            </a:xfrm>
          </p:grpSpPr>
          <p:sp>
            <p:nvSpPr>
              <p:cNvPr id="46" name="Rectangle 32"/>
              <p:cNvSpPr/>
              <p:nvPr/>
            </p:nvSpPr>
            <p:spPr>
              <a:xfrm>
                <a:off x="3742267" y="1444235"/>
                <a:ext cx="4707466" cy="1637500"/>
              </a:xfrm>
              <a:prstGeom prst="roundRect">
                <a:avLst>
                  <a:gd name="adj" fmla="val 50000"/>
                </a:avLst>
              </a:prstGeom>
              <a:solidFill>
                <a:srgbClr val="535572">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latin typeface="DengXian" pitchFamily="2" charset="-122"/>
                  <a:ea typeface="DengXian" pitchFamily="2" charset="-122"/>
                </a:endParaRPr>
              </a:p>
            </p:txBody>
          </p:sp>
          <p:sp>
            <p:nvSpPr>
              <p:cNvPr id="45" name="Rectangle 32"/>
              <p:cNvSpPr/>
              <p:nvPr/>
            </p:nvSpPr>
            <p:spPr>
              <a:xfrm>
                <a:off x="4012019" y="1675796"/>
                <a:ext cx="4167962" cy="1174378"/>
              </a:xfrm>
              <a:prstGeom prst="roundRect">
                <a:avLst>
                  <a:gd name="adj" fmla="val 50000"/>
                </a:avLst>
              </a:prstGeom>
              <a:solidFill>
                <a:srgbClr val="53557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latin typeface="DengXian" pitchFamily="2" charset="-122"/>
                  <a:ea typeface="DengXian" pitchFamily="2" charset="-122"/>
                </a:endParaRPr>
              </a:p>
            </p:txBody>
          </p:sp>
          <p:sp>
            <p:nvSpPr>
              <p:cNvPr id="44" name="Rectangle 32"/>
              <p:cNvSpPr/>
              <p:nvPr/>
            </p:nvSpPr>
            <p:spPr>
              <a:xfrm>
                <a:off x="4175051" y="1816375"/>
                <a:ext cx="3841898" cy="893220"/>
              </a:xfrm>
              <a:prstGeom prst="roundRect">
                <a:avLst>
                  <a:gd name="adj" fmla="val 50000"/>
                </a:avLst>
              </a:prstGeom>
              <a:solidFill>
                <a:srgbClr val="535572">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latin typeface="DengXian" pitchFamily="2" charset="-122"/>
                  <a:ea typeface="DengXian" pitchFamily="2" charset="-122"/>
                </a:endParaRPr>
              </a:p>
            </p:txBody>
          </p:sp>
          <p:sp>
            <p:nvSpPr>
              <p:cNvPr id="33" name="Rectangle 32"/>
              <p:cNvSpPr/>
              <p:nvPr/>
            </p:nvSpPr>
            <p:spPr>
              <a:xfrm>
                <a:off x="4300776" y="1917680"/>
                <a:ext cx="3590448" cy="690610"/>
              </a:xfrm>
              <a:prstGeom prst="roundRect">
                <a:avLst>
                  <a:gd name="adj" fmla="val 50000"/>
                </a:avLst>
              </a:prstGeom>
              <a:gradFill>
                <a:gsLst>
                  <a:gs pos="0">
                    <a:srgbClr val="6E829E"/>
                  </a:gs>
                  <a:gs pos="99000">
                    <a:srgbClr val="535572"/>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DengXian" pitchFamily="2" charset="-122"/>
                    <a:ea typeface="DengXian" pitchFamily="2" charset="-122"/>
                  </a:rPr>
                  <a:t>Attest / </a:t>
                </a:r>
                <a:r>
                  <a:rPr lang="en-US" sz="2000" b="1" dirty="0" err="1">
                    <a:latin typeface="DengXian" pitchFamily="2" charset="-122"/>
                    <a:ea typeface="DengXian" pitchFamily="2" charset="-122"/>
                  </a:rPr>
                  <a:t>GetRank</a:t>
                </a:r>
                <a:endParaRPr lang="en-US" sz="2000" b="1" dirty="0">
                  <a:latin typeface="DengXian" pitchFamily="2" charset="-122"/>
                  <a:ea typeface="DengXian" pitchFamily="2" charset="-122"/>
                </a:endParaRPr>
              </a:p>
            </p:txBody>
          </p:sp>
        </p:grpSp>
        <p:sp>
          <p:nvSpPr>
            <p:cNvPr id="39" name="Down Arrow 476"/>
            <p:cNvSpPr/>
            <p:nvPr/>
          </p:nvSpPr>
          <p:spPr>
            <a:xfrm>
              <a:off x="1818287" y="3222314"/>
              <a:ext cx="698596" cy="837881"/>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40" name="Down Arrow 476"/>
            <p:cNvSpPr/>
            <p:nvPr/>
          </p:nvSpPr>
          <p:spPr>
            <a:xfrm>
              <a:off x="4461618" y="3222314"/>
              <a:ext cx="698596" cy="837881"/>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41" name="Down Arrow 476"/>
            <p:cNvSpPr/>
            <p:nvPr/>
          </p:nvSpPr>
          <p:spPr>
            <a:xfrm>
              <a:off x="7068669" y="3222314"/>
              <a:ext cx="698596" cy="837881"/>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42" name="Down Arrow 476"/>
            <p:cNvSpPr/>
            <p:nvPr/>
          </p:nvSpPr>
          <p:spPr>
            <a:xfrm>
              <a:off x="9623395" y="3222314"/>
              <a:ext cx="698596" cy="837881"/>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47" name="Rectangle 13"/>
            <p:cNvSpPr/>
            <p:nvPr/>
          </p:nvSpPr>
          <p:spPr>
            <a:xfrm>
              <a:off x="1515174" y="4134086"/>
              <a:ext cx="1112871" cy="448928"/>
            </a:xfrm>
            <a:prstGeom prst="roundRect">
              <a:avLst>
                <a:gd name="adj" fmla="val 12281"/>
              </a:avLst>
            </a:prstGeom>
            <a:gradFill>
              <a:gsLst>
                <a:gs pos="0">
                  <a:srgbClr val="6E829E"/>
                </a:gs>
                <a:gs pos="100000">
                  <a:srgbClr val="53557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prod1</a:t>
              </a:r>
            </a:p>
          </p:txBody>
        </p:sp>
        <p:sp>
          <p:nvSpPr>
            <p:cNvPr id="48" name="Rectangle 18"/>
            <p:cNvSpPr/>
            <p:nvPr/>
          </p:nvSpPr>
          <p:spPr>
            <a:xfrm>
              <a:off x="4158505" y="4134086"/>
              <a:ext cx="1112871" cy="448928"/>
            </a:xfrm>
            <a:prstGeom prst="roundRect">
              <a:avLst>
                <a:gd name="adj" fmla="val 9089"/>
              </a:avLst>
            </a:prstGeom>
            <a:gradFill>
              <a:gsLst>
                <a:gs pos="0">
                  <a:srgbClr val="6E829E"/>
                </a:gs>
                <a:gs pos="100000">
                  <a:srgbClr val="53557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prod2</a:t>
              </a:r>
            </a:p>
          </p:txBody>
        </p:sp>
        <p:sp>
          <p:nvSpPr>
            <p:cNvPr id="49" name="Rectangle 23"/>
            <p:cNvSpPr/>
            <p:nvPr/>
          </p:nvSpPr>
          <p:spPr>
            <a:xfrm>
              <a:off x="6765556" y="4134086"/>
              <a:ext cx="1112871" cy="448928"/>
            </a:xfrm>
            <a:prstGeom prst="roundRect">
              <a:avLst>
                <a:gd name="adj" fmla="val 8218"/>
              </a:avLst>
            </a:prstGeom>
            <a:gradFill>
              <a:gsLst>
                <a:gs pos="0">
                  <a:srgbClr val="6E829E"/>
                </a:gs>
                <a:gs pos="100000">
                  <a:srgbClr val="53557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prod3</a:t>
              </a:r>
            </a:p>
          </p:txBody>
        </p:sp>
        <p:sp>
          <p:nvSpPr>
            <p:cNvPr id="50" name="Rectangle 28"/>
            <p:cNvSpPr/>
            <p:nvPr/>
          </p:nvSpPr>
          <p:spPr>
            <a:xfrm>
              <a:off x="9320282" y="4134086"/>
              <a:ext cx="1112871" cy="448928"/>
            </a:xfrm>
            <a:prstGeom prst="roundRect">
              <a:avLst>
                <a:gd name="adj" fmla="val 11700"/>
              </a:avLst>
            </a:prstGeom>
            <a:gradFill>
              <a:gsLst>
                <a:gs pos="0">
                  <a:srgbClr val="6E829E"/>
                </a:gs>
                <a:gs pos="100000">
                  <a:srgbClr val="53557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prod4</a:t>
              </a:r>
            </a:p>
          </p:txBody>
        </p:sp>
        <p:sp>
          <p:nvSpPr>
            <p:cNvPr id="13" name="Rectangle 12"/>
            <p:cNvSpPr/>
            <p:nvPr/>
          </p:nvSpPr>
          <p:spPr>
            <a:xfrm>
              <a:off x="1515174" y="5468443"/>
              <a:ext cx="1112871" cy="448928"/>
            </a:xfrm>
            <a:prstGeom prst="roundRect">
              <a:avLst>
                <a:gd name="adj" fmla="val 12281"/>
              </a:avLst>
            </a:prstGeom>
            <a:gradFill>
              <a:gsLst>
                <a:gs pos="0">
                  <a:schemeClr val="tx2"/>
                </a:gs>
                <a:gs pos="100000">
                  <a:schemeClr val="bg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DAG</a:t>
              </a:r>
            </a:p>
          </p:txBody>
        </p:sp>
        <p:sp>
          <p:nvSpPr>
            <p:cNvPr id="18" name="Rectangle 17"/>
            <p:cNvSpPr/>
            <p:nvPr/>
          </p:nvSpPr>
          <p:spPr>
            <a:xfrm>
              <a:off x="4158505" y="5514407"/>
              <a:ext cx="1112871" cy="448928"/>
            </a:xfrm>
            <a:prstGeom prst="roundRect">
              <a:avLst>
                <a:gd name="adj" fmla="val 13441"/>
              </a:avLst>
            </a:prstGeom>
            <a:gradFill>
              <a:gsLst>
                <a:gs pos="0">
                  <a:schemeClr val="tx2"/>
                </a:gs>
                <a:gs pos="100000">
                  <a:schemeClr val="bg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DAG</a:t>
              </a:r>
            </a:p>
          </p:txBody>
        </p:sp>
        <p:sp>
          <p:nvSpPr>
            <p:cNvPr id="23" name="Rectangle 22"/>
            <p:cNvSpPr/>
            <p:nvPr/>
          </p:nvSpPr>
          <p:spPr>
            <a:xfrm>
              <a:off x="6765556" y="5514407"/>
              <a:ext cx="1112871" cy="448928"/>
            </a:xfrm>
            <a:prstGeom prst="roundRect">
              <a:avLst>
                <a:gd name="adj" fmla="val 8218"/>
              </a:avLst>
            </a:prstGeom>
            <a:gradFill>
              <a:gsLst>
                <a:gs pos="0">
                  <a:schemeClr val="tx2"/>
                </a:gs>
                <a:gs pos="100000">
                  <a:schemeClr val="bg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DAG</a:t>
              </a:r>
            </a:p>
          </p:txBody>
        </p:sp>
        <p:sp>
          <p:nvSpPr>
            <p:cNvPr id="28" name="Rectangle 27"/>
            <p:cNvSpPr/>
            <p:nvPr/>
          </p:nvSpPr>
          <p:spPr>
            <a:xfrm>
              <a:off x="9320282" y="5514407"/>
              <a:ext cx="1112871" cy="448928"/>
            </a:xfrm>
            <a:prstGeom prst="roundRect">
              <a:avLst>
                <a:gd name="adj" fmla="val 9959"/>
              </a:avLst>
            </a:prstGeom>
            <a:gradFill>
              <a:gsLst>
                <a:gs pos="0">
                  <a:schemeClr val="tx2"/>
                </a:gs>
                <a:gs pos="100000">
                  <a:schemeClr val="bg2"/>
                </a:gs>
              </a:gsLst>
              <a:lin ang="0" scaled="1"/>
            </a:gradFill>
            <a:ln>
              <a:noFill/>
            </a:ln>
            <a:effectLst>
              <a:outerShdw blurRad="381000" dist="101600" dir="27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DengXian" pitchFamily="2" charset="-122"/>
                  <a:ea typeface="DengXian" pitchFamily="2" charset="-122"/>
                </a:rPr>
                <a:t>DAG</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6755361" y="1773309"/>
            <a:ext cx="4680641" cy="5790299"/>
            <a:chOff x="6628165" y="1773309"/>
            <a:chExt cx="4680641" cy="5790299"/>
          </a:xfrm>
        </p:grpSpPr>
        <p:grpSp>
          <p:nvGrpSpPr>
            <p:cNvPr id="15" name="组合 14"/>
            <p:cNvGrpSpPr/>
            <p:nvPr/>
          </p:nvGrpSpPr>
          <p:grpSpPr>
            <a:xfrm>
              <a:off x="6628165" y="1773309"/>
              <a:ext cx="4680641" cy="5790299"/>
              <a:chOff x="702144" y="1773309"/>
              <a:chExt cx="4680641" cy="5790299"/>
            </a:xfrm>
          </p:grpSpPr>
          <p:sp>
            <p:nvSpPr>
              <p:cNvPr id="16" name="圆角矩形 15"/>
              <p:cNvSpPr/>
              <p:nvPr/>
            </p:nvSpPr>
            <p:spPr>
              <a:xfrm rot="534332">
                <a:off x="702144" y="1773310"/>
                <a:ext cx="4619534" cy="5790297"/>
              </a:xfrm>
              <a:prstGeom prst="roundRect">
                <a:avLst>
                  <a:gd name="adj" fmla="val 916"/>
                </a:avLst>
              </a:prstGeom>
              <a:solidFill>
                <a:schemeClr val="bg1"/>
              </a:solidFill>
              <a:ln>
                <a:noFill/>
              </a:ln>
              <a:effectLst>
                <a:outerShdw blurRad="254000" sx="102000" sy="102000" algn="ctr" rotWithShape="0">
                  <a:srgbClr val="A2A9B3">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圆角矩形 16"/>
              <p:cNvSpPr/>
              <p:nvPr/>
            </p:nvSpPr>
            <p:spPr>
              <a:xfrm rot="304691">
                <a:off x="702145" y="1773309"/>
                <a:ext cx="4619534" cy="5790297"/>
              </a:xfrm>
              <a:prstGeom prst="roundRect">
                <a:avLst>
                  <a:gd name="adj" fmla="val 916"/>
                </a:avLst>
              </a:prstGeom>
              <a:solidFill>
                <a:schemeClr val="bg1"/>
              </a:solidFill>
              <a:ln>
                <a:noFill/>
              </a:ln>
              <a:effectLst>
                <a:outerShdw blurRad="254000" sx="102000" sy="102000" algn="ctr" rotWithShape="0">
                  <a:srgbClr val="A2A9B3">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圆角矩形 18"/>
              <p:cNvSpPr/>
              <p:nvPr/>
            </p:nvSpPr>
            <p:spPr>
              <a:xfrm>
                <a:off x="763251" y="1773311"/>
                <a:ext cx="4619534" cy="5790297"/>
              </a:xfrm>
              <a:prstGeom prst="roundRect">
                <a:avLst>
                  <a:gd name="adj" fmla="val 916"/>
                </a:avLst>
              </a:prstGeom>
              <a:solidFill>
                <a:schemeClr val="bg1"/>
              </a:solidFill>
              <a:ln>
                <a:noFill/>
              </a:ln>
              <a:effectLst>
                <a:outerShdw blurRad="254000" sx="102000" sy="102000" algn="ctr" rotWithShape="0">
                  <a:srgbClr val="A2A9B3">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14" name="矩形 13"/>
            <p:cNvSpPr/>
            <p:nvPr/>
          </p:nvSpPr>
          <p:spPr>
            <a:xfrm>
              <a:off x="6958255" y="1991288"/>
              <a:ext cx="4152099" cy="235382"/>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矩形 21"/>
            <p:cNvSpPr/>
            <p:nvPr/>
          </p:nvSpPr>
          <p:spPr>
            <a:xfrm>
              <a:off x="7884566" y="2277224"/>
              <a:ext cx="2299478" cy="235382"/>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矩形 22"/>
            <p:cNvSpPr/>
            <p:nvPr/>
          </p:nvSpPr>
          <p:spPr>
            <a:xfrm>
              <a:off x="6954300" y="3014848"/>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a:off x="9130354" y="3014848"/>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a:off x="6954300" y="3147546"/>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a:off x="9130354" y="3147546"/>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6954300" y="3289437"/>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9130354" y="3289437"/>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a:off x="6954300" y="3429000"/>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a:off x="9130354" y="3429000"/>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矩形 31"/>
            <p:cNvSpPr/>
            <p:nvPr/>
          </p:nvSpPr>
          <p:spPr>
            <a:xfrm>
              <a:off x="6954300" y="3561698"/>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矩形 32"/>
            <p:cNvSpPr/>
            <p:nvPr/>
          </p:nvSpPr>
          <p:spPr>
            <a:xfrm>
              <a:off x="9130354" y="3561698"/>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矩形 33"/>
            <p:cNvSpPr/>
            <p:nvPr/>
          </p:nvSpPr>
          <p:spPr>
            <a:xfrm>
              <a:off x="6954300" y="3703589"/>
              <a:ext cx="1836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矩形 34"/>
            <p:cNvSpPr/>
            <p:nvPr/>
          </p:nvSpPr>
          <p:spPr>
            <a:xfrm>
              <a:off x="9130354" y="3703589"/>
              <a:ext cx="1512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矩形 35"/>
            <p:cNvSpPr/>
            <p:nvPr/>
          </p:nvSpPr>
          <p:spPr>
            <a:xfrm>
              <a:off x="6954300" y="4556677"/>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矩形 36"/>
            <p:cNvSpPr/>
            <p:nvPr/>
          </p:nvSpPr>
          <p:spPr>
            <a:xfrm>
              <a:off x="9130354" y="4556677"/>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 name="矩形 38"/>
            <p:cNvSpPr/>
            <p:nvPr/>
          </p:nvSpPr>
          <p:spPr>
            <a:xfrm>
              <a:off x="6954300" y="4689375"/>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0" name="矩形 39"/>
            <p:cNvSpPr/>
            <p:nvPr/>
          </p:nvSpPr>
          <p:spPr>
            <a:xfrm>
              <a:off x="9130354" y="4689375"/>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矩形 40"/>
            <p:cNvSpPr/>
            <p:nvPr/>
          </p:nvSpPr>
          <p:spPr>
            <a:xfrm>
              <a:off x="6954300" y="4831266"/>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2" name="矩形 41"/>
            <p:cNvSpPr/>
            <p:nvPr/>
          </p:nvSpPr>
          <p:spPr>
            <a:xfrm>
              <a:off x="9130354" y="4831266"/>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 name="矩形 42"/>
            <p:cNvSpPr/>
            <p:nvPr/>
          </p:nvSpPr>
          <p:spPr>
            <a:xfrm>
              <a:off x="6954300" y="4970829"/>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矩形 43"/>
            <p:cNvSpPr/>
            <p:nvPr/>
          </p:nvSpPr>
          <p:spPr>
            <a:xfrm>
              <a:off x="9130354" y="4970829"/>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 name="矩形 44"/>
            <p:cNvSpPr/>
            <p:nvPr/>
          </p:nvSpPr>
          <p:spPr>
            <a:xfrm>
              <a:off x="6954300" y="5103527"/>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 name="矩形 45"/>
            <p:cNvSpPr/>
            <p:nvPr/>
          </p:nvSpPr>
          <p:spPr>
            <a:xfrm>
              <a:off x="9130354" y="5103527"/>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6954300" y="5245418"/>
              <a:ext cx="1584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矩形 47"/>
            <p:cNvSpPr/>
            <p:nvPr/>
          </p:nvSpPr>
          <p:spPr>
            <a:xfrm>
              <a:off x="9130354" y="5245418"/>
              <a:ext cx="1692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9" name="矩形 48"/>
            <p:cNvSpPr/>
            <p:nvPr/>
          </p:nvSpPr>
          <p:spPr>
            <a:xfrm>
              <a:off x="6954300" y="5427017"/>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0" name="矩形 49"/>
            <p:cNvSpPr/>
            <p:nvPr/>
          </p:nvSpPr>
          <p:spPr>
            <a:xfrm>
              <a:off x="9130354" y="5427017"/>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1" name="矩形 50"/>
            <p:cNvSpPr/>
            <p:nvPr/>
          </p:nvSpPr>
          <p:spPr>
            <a:xfrm>
              <a:off x="6954300" y="5559715"/>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 name="矩形 51"/>
            <p:cNvSpPr/>
            <p:nvPr/>
          </p:nvSpPr>
          <p:spPr>
            <a:xfrm>
              <a:off x="9130354" y="5559715"/>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3" name="矩形 52"/>
            <p:cNvSpPr/>
            <p:nvPr/>
          </p:nvSpPr>
          <p:spPr>
            <a:xfrm>
              <a:off x="6954300" y="5701606"/>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9130354" y="5701606"/>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5" name="矩形 54"/>
            <p:cNvSpPr/>
            <p:nvPr/>
          </p:nvSpPr>
          <p:spPr>
            <a:xfrm>
              <a:off x="6954300" y="5841169"/>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6" name="矩形 55"/>
            <p:cNvSpPr/>
            <p:nvPr/>
          </p:nvSpPr>
          <p:spPr>
            <a:xfrm>
              <a:off x="9130354" y="5841169"/>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6954300" y="5973867"/>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矩形 57"/>
            <p:cNvSpPr/>
            <p:nvPr/>
          </p:nvSpPr>
          <p:spPr>
            <a:xfrm>
              <a:off x="9130354" y="5973867"/>
              <a:ext cx="198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矩形 58"/>
            <p:cNvSpPr/>
            <p:nvPr/>
          </p:nvSpPr>
          <p:spPr>
            <a:xfrm>
              <a:off x="6954300" y="6115758"/>
              <a:ext cx="1800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矩形 59"/>
            <p:cNvSpPr/>
            <p:nvPr/>
          </p:nvSpPr>
          <p:spPr>
            <a:xfrm>
              <a:off x="9130354" y="6115758"/>
              <a:ext cx="1188000" cy="81501"/>
            </a:xfrm>
            <a:prstGeom prst="rect">
              <a:avLst/>
            </a:prstGeom>
            <a:solidFill>
              <a:srgbClr val="EBE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38" name="文本占位符 1"/>
          <p:cNvSpPr>
            <a:spLocks noGrp="1"/>
          </p:cNvSpPr>
          <p:nvPr>
            <p:ph type="body" sz="quarter" idx="10"/>
          </p:nvPr>
        </p:nvSpPr>
        <p:spPr>
          <a:xfrm>
            <a:off x="781200" y="568800"/>
            <a:ext cx="11410800" cy="375552"/>
          </a:xfrm>
        </p:spPr>
        <p:txBody>
          <a:bodyPr>
            <a:normAutofit fontScale="92500" lnSpcReduction="20000"/>
          </a:bodyPr>
          <a:lstStyle/>
          <a:p>
            <a:r>
              <a:rPr lang="en-US" altLang="zh-CN" dirty="0"/>
              <a:t>Working paper:  </a:t>
            </a:r>
            <a:r>
              <a:rPr lang="en-US" altLang="zh-CN" dirty="0" err="1"/>
              <a:t>StreamNet</a:t>
            </a:r>
            <a:r>
              <a:rPr lang="en-US" altLang="zh-CN" dirty="0"/>
              <a:t> &amp; Leviatom</a:t>
            </a:r>
            <a:endParaRPr lang="zh-CN" altLang="en-US" dirty="0"/>
          </a:p>
        </p:txBody>
      </p:sp>
      <p:sp>
        <p:nvSpPr>
          <p:cNvPr id="3" name="TextBox 2"/>
          <p:cNvSpPr txBox="1"/>
          <p:nvPr/>
        </p:nvSpPr>
        <p:spPr>
          <a:xfrm>
            <a:off x="7085451" y="3916114"/>
            <a:ext cx="4152099" cy="399600"/>
          </a:xfrm>
          <a:prstGeom prst="rect">
            <a:avLst/>
          </a:prstGeom>
          <a:noFill/>
        </p:spPr>
        <p:txBody>
          <a:bodyPr wrap="none" rtlCol="0">
            <a:spAutoFit/>
          </a:bodyPr>
          <a:lstStyle/>
          <a:p>
            <a:r>
              <a:rPr lang="en-US" sz="2000" b="1" dirty="0">
                <a:latin typeface="DengXian" pitchFamily="2" charset="-122"/>
                <a:ea typeface="DengXian" pitchFamily="2" charset="-122"/>
              </a:rPr>
              <a:t>Leviatom paper is being written …</a:t>
            </a:r>
          </a:p>
        </p:txBody>
      </p:sp>
      <p:grpSp>
        <p:nvGrpSpPr>
          <p:cNvPr id="7" name="组合 6"/>
          <p:cNvGrpSpPr/>
          <p:nvPr/>
        </p:nvGrpSpPr>
        <p:grpSpPr>
          <a:xfrm>
            <a:off x="965446" y="1773309"/>
            <a:ext cx="4657284" cy="5790299"/>
            <a:chOff x="763251" y="1773309"/>
            <a:chExt cx="4657284" cy="5790299"/>
          </a:xfrm>
        </p:grpSpPr>
        <p:sp>
          <p:nvSpPr>
            <p:cNvPr id="13" name="圆角矩形 12"/>
            <p:cNvSpPr/>
            <p:nvPr/>
          </p:nvSpPr>
          <p:spPr>
            <a:xfrm rot="21065668" flipH="1">
              <a:off x="801000" y="1773310"/>
              <a:ext cx="4619534" cy="5790297"/>
            </a:xfrm>
            <a:prstGeom prst="roundRect">
              <a:avLst>
                <a:gd name="adj" fmla="val 916"/>
              </a:avLst>
            </a:prstGeom>
            <a:solidFill>
              <a:schemeClr val="bg1"/>
            </a:solidFill>
            <a:ln>
              <a:noFill/>
            </a:ln>
            <a:effectLst>
              <a:outerShdw blurRad="254000" sx="102000" sy="102000" algn="ctr" rotWithShape="0">
                <a:srgbClr val="A2A9B3">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圆角矩形 7"/>
            <p:cNvSpPr/>
            <p:nvPr/>
          </p:nvSpPr>
          <p:spPr>
            <a:xfrm rot="21295309" flipH="1">
              <a:off x="801001" y="1773309"/>
              <a:ext cx="4619534" cy="5790297"/>
            </a:xfrm>
            <a:prstGeom prst="roundRect">
              <a:avLst>
                <a:gd name="adj" fmla="val 916"/>
              </a:avLst>
            </a:prstGeom>
            <a:solidFill>
              <a:schemeClr val="bg1"/>
            </a:solidFill>
            <a:ln>
              <a:noFill/>
            </a:ln>
            <a:effectLst>
              <a:outerShdw blurRad="254000" sx="102000" sy="102000" algn="ctr" rotWithShape="0">
                <a:srgbClr val="A2A9B3">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合 5"/>
            <p:cNvGrpSpPr/>
            <p:nvPr/>
          </p:nvGrpSpPr>
          <p:grpSpPr>
            <a:xfrm>
              <a:off x="763251" y="1773311"/>
              <a:ext cx="4619534" cy="5790297"/>
              <a:chOff x="1246681" y="1851652"/>
              <a:chExt cx="5141627" cy="6444708"/>
            </a:xfrm>
          </p:grpSpPr>
          <p:sp>
            <p:nvSpPr>
              <p:cNvPr id="5" name="圆角矩形 4"/>
              <p:cNvSpPr/>
              <p:nvPr/>
            </p:nvSpPr>
            <p:spPr>
              <a:xfrm>
                <a:off x="1246681" y="1851652"/>
                <a:ext cx="5141627" cy="6444708"/>
              </a:xfrm>
              <a:prstGeom prst="roundRect">
                <a:avLst>
                  <a:gd name="adj" fmla="val 916"/>
                </a:avLst>
              </a:prstGeom>
              <a:solidFill>
                <a:schemeClr val="bg1"/>
              </a:solidFill>
              <a:ln>
                <a:noFill/>
              </a:ln>
              <a:effectLst>
                <a:outerShdw blurRad="254000" sx="102000" sy="102000" algn="ctr" rotWithShape="0">
                  <a:srgbClr val="A2A9B3">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2" name="Picture 1"/>
              <p:cNvPicPr>
                <a:picLocks noChangeAspect="1"/>
              </p:cNvPicPr>
              <p:nvPr/>
            </p:nvPicPr>
            <p:blipFill rotWithShape="1">
              <a:blip r:embed="rId3"/>
              <a:srcRect l="4903" r="4903"/>
              <a:stretch>
                <a:fillRect/>
              </a:stretch>
            </p:blipFill>
            <p:spPr>
              <a:xfrm>
                <a:off x="1365962" y="2094263"/>
                <a:ext cx="4903064" cy="4129654"/>
              </a:xfrm>
              <a:prstGeom prst="rect">
                <a:avLst/>
              </a:prstGeom>
            </p:spPr>
          </p:pic>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 Key Features</a:t>
            </a:r>
            <a:endParaRPr kumimoji="1" lang="zh-CN" altLang="en-US" dirty="0">
              <a:solidFill>
                <a:srgbClr val="FF0000"/>
              </a:solidFill>
            </a:endParaRPr>
          </a:p>
        </p:txBody>
      </p:sp>
      <p:sp>
        <p:nvSpPr>
          <p:cNvPr id="9" name="矩形 8"/>
          <p:cNvSpPr/>
          <p:nvPr/>
        </p:nvSpPr>
        <p:spPr>
          <a:xfrm>
            <a:off x="1005265" y="2343081"/>
            <a:ext cx="4765306" cy="919162"/>
          </a:xfrm>
          <a:prstGeom prst="rect">
            <a:avLst/>
          </a:prstGeom>
        </p:spPr>
        <p:txBody>
          <a:bodyPr wrap="square">
            <a:spAutoFit/>
          </a:bodyPr>
          <a:lstStyle/>
          <a:p>
            <a:pPr>
              <a:lnSpc>
                <a:spcPct val="114000"/>
              </a:lnSpc>
            </a:pPr>
            <a:r>
              <a:rPr lang="en-GB" altLang="zh-CN" sz="1600" dirty="0">
                <a:latin typeface="DengXian" pitchFamily="2" charset="-122"/>
                <a:ea typeface="DengXian" pitchFamily="2" charset="-122"/>
              </a:rPr>
              <a:t>TEE-based protection to the consensus nodes, </a:t>
            </a:r>
            <a:r>
              <a:rPr lang="en-US" altLang="zh-CN" sz="1600" dirty="0">
                <a:latin typeface="DengXian" pitchFamily="2" charset="-122"/>
                <a:ea typeface="DengXian" pitchFamily="2" charset="-122"/>
              </a:rPr>
              <a:t>so</a:t>
            </a:r>
            <a:r>
              <a:rPr lang="zh-CN" altLang="en-US" sz="1600" dirty="0">
                <a:latin typeface="DengXian" pitchFamily="2" charset="-122"/>
                <a:ea typeface="DengXian" pitchFamily="2" charset="-122"/>
              </a:rPr>
              <a:t> </a:t>
            </a:r>
            <a:r>
              <a:rPr lang="en-GB" altLang="zh-CN" sz="1600" dirty="0">
                <a:latin typeface="DengXian" pitchFamily="2" charset="-122"/>
                <a:ea typeface="DengXian" pitchFamily="2" charset="-122"/>
              </a:rPr>
              <a:t>that </a:t>
            </a:r>
            <a:r>
              <a:rPr lang="en-US" altLang="zh-CN" sz="1600" dirty="0">
                <a:latin typeface="DengXian" pitchFamily="2" charset="-122"/>
                <a:ea typeface="DengXian" pitchFamily="2" charset="-122"/>
                <a:sym typeface="+mn-ea"/>
              </a:rPr>
              <a:t>no</a:t>
            </a:r>
            <a:r>
              <a:rPr lang="en-GB" altLang="zh-CN" sz="1600" dirty="0">
                <a:latin typeface="DengXian" pitchFamily="2" charset="-122"/>
                <a:ea typeface="DengXian" pitchFamily="2" charset="-122"/>
                <a:sym typeface="+mn-ea"/>
              </a:rPr>
              <a:t> malicious programs will run and tamper with the consensus protocols or configurations</a:t>
            </a:r>
            <a:r>
              <a:rPr lang="en-US" altLang="en-GB" sz="1600" dirty="0">
                <a:latin typeface="DengXian" pitchFamily="2" charset="-122"/>
                <a:ea typeface="DengXian" pitchFamily="2" charset="-122"/>
                <a:sym typeface="+mn-ea"/>
              </a:rPr>
              <a:t>.</a:t>
            </a:r>
            <a:endParaRPr lang="en-US" altLang="en-GB" sz="1600" dirty="0">
              <a:latin typeface="DengXian" pitchFamily="2" charset="-122"/>
              <a:ea typeface="DengXian" pitchFamily="2" charset="-122"/>
            </a:endParaRPr>
          </a:p>
        </p:txBody>
      </p:sp>
      <p:sp>
        <p:nvSpPr>
          <p:cNvPr id="10" name="矩形 9"/>
          <p:cNvSpPr/>
          <p:nvPr/>
        </p:nvSpPr>
        <p:spPr>
          <a:xfrm>
            <a:off x="6584125" y="2343081"/>
            <a:ext cx="5116223" cy="1199880"/>
          </a:xfrm>
          <a:prstGeom prst="rect">
            <a:avLst/>
          </a:prstGeom>
        </p:spPr>
        <p:txBody>
          <a:bodyPr wrap="square">
            <a:spAutoFit/>
          </a:bodyPr>
          <a:lstStyle/>
          <a:p>
            <a:pPr>
              <a:lnSpc>
                <a:spcPct val="114000"/>
              </a:lnSpc>
            </a:pPr>
            <a:r>
              <a:rPr lang="en-GB" altLang="zh-CN" sz="1600" dirty="0">
                <a:latin typeface="DengXian" pitchFamily="2" charset="-122"/>
                <a:ea typeface="DengXian" pitchFamily="2" charset="-122"/>
                <a:sym typeface="+mn-ea"/>
              </a:rPr>
              <a:t>Up to 100</a:t>
            </a:r>
            <a:r>
              <a:rPr lang="en-US" altLang="en-GB" sz="1600" dirty="0">
                <a:latin typeface="DengXian" pitchFamily="2" charset="-122"/>
                <a:ea typeface="DengXian" pitchFamily="2" charset="-122"/>
                <a:sym typeface="+mn-ea"/>
              </a:rPr>
              <a:t>,</a:t>
            </a:r>
            <a:r>
              <a:rPr lang="en-GB" altLang="zh-CN" sz="1600" dirty="0">
                <a:latin typeface="DengXian" pitchFamily="2" charset="-122"/>
                <a:ea typeface="DengXian" pitchFamily="2" charset="-122"/>
                <a:sym typeface="+mn-ea"/>
              </a:rPr>
              <a:t>000 </a:t>
            </a:r>
            <a:r>
              <a:rPr lang="en-GB" altLang="zh-CN" sz="1600" dirty="0" err="1">
                <a:latin typeface="DengXian" pitchFamily="2" charset="-122"/>
                <a:ea typeface="DengXian" pitchFamily="2" charset="-122"/>
                <a:sym typeface="+mn-ea"/>
              </a:rPr>
              <a:t>tps</a:t>
            </a:r>
            <a:r>
              <a:rPr lang="en-GB" altLang="zh-CN" sz="1600" dirty="0">
                <a:latin typeface="DengXian" pitchFamily="2" charset="-122"/>
                <a:ea typeface="DengXian" pitchFamily="2" charset="-122"/>
                <a:sym typeface="+mn-ea"/>
              </a:rPr>
              <a:t> with at least the same security strength. </a:t>
            </a:r>
            <a:r>
              <a:rPr lang="en-GB" altLang="zh-CN" sz="1600" dirty="0">
                <a:latin typeface="DengXian" pitchFamily="2" charset="-122"/>
                <a:ea typeface="DengXian" pitchFamily="2" charset="-122"/>
              </a:rPr>
              <a:t>TEE and Graph-based Super-node election model, achieving fairer, safer and more efficient consensus</a:t>
            </a:r>
            <a:r>
              <a:rPr lang="en-US" altLang="zh-CN" sz="1600" dirty="0">
                <a:latin typeface="DengXian" pitchFamily="2" charset="-122"/>
                <a:ea typeface="DengXian" pitchFamily="2" charset="-122"/>
              </a:rPr>
              <a:t>.</a:t>
            </a:r>
            <a:endParaRPr lang="en-GB" altLang="zh-CN" sz="1600" dirty="0">
              <a:latin typeface="DengXian" pitchFamily="2" charset="-122"/>
              <a:ea typeface="DengXian" pitchFamily="2" charset="-122"/>
            </a:endParaRPr>
          </a:p>
        </p:txBody>
      </p:sp>
      <p:sp>
        <p:nvSpPr>
          <p:cNvPr id="11" name="矩形 10"/>
          <p:cNvSpPr/>
          <p:nvPr/>
        </p:nvSpPr>
        <p:spPr>
          <a:xfrm>
            <a:off x="1005264" y="4941690"/>
            <a:ext cx="5091045" cy="1199880"/>
          </a:xfrm>
          <a:prstGeom prst="rect">
            <a:avLst/>
          </a:prstGeom>
        </p:spPr>
        <p:txBody>
          <a:bodyPr wrap="square">
            <a:spAutoFit/>
          </a:bodyPr>
          <a:lstStyle/>
          <a:p>
            <a:pPr>
              <a:lnSpc>
                <a:spcPct val="114000"/>
              </a:lnSpc>
            </a:pPr>
            <a:r>
              <a:rPr lang="en-GB" altLang="zh-CN" sz="1600" dirty="0">
                <a:latin typeface="DengXian" pitchFamily="2" charset="-122"/>
                <a:ea typeface="DengXian" pitchFamily="2" charset="-122"/>
              </a:rPr>
              <a:t>Realizing Energy-saving and Green-mining</a:t>
            </a:r>
            <a:r>
              <a:rPr lang="en-US" altLang="zh-CN" sz="1600" dirty="0">
                <a:latin typeface="DengXian" pitchFamily="2" charset="-122"/>
                <a:ea typeface="DengXian" pitchFamily="2" charset="-122"/>
              </a:rPr>
              <a:t>, as much less consensus nodes is required and the mining operations will enforce meaningful purpose (TEE inspections).</a:t>
            </a:r>
            <a:endParaRPr lang="en-GB" altLang="zh-CN" sz="1600" dirty="0">
              <a:latin typeface="DengXian" pitchFamily="2" charset="-122"/>
              <a:ea typeface="DengXian" pitchFamily="2" charset="-122"/>
            </a:endParaRPr>
          </a:p>
        </p:txBody>
      </p:sp>
      <p:sp>
        <p:nvSpPr>
          <p:cNvPr id="12" name="矩形 11"/>
          <p:cNvSpPr/>
          <p:nvPr/>
        </p:nvSpPr>
        <p:spPr>
          <a:xfrm>
            <a:off x="6584126" y="4941690"/>
            <a:ext cx="4602610" cy="1198598"/>
          </a:xfrm>
          <a:prstGeom prst="rect">
            <a:avLst/>
          </a:prstGeom>
        </p:spPr>
        <p:txBody>
          <a:bodyPr wrap="square">
            <a:spAutoFit/>
          </a:bodyPr>
          <a:lstStyle/>
          <a:p>
            <a:pPr>
              <a:lnSpc>
                <a:spcPct val="114000"/>
              </a:lnSpc>
            </a:pPr>
            <a:r>
              <a:rPr lang="en-US" altLang="zh-CN" sz="1600" dirty="0">
                <a:latin typeface="DengXian" pitchFamily="2" charset="-122"/>
                <a:ea typeface="DengXian" pitchFamily="2" charset="-122"/>
              </a:rPr>
              <a:t>Raising the fault tolerant rate to ~99%, as </a:t>
            </a:r>
            <a:r>
              <a:rPr lang="en-GB" altLang="zh-CN" sz="1600" dirty="0">
                <a:latin typeface="DengXian" pitchFamily="2" charset="-122"/>
                <a:ea typeface="DengXian" pitchFamily="2" charset="-122"/>
              </a:rPr>
              <a:t>heterogeneous TEE structure and graph computing is employed to avoid the single-point-of-failure-in-tech.</a:t>
            </a:r>
          </a:p>
        </p:txBody>
      </p:sp>
      <p:grpSp>
        <p:nvGrpSpPr>
          <p:cNvPr id="3" name="图形 30"/>
          <p:cNvGrpSpPr/>
          <p:nvPr/>
        </p:nvGrpSpPr>
        <p:grpSpPr>
          <a:xfrm>
            <a:off x="1041744" y="1624194"/>
            <a:ext cx="639909" cy="639909"/>
            <a:chOff x="1041744" y="1624194"/>
            <a:chExt cx="639909" cy="639909"/>
          </a:xfrm>
          <a:gradFill>
            <a:gsLst>
              <a:gs pos="0">
                <a:schemeClr val="accent3"/>
              </a:gs>
              <a:gs pos="99000">
                <a:schemeClr val="accent4"/>
              </a:gs>
            </a:gsLst>
            <a:lin ang="0" scaled="1"/>
          </a:gradFill>
        </p:grpSpPr>
        <p:sp>
          <p:nvSpPr>
            <p:cNvPr id="4" name="任意形状 3"/>
            <p:cNvSpPr/>
            <p:nvPr/>
          </p:nvSpPr>
          <p:spPr>
            <a:xfrm>
              <a:off x="1096676" y="1624194"/>
              <a:ext cx="529580" cy="638070"/>
            </a:xfrm>
            <a:custGeom>
              <a:avLst/>
              <a:gdLst>
                <a:gd name="connsiteX0" fmla="*/ 528542 w 529579"/>
                <a:gd name="connsiteY0" fmla="*/ 99971 h 638070"/>
                <a:gd name="connsiteX1" fmla="*/ 264986 w 529579"/>
                <a:gd name="connsiteY1" fmla="*/ 0 h 638070"/>
                <a:gd name="connsiteX2" fmla="*/ 1450 w 529579"/>
                <a:gd name="connsiteY2" fmla="*/ 99971 h 638070"/>
                <a:gd name="connsiteX3" fmla="*/ 264984 w 529579"/>
                <a:gd name="connsiteY3" fmla="*/ 639856 h 638070"/>
                <a:gd name="connsiteX4" fmla="*/ 528542 w 529579"/>
                <a:gd name="connsiteY4" fmla="*/ 99971 h 638070"/>
                <a:gd name="connsiteX5" fmla="*/ 243154 w 529579"/>
                <a:gd name="connsiteY5" fmla="*/ 415156 h 638070"/>
                <a:gd name="connsiteX6" fmla="*/ 155352 w 529579"/>
                <a:gd name="connsiteY6" fmla="*/ 327341 h 638070"/>
                <a:gd name="connsiteX7" fmla="*/ 194664 w 529579"/>
                <a:gd name="connsiteY7" fmla="*/ 288031 h 638070"/>
                <a:gd name="connsiteX8" fmla="*/ 243154 w 529579"/>
                <a:gd name="connsiteY8" fmla="*/ 336531 h 638070"/>
                <a:gd name="connsiteX9" fmla="*/ 335317 w 529579"/>
                <a:gd name="connsiteY9" fmla="*/ 244366 h 638070"/>
                <a:gd name="connsiteX10" fmla="*/ 374627 w 529579"/>
                <a:gd name="connsiteY10" fmla="*/ 283676 h 638070"/>
                <a:gd name="connsiteX11" fmla="*/ 243154 w 529579"/>
                <a:gd name="connsiteY11" fmla="*/ 415156 h 638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9579" h="638070">
                  <a:moveTo>
                    <a:pt x="528542" y="99971"/>
                  </a:moveTo>
                  <a:cubicBezTo>
                    <a:pt x="419360" y="99971"/>
                    <a:pt x="335716" y="68777"/>
                    <a:pt x="264986" y="0"/>
                  </a:cubicBezTo>
                  <a:cubicBezTo>
                    <a:pt x="194263" y="68777"/>
                    <a:pt x="110623" y="99971"/>
                    <a:pt x="1450" y="99971"/>
                  </a:cubicBezTo>
                  <a:cubicBezTo>
                    <a:pt x="1450" y="279081"/>
                    <a:pt x="-35611" y="535655"/>
                    <a:pt x="264984" y="639856"/>
                  </a:cubicBezTo>
                  <a:cubicBezTo>
                    <a:pt x="565602" y="535657"/>
                    <a:pt x="528542" y="279083"/>
                    <a:pt x="528542" y="99971"/>
                  </a:cubicBezTo>
                  <a:close/>
                  <a:moveTo>
                    <a:pt x="243154" y="415156"/>
                  </a:moveTo>
                  <a:lnTo>
                    <a:pt x="155352" y="327341"/>
                  </a:lnTo>
                  <a:lnTo>
                    <a:pt x="194664" y="288031"/>
                  </a:lnTo>
                  <a:lnTo>
                    <a:pt x="243154" y="336531"/>
                  </a:lnTo>
                  <a:lnTo>
                    <a:pt x="335317" y="244366"/>
                  </a:lnTo>
                  <a:lnTo>
                    <a:pt x="374627" y="283676"/>
                  </a:lnTo>
                  <a:lnTo>
                    <a:pt x="243154" y="415156"/>
                  </a:lnTo>
                  <a:close/>
                </a:path>
              </a:pathLst>
            </a:custGeom>
            <a:grpFill/>
            <a:ln w="1834" cap="flat">
              <a:noFill/>
              <a:prstDash val="solid"/>
              <a:miter/>
            </a:ln>
          </p:spPr>
          <p:txBody>
            <a:bodyPr rtlCol="0" anchor="ctr"/>
            <a:lstStyle/>
            <a:p>
              <a:endParaRPr lang="zh-CN" altLang="en-US"/>
            </a:p>
          </p:txBody>
        </p:sp>
      </p:grpSp>
      <p:grpSp>
        <p:nvGrpSpPr>
          <p:cNvPr id="5" name="图形 28"/>
          <p:cNvGrpSpPr/>
          <p:nvPr/>
        </p:nvGrpSpPr>
        <p:grpSpPr>
          <a:xfrm>
            <a:off x="6634112" y="1544103"/>
            <a:ext cx="720000" cy="720000"/>
            <a:chOff x="6634112" y="1544103"/>
            <a:chExt cx="720000" cy="720000"/>
          </a:xfrm>
          <a:gradFill>
            <a:gsLst>
              <a:gs pos="0">
                <a:schemeClr val="tx2"/>
              </a:gs>
              <a:gs pos="99000">
                <a:schemeClr val="bg2"/>
              </a:gs>
            </a:gsLst>
            <a:lin ang="0" scaled="1"/>
          </a:gradFill>
        </p:grpSpPr>
        <p:sp>
          <p:nvSpPr>
            <p:cNvPr id="6" name="任意形状 5"/>
            <p:cNvSpPr/>
            <p:nvPr/>
          </p:nvSpPr>
          <p:spPr>
            <a:xfrm>
              <a:off x="7200912" y="1983138"/>
              <a:ext cx="153095" cy="157642"/>
            </a:xfrm>
            <a:custGeom>
              <a:avLst/>
              <a:gdLst>
                <a:gd name="connsiteX0" fmla="*/ 153101 w 153094"/>
                <a:gd name="connsiteY0" fmla="*/ 122798 h 157642"/>
                <a:gd name="connsiteX1" fmla="*/ 152936 w 153094"/>
                <a:gd name="connsiteY1" fmla="*/ 118083 h 157642"/>
                <a:gd name="connsiteX2" fmla="*/ 152763 w 153094"/>
                <a:gd name="connsiteY2" fmla="*/ 113333 h 157642"/>
                <a:gd name="connsiteX3" fmla="*/ 152717 w 153094"/>
                <a:gd name="connsiteY3" fmla="*/ 112143 h 157642"/>
                <a:gd name="connsiteX4" fmla="*/ 152695 w 153094"/>
                <a:gd name="connsiteY4" fmla="*/ 111546 h 157642"/>
                <a:gd name="connsiteX5" fmla="*/ 152689 w 153094"/>
                <a:gd name="connsiteY5" fmla="*/ 111397 h 157642"/>
                <a:gd name="connsiteX6" fmla="*/ 152673 w 153094"/>
                <a:gd name="connsiteY6" fmla="*/ 110063 h 157642"/>
                <a:gd name="connsiteX7" fmla="*/ 152669 w 153094"/>
                <a:gd name="connsiteY7" fmla="*/ 110001 h 157642"/>
                <a:gd name="connsiteX8" fmla="*/ 152650 w 153094"/>
                <a:gd name="connsiteY8" fmla="*/ 109754 h 157642"/>
                <a:gd name="connsiteX9" fmla="*/ 152498 w 153094"/>
                <a:gd name="connsiteY9" fmla="*/ 107778 h 157642"/>
                <a:gd name="connsiteX10" fmla="*/ 151881 w 153094"/>
                <a:gd name="connsiteY10" fmla="*/ 99845 h 157642"/>
                <a:gd name="connsiteX11" fmla="*/ 151724 w 153094"/>
                <a:gd name="connsiteY11" fmla="*/ 97841 h 157642"/>
                <a:gd name="connsiteX12" fmla="*/ 151488 w 153094"/>
                <a:gd name="connsiteY12" fmla="*/ 95241 h 157642"/>
                <a:gd name="connsiteX13" fmla="*/ 150998 w 153094"/>
                <a:gd name="connsiteY13" fmla="*/ 90060 h 157642"/>
                <a:gd name="connsiteX14" fmla="*/ 150491 w 153094"/>
                <a:gd name="connsiteY14" fmla="*/ 84907 h 157642"/>
                <a:gd name="connsiteX15" fmla="*/ 150231 w 153094"/>
                <a:gd name="connsiteY15" fmla="*/ 82345 h 157642"/>
                <a:gd name="connsiteX16" fmla="*/ 149918 w 153094"/>
                <a:gd name="connsiteY16" fmla="*/ 79981 h 157642"/>
                <a:gd name="connsiteX17" fmla="*/ 147183 w 153094"/>
                <a:gd name="connsiteY17" fmla="*/ 61694 h 157642"/>
                <a:gd name="connsiteX18" fmla="*/ 145644 w 153094"/>
                <a:gd name="connsiteY18" fmla="*/ 53007 h 157642"/>
                <a:gd name="connsiteX19" fmla="*/ 143918 w 153094"/>
                <a:gd name="connsiteY19" fmla="*/ 44736 h 157642"/>
                <a:gd name="connsiteX20" fmla="*/ 140396 w 153094"/>
                <a:gd name="connsiteY20" fmla="*/ 29688 h 157642"/>
                <a:gd name="connsiteX21" fmla="*/ 139551 w 153094"/>
                <a:gd name="connsiteY21" fmla="*/ 26283 h 157642"/>
                <a:gd name="connsiteX22" fmla="*/ 138653 w 153094"/>
                <a:gd name="connsiteY22" fmla="*/ 23052 h 157642"/>
                <a:gd name="connsiteX23" fmla="*/ 136970 w 153094"/>
                <a:gd name="connsiteY23" fmla="*/ 17098 h 157642"/>
                <a:gd name="connsiteX24" fmla="*/ 135462 w 153094"/>
                <a:gd name="connsiteY24" fmla="*/ 11877 h 157642"/>
                <a:gd name="connsiteX25" fmla="*/ 134059 w 153094"/>
                <a:gd name="connsiteY25" fmla="*/ 7479 h 157642"/>
                <a:gd name="connsiteX26" fmla="*/ 132483 w 153094"/>
                <a:gd name="connsiteY26" fmla="*/ 2587 h 157642"/>
                <a:gd name="connsiteX27" fmla="*/ 127903 w 153094"/>
                <a:gd name="connsiteY27" fmla="*/ 144 h 157642"/>
                <a:gd name="connsiteX28" fmla="*/ 6175 w 153094"/>
                <a:gd name="connsiteY28" fmla="*/ 34834 h 157642"/>
                <a:gd name="connsiteX29" fmla="*/ 3524 w 153094"/>
                <a:gd name="connsiteY29" fmla="*/ 39106 h 157642"/>
                <a:gd name="connsiteX30" fmla="*/ 3975 w 153094"/>
                <a:gd name="connsiteY30" fmla="*/ 41532 h 157642"/>
                <a:gd name="connsiteX31" fmla="*/ 4550 w 153094"/>
                <a:gd name="connsiteY31" fmla="*/ 44559 h 157642"/>
                <a:gd name="connsiteX32" fmla="*/ 5103 w 153094"/>
                <a:gd name="connsiteY32" fmla="*/ 48152 h 157642"/>
                <a:gd name="connsiteX33" fmla="*/ 5725 w 153094"/>
                <a:gd name="connsiteY33" fmla="*/ 52231 h 157642"/>
                <a:gd name="connsiteX34" fmla="*/ 6058 w 153094"/>
                <a:gd name="connsiteY34" fmla="*/ 54437 h 157642"/>
                <a:gd name="connsiteX35" fmla="*/ 6323 w 153094"/>
                <a:gd name="connsiteY35" fmla="*/ 56763 h 157642"/>
                <a:gd name="connsiteX36" fmla="*/ 7394 w 153094"/>
                <a:gd name="connsiteY36" fmla="*/ 66980 h 157642"/>
                <a:gd name="connsiteX37" fmla="*/ 7856 w 153094"/>
                <a:gd name="connsiteY37" fmla="*/ 72559 h 157642"/>
                <a:gd name="connsiteX38" fmla="*/ 8134 w 153094"/>
                <a:gd name="connsiteY38" fmla="*/ 78401 h 157642"/>
                <a:gd name="connsiteX39" fmla="*/ 8424 w 153094"/>
                <a:gd name="connsiteY39" fmla="*/ 90615 h 157642"/>
                <a:gd name="connsiteX40" fmla="*/ 8441 w 153094"/>
                <a:gd name="connsiteY40" fmla="*/ 92160 h 157642"/>
                <a:gd name="connsiteX41" fmla="*/ 8387 w 153094"/>
                <a:gd name="connsiteY41" fmla="*/ 93528 h 157642"/>
                <a:gd name="connsiteX42" fmla="*/ 8293 w 153094"/>
                <a:gd name="connsiteY42" fmla="*/ 96270 h 157642"/>
                <a:gd name="connsiteX43" fmla="*/ 8219 w 153094"/>
                <a:gd name="connsiteY43" fmla="*/ 99012 h 157642"/>
                <a:gd name="connsiteX44" fmla="*/ 8190 w 153094"/>
                <a:gd name="connsiteY44" fmla="*/ 100382 h 157642"/>
                <a:gd name="connsiteX45" fmla="*/ 8106 w 153094"/>
                <a:gd name="connsiteY45" fmla="*/ 102354 h 157642"/>
                <a:gd name="connsiteX46" fmla="*/ 7767 w 153094"/>
                <a:gd name="connsiteY46" fmla="*/ 110304 h 157642"/>
                <a:gd name="connsiteX47" fmla="*/ 7683 w 153094"/>
                <a:gd name="connsiteY47" fmla="*/ 112285 h 157642"/>
                <a:gd name="connsiteX48" fmla="*/ 7671 w 153094"/>
                <a:gd name="connsiteY48" fmla="*/ 112532 h 157642"/>
                <a:gd name="connsiteX49" fmla="*/ 7669 w 153094"/>
                <a:gd name="connsiteY49" fmla="*/ 112592 h 157642"/>
                <a:gd name="connsiteX50" fmla="*/ 7654 w 153094"/>
                <a:gd name="connsiteY50" fmla="*/ 111381 h 157642"/>
                <a:gd name="connsiteX51" fmla="*/ 7644 w 153094"/>
                <a:gd name="connsiteY51" fmla="*/ 111479 h 157642"/>
                <a:gd name="connsiteX52" fmla="*/ 7608 w 153094"/>
                <a:gd name="connsiteY52" fmla="*/ 111870 h 157642"/>
                <a:gd name="connsiteX53" fmla="*/ 7536 w 153094"/>
                <a:gd name="connsiteY53" fmla="*/ 112651 h 157642"/>
                <a:gd name="connsiteX54" fmla="*/ 7255 w 153094"/>
                <a:gd name="connsiteY54" fmla="*/ 115760 h 157642"/>
                <a:gd name="connsiteX55" fmla="*/ 6986 w 153094"/>
                <a:gd name="connsiteY55" fmla="*/ 118839 h 157642"/>
                <a:gd name="connsiteX56" fmla="*/ 6622 w 153094"/>
                <a:gd name="connsiteY56" fmla="*/ 121873 h 157642"/>
                <a:gd name="connsiteX57" fmla="*/ 5885 w 153094"/>
                <a:gd name="connsiteY57" fmla="*/ 127809 h 157642"/>
                <a:gd name="connsiteX58" fmla="*/ 5059 w 153094"/>
                <a:gd name="connsiteY58" fmla="*/ 133520 h 157642"/>
                <a:gd name="connsiteX59" fmla="*/ 4115 w 153094"/>
                <a:gd name="connsiteY59" fmla="*/ 138951 h 157642"/>
                <a:gd name="connsiteX60" fmla="*/ 3135 w 153094"/>
                <a:gd name="connsiteY60" fmla="*/ 144064 h 157642"/>
                <a:gd name="connsiteX61" fmla="*/ 2156 w 153094"/>
                <a:gd name="connsiteY61" fmla="*/ 148817 h 157642"/>
                <a:gd name="connsiteX62" fmla="*/ 1153 w 153094"/>
                <a:gd name="connsiteY62" fmla="*/ 153159 h 157642"/>
                <a:gd name="connsiteX63" fmla="*/ 693 w 153094"/>
                <a:gd name="connsiteY63" fmla="*/ 155149 h 157642"/>
                <a:gd name="connsiteX64" fmla="*/ 248 w 153094"/>
                <a:gd name="connsiteY64" fmla="*/ 156759 h 157642"/>
                <a:gd name="connsiteX65" fmla="*/ 0 w 153094"/>
                <a:gd name="connsiteY65" fmla="*/ 157685 h 157642"/>
                <a:gd name="connsiteX66" fmla="*/ 148880 w 153094"/>
                <a:gd name="connsiteY66" fmla="*/ 157685 h 157642"/>
                <a:gd name="connsiteX67" fmla="*/ 152613 w 153094"/>
                <a:gd name="connsiteY67" fmla="*/ 154125 h 157642"/>
                <a:gd name="connsiteX68" fmla="*/ 152615 w 153094"/>
                <a:gd name="connsiteY68" fmla="*/ 154089 h 157642"/>
                <a:gd name="connsiteX69" fmla="*/ 152996 w 153094"/>
                <a:gd name="connsiteY69" fmla="*/ 145560 h 157642"/>
                <a:gd name="connsiteX70" fmla="*/ 153166 w 153094"/>
                <a:gd name="connsiteY70" fmla="*/ 136661 h 157642"/>
                <a:gd name="connsiteX71" fmla="*/ 153151 w 153094"/>
                <a:gd name="connsiteY71" fmla="*/ 127474 h 157642"/>
                <a:gd name="connsiteX72" fmla="*/ 153101 w 153094"/>
                <a:gd name="connsiteY72" fmla="*/ 122798 h 157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53094" h="157642">
                  <a:moveTo>
                    <a:pt x="153101" y="122798"/>
                  </a:moveTo>
                  <a:cubicBezTo>
                    <a:pt x="153046" y="121234"/>
                    <a:pt x="152991" y="119661"/>
                    <a:pt x="152936" y="118083"/>
                  </a:cubicBezTo>
                  <a:cubicBezTo>
                    <a:pt x="152880" y="116505"/>
                    <a:pt x="152821" y="114923"/>
                    <a:pt x="152763" y="113333"/>
                  </a:cubicBezTo>
                  <a:lnTo>
                    <a:pt x="152717" y="112143"/>
                  </a:lnTo>
                  <a:lnTo>
                    <a:pt x="152695" y="111546"/>
                  </a:lnTo>
                  <a:lnTo>
                    <a:pt x="152689" y="111397"/>
                  </a:lnTo>
                  <a:lnTo>
                    <a:pt x="152673" y="110063"/>
                  </a:lnTo>
                  <a:lnTo>
                    <a:pt x="152669" y="110001"/>
                  </a:lnTo>
                  <a:lnTo>
                    <a:pt x="152650" y="109754"/>
                  </a:lnTo>
                  <a:lnTo>
                    <a:pt x="152498" y="107778"/>
                  </a:lnTo>
                  <a:cubicBezTo>
                    <a:pt x="152292" y="105141"/>
                    <a:pt x="152087" y="102493"/>
                    <a:pt x="151881" y="99845"/>
                  </a:cubicBezTo>
                  <a:lnTo>
                    <a:pt x="151724" y="97841"/>
                  </a:lnTo>
                  <a:lnTo>
                    <a:pt x="151488" y="95241"/>
                  </a:lnTo>
                  <a:cubicBezTo>
                    <a:pt x="151324" y="93512"/>
                    <a:pt x="151161" y="91784"/>
                    <a:pt x="150998" y="90060"/>
                  </a:cubicBezTo>
                  <a:cubicBezTo>
                    <a:pt x="150829" y="88339"/>
                    <a:pt x="150660" y="86620"/>
                    <a:pt x="150491" y="84907"/>
                  </a:cubicBezTo>
                  <a:cubicBezTo>
                    <a:pt x="150404" y="84051"/>
                    <a:pt x="150318" y="83197"/>
                    <a:pt x="150231" y="82345"/>
                  </a:cubicBezTo>
                  <a:cubicBezTo>
                    <a:pt x="150127" y="81556"/>
                    <a:pt x="150022" y="80768"/>
                    <a:pt x="149918" y="79981"/>
                  </a:cubicBezTo>
                  <a:cubicBezTo>
                    <a:pt x="149054" y="73734"/>
                    <a:pt x="148284" y="67595"/>
                    <a:pt x="147183" y="61694"/>
                  </a:cubicBezTo>
                  <a:cubicBezTo>
                    <a:pt x="146663" y="58741"/>
                    <a:pt x="146183" y="55837"/>
                    <a:pt x="145644" y="53007"/>
                  </a:cubicBezTo>
                  <a:cubicBezTo>
                    <a:pt x="145055" y="50184"/>
                    <a:pt x="144479" y="47424"/>
                    <a:pt x="143918" y="44736"/>
                  </a:cubicBezTo>
                  <a:cubicBezTo>
                    <a:pt x="142856" y="39356"/>
                    <a:pt x="141521" y="34332"/>
                    <a:pt x="140396" y="29688"/>
                  </a:cubicBezTo>
                  <a:cubicBezTo>
                    <a:pt x="140108" y="28529"/>
                    <a:pt x="139826" y="27392"/>
                    <a:pt x="139551" y="26283"/>
                  </a:cubicBezTo>
                  <a:cubicBezTo>
                    <a:pt x="139245" y="25179"/>
                    <a:pt x="138945" y="24103"/>
                    <a:pt x="138653" y="23052"/>
                  </a:cubicBezTo>
                  <a:cubicBezTo>
                    <a:pt x="138060" y="20955"/>
                    <a:pt x="137499" y="18966"/>
                    <a:pt x="136970" y="17098"/>
                  </a:cubicBezTo>
                  <a:cubicBezTo>
                    <a:pt x="136432" y="15233"/>
                    <a:pt x="135957" y="13482"/>
                    <a:pt x="135462" y="11877"/>
                  </a:cubicBezTo>
                  <a:cubicBezTo>
                    <a:pt x="134951" y="10277"/>
                    <a:pt x="134482" y="8807"/>
                    <a:pt x="134059" y="7479"/>
                  </a:cubicBezTo>
                  <a:cubicBezTo>
                    <a:pt x="133430" y="5528"/>
                    <a:pt x="132901" y="3885"/>
                    <a:pt x="132483" y="2587"/>
                  </a:cubicBezTo>
                  <a:cubicBezTo>
                    <a:pt x="131865" y="670"/>
                    <a:pt x="129840" y="-408"/>
                    <a:pt x="127903" y="144"/>
                  </a:cubicBezTo>
                  <a:lnTo>
                    <a:pt x="6175" y="34834"/>
                  </a:lnTo>
                  <a:cubicBezTo>
                    <a:pt x="4321" y="35362"/>
                    <a:pt x="3171" y="37210"/>
                    <a:pt x="3524" y="39106"/>
                  </a:cubicBezTo>
                  <a:cubicBezTo>
                    <a:pt x="3656" y="39814"/>
                    <a:pt x="3807" y="40625"/>
                    <a:pt x="3975" y="41532"/>
                  </a:cubicBezTo>
                  <a:cubicBezTo>
                    <a:pt x="4149" y="42445"/>
                    <a:pt x="4341" y="43458"/>
                    <a:pt x="4550" y="44559"/>
                  </a:cubicBezTo>
                  <a:cubicBezTo>
                    <a:pt x="4748" y="45663"/>
                    <a:pt x="4904" y="46873"/>
                    <a:pt x="5103" y="48152"/>
                  </a:cubicBezTo>
                  <a:cubicBezTo>
                    <a:pt x="5298" y="49432"/>
                    <a:pt x="5506" y="50795"/>
                    <a:pt x="5725" y="52231"/>
                  </a:cubicBezTo>
                  <a:cubicBezTo>
                    <a:pt x="5832" y="52949"/>
                    <a:pt x="5959" y="53680"/>
                    <a:pt x="6058" y="54437"/>
                  </a:cubicBezTo>
                  <a:cubicBezTo>
                    <a:pt x="6144" y="55195"/>
                    <a:pt x="6232" y="55971"/>
                    <a:pt x="6323" y="56763"/>
                  </a:cubicBezTo>
                  <a:cubicBezTo>
                    <a:pt x="6662" y="59935"/>
                    <a:pt x="7168" y="63334"/>
                    <a:pt x="7394" y="66980"/>
                  </a:cubicBezTo>
                  <a:cubicBezTo>
                    <a:pt x="7543" y="68794"/>
                    <a:pt x="7698" y="70657"/>
                    <a:pt x="7856" y="72559"/>
                  </a:cubicBezTo>
                  <a:cubicBezTo>
                    <a:pt x="7974" y="74467"/>
                    <a:pt x="8033" y="76423"/>
                    <a:pt x="8134" y="78401"/>
                  </a:cubicBezTo>
                  <a:cubicBezTo>
                    <a:pt x="8398" y="82352"/>
                    <a:pt x="8348" y="86466"/>
                    <a:pt x="8424" y="90615"/>
                  </a:cubicBezTo>
                  <a:lnTo>
                    <a:pt x="8441" y="92160"/>
                  </a:lnTo>
                  <a:lnTo>
                    <a:pt x="8387" y="93528"/>
                  </a:lnTo>
                  <a:cubicBezTo>
                    <a:pt x="8356" y="94440"/>
                    <a:pt x="8324" y="95353"/>
                    <a:pt x="8293" y="96270"/>
                  </a:cubicBezTo>
                  <a:cubicBezTo>
                    <a:pt x="8269" y="97181"/>
                    <a:pt x="8244" y="98096"/>
                    <a:pt x="8219" y="99012"/>
                  </a:cubicBezTo>
                  <a:lnTo>
                    <a:pt x="8190" y="100382"/>
                  </a:lnTo>
                  <a:lnTo>
                    <a:pt x="8106" y="102354"/>
                  </a:lnTo>
                  <a:cubicBezTo>
                    <a:pt x="7994" y="105008"/>
                    <a:pt x="7880" y="107661"/>
                    <a:pt x="7767" y="110304"/>
                  </a:cubicBezTo>
                  <a:lnTo>
                    <a:pt x="7683" y="112285"/>
                  </a:lnTo>
                  <a:lnTo>
                    <a:pt x="7671" y="112532"/>
                  </a:lnTo>
                  <a:lnTo>
                    <a:pt x="7669" y="112592"/>
                  </a:lnTo>
                  <a:cubicBezTo>
                    <a:pt x="7671" y="112890"/>
                    <a:pt x="7646" y="110234"/>
                    <a:pt x="7654" y="111381"/>
                  </a:cubicBezTo>
                  <a:lnTo>
                    <a:pt x="7644" y="111479"/>
                  </a:lnTo>
                  <a:lnTo>
                    <a:pt x="7608" y="111870"/>
                  </a:lnTo>
                  <a:lnTo>
                    <a:pt x="7536" y="112651"/>
                  </a:lnTo>
                  <a:cubicBezTo>
                    <a:pt x="7442" y="113692"/>
                    <a:pt x="7348" y="114727"/>
                    <a:pt x="7255" y="115760"/>
                  </a:cubicBezTo>
                  <a:cubicBezTo>
                    <a:pt x="7164" y="116790"/>
                    <a:pt x="7074" y="117818"/>
                    <a:pt x="6986" y="118839"/>
                  </a:cubicBezTo>
                  <a:cubicBezTo>
                    <a:pt x="6864" y="119856"/>
                    <a:pt x="6744" y="120869"/>
                    <a:pt x="6622" y="121873"/>
                  </a:cubicBezTo>
                  <a:cubicBezTo>
                    <a:pt x="6364" y="123882"/>
                    <a:pt x="6205" y="125871"/>
                    <a:pt x="5885" y="127809"/>
                  </a:cubicBezTo>
                  <a:cubicBezTo>
                    <a:pt x="5605" y="129749"/>
                    <a:pt x="5329" y="131653"/>
                    <a:pt x="5059" y="133520"/>
                  </a:cubicBezTo>
                  <a:cubicBezTo>
                    <a:pt x="4736" y="135373"/>
                    <a:pt x="4421" y="137187"/>
                    <a:pt x="4115" y="138951"/>
                  </a:cubicBezTo>
                  <a:cubicBezTo>
                    <a:pt x="3837" y="140717"/>
                    <a:pt x="3466" y="142418"/>
                    <a:pt x="3135" y="144064"/>
                  </a:cubicBezTo>
                  <a:cubicBezTo>
                    <a:pt x="2790" y="145707"/>
                    <a:pt x="2515" y="147302"/>
                    <a:pt x="2156" y="148817"/>
                  </a:cubicBezTo>
                  <a:cubicBezTo>
                    <a:pt x="1807" y="150331"/>
                    <a:pt x="1472" y="151780"/>
                    <a:pt x="1153" y="153159"/>
                  </a:cubicBezTo>
                  <a:cubicBezTo>
                    <a:pt x="995" y="153840"/>
                    <a:pt x="842" y="154503"/>
                    <a:pt x="693" y="155149"/>
                  </a:cubicBezTo>
                  <a:cubicBezTo>
                    <a:pt x="540" y="155702"/>
                    <a:pt x="393" y="156239"/>
                    <a:pt x="248" y="156759"/>
                  </a:cubicBezTo>
                  <a:cubicBezTo>
                    <a:pt x="163" y="157078"/>
                    <a:pt x="83" y="157376"/>
                    <a:pt x="0" y="157685"/>
                  </a:cubicBezTo>
                  <a:lnTo>
                    <a:pt x="148880" y="157685"/>
                  </a:lnTo>
                  <a:cubicBezTo>
                    <a:pt x="150876" y="157685"/>
                    <a:pt x="152538" y="156119"/>
                    <a:pt x="152613" y="154125"/>
                  </a:cubicBezTo>
                  <a:cubicBezTo>
                    <a:pt x="152614" y="154113"/>
                    <a:pt x="152614" y="154101"/>
                    <a:pt x="152615" y="154089"/>
                  </a:cubicBezTo>
                  <a:cubicBezTo>
                    <a:pt x="152739" y="151317"/>
                    <a:pt x="152866" y="148470"/>
                    <a:pt x="152996" y="145560"/>
                  </a:cubicBezTo>
                  <a:cubicBezTo>
                    <a:pt x="153052" y="142653"/>
                    <a:pt x="153108" y="139682"/>
                    <a:pt x="153166" y="136661"/>
                  </a:cubicBezTo>
                  <a:cubicBezTo>
                    <a:pt x="153251" y="133643"/>
                    <a:pt x="153159" y="130576"/>
                    <a:pt x="153151" y="127474"/>
                  </a:cubicBezTo>
                  <a:cubicBezTo>
                    <a:pt x="153133" y="125924"/>
                    <a:pt x="153117" y="124365"/>
                    <a:pt x="153101" y="122798"/>
                  </a:cubicBezTo>
                  <a:close/>
                </a:path>
              </a:pathLst>
            </a:custGeom>
            <a:grpFill/>
            <a:ln w="752" cap="flat">
              <a:noFill/>
              <a:prstDash val="solid"/>
              <a:miter/>
            </a:ln>
          </p:spPr>
          <p:txBody>
            <a:bodyPr rtlCol="0" anchor="ctr"/>
            <a:lstStyle/>
            <a:p>
              <a:endParaRPr lang="zh-CN" altLang="en-US"/>
            </a:p>
          </p:txBody>
        </p:sp>
        <p:sp>
          <p:nvSpPr>
            <p:cNvPr id="7" name="任意形状 6"/>
            <p:cNvSpPr/>
            <p:nvPr/>
          </p:nvSpPr>
          <p:spPr>
            <a:xfrm>
              <a:off x="7127384" y="1795147"/>
              <a:ext cx="190232" cy="200084"/>
            </a:xfrm>
            <a:custGeom>
              <a:avLst/>
              <a:gdLst>
                <a:gd name="connsiteX0" fmla="*/ 187917 w 190231"/>
                <a:gd name="connsiteY0" fmla="*/ 154528 h 200084"/>
                <a:gd name="connsiteX1" fmla="*/ 189904 w 190231"/>
                <a:gd name="connsiteY1" fmla="*/ 149465 h 200084"/>
                <a:gd name="connsiteX2" fmla="*/ 188475 w 190231"/>
                <a:gd name="connsiteY2" fmla="*/ 146446 h 200084"/>
                <a:gd name="connsiteX3" fmla="*/ 186784 w 190231"/>
                <a:gd name="connsiteY3" fmla="*/ 142886 h 200084"/>
                <a:gd name="connsiteX4" fmla="*/ 184210 w 190231"/>
                <a:gd name="connsiteY4" fmla="*/ 137644 h 200084"/>
                <a:gd name="connsiteX5" fmla="*/ 181259 w 190231"/>
                <a:gd name="connsiteY5" fmla="*/ 131707 h 200084"/>
                <a:gd name="connsiteX6" fmla="*/ 179673 w 190231"/>
                <a:gd name="connsiteY6" fmla="*/ 128703 h 200084"/>
                <a:gd name="connsiteX7" fmla="*/ 178016 w 190231"/>
                <a:gd name="connsiteY7" fmla="*/ 125644 h 200084"/>
                <a:gd name="connsiteX8" fmla="*/ 174476 w 190231"/>
                <a:gd name="connsiteY8" fmla="*/ 119163 h 200084"/>
                <a:gd name="connsiteX9" fmla="*/ 170494 w 190231"/>
                <a:gd name="connsiteY9" fmla="*/ 112340 h 200084"/>
                <a:gd name="connsiteX10" fmla="*/ 168411 w 190231"/>
                <a:gd name="connsiteY10" fmla="*/ 108790 h 200084"/>
                <a:gd name="connsiteX11" fmla="*/ 166177 w 190231"/>
                <a:gd name="connsiteY11" fmla="*/ 105211 h 200084"/>
                <a:gd name="connsiteX12" fmla="*/ 161545 w 190231"/>
                <a:gd name="connsiteY12" fmla="*/ 97855 h 200084"/>
                <a:gd name="connsiteX13" fmla="*/ 151240 w 190231"/>
                <a:gd name="connsiteY13" fmla="*/ 82878 h 200084"/>
                <a:gd name="connsiteX14" fmla="*/ 148513 w 190231"/>
                <a:gd name="connsiteY14" fmla="*/ 79107 h 200084"/>
                <a:gd name="connsiteX15" fmla="*/ 147141 w 190231"/>
                <a:gd name="connsiteY15" fmla="*/ 77216 h 200084"/>
                <a:gd name="connsiteX16" fmla="*/ 145713 w 190231"/>
                <a:gd name="connsiteY16" fmla="*/ 75357 h 200084"/>
                <a:gd name="connsiteX17" fmla="*/ 139969 w 190231"/>
                <a:gd name="connsiteY17" fmla="*/ 67921 h 200084"/>
                <a:gd name="connsiteX18" fmla="*/ 134019 w 190231"/>
                <a:gd name="connsiteY18" fmla="*/ 60655 h 200084"/>
                <a:gd name="connsiteX19" fmla="*/ 131028 w 190231"/>
                <a:gd name="connsiteY19" fmla="*/ 57072 h 200084"/>
                <a:gd name="connsiteX20" fmla="*/ 127966 w 190231"/>
                <a:gd name="connsiteY20" fmla="*/ 53584 h 200084"/>
                <a:gd name="connsiteX21" fmla="*/ 124927 w 190231"/>
                <a:gd name="connsiteY21" fmla="*/ 50132 h 200084"/>
                <a:gd name="connsiteX22" fmla="*/ 121870 w 190231"/>
                <a:gd name="connsiteY22" fmla="*/ 46760 h 200084"/>
                <a:gd name="connsiteX23" fmla="*/ 115761 w 190231"/>
                <a:gd name="connsiteY23" fmla="*/ 40253 h 200084"/>
                <a:gd name="connsiteX24" fmla="*/ 109694 w 190231"/>
                <a:gd name="connsiteY24" fmla="*/ 34121 h 200084"/>
                <a:gd name="connsiteX25" fmla="*/ 103786 w 190231"/>
                <a:gd name="connsiteY25" fmla="*/ 28361 h 200084"/>
                <a:gd name="connsiteX26" fmla="*/ 98086 w 190231"/>
                <a:gd name="connsiteY26" fmla="*/ 23025 h 200084"/>
                <a:gd name="connsiteX27" fmla="*/ 92639 w 190231"/>
                <a:gd name="connsiteY27" fmla="*/ 18176 h 200084"/>
                <a:gd name="connsiteX28" fmla="*/ 87594 w 190231"/>
                <a:gd name="connsiteY28" fmla="*/ 13765 h 200084"/>
                <a:gd name="connsiteX29" fmla="*/ 82928 w 190231"/>
                <a:gd name="connsiteY29" fmla="*/ 9921 h 200084"/>
                <a:gd name="connsiteX30" fmla="*/ 78823 w 190231"/>
                <a:gd name="connsiteY30" fmla="*/ 6554 h 200084"/>
                <a:gd name="connsiteX31" fmla="*/ 75267 w 190231"/>
                <a:gd name="connsiteY31" fmla="*/ 3782 h 200084"/>
                <a:gd name="connsiteX32" fmla="*/ 71343 w 190231"/>
                <a:gd name="connsiteY32" fmla="*/ 771 h 200084"/>
                <a:gd name="connsiteX33" fmla="*/ 66191 w 190231"/>
                <a:gd name="connsiteY33" fmla="*/ 1359 h 200084"/>
                <a:gd name="connsiteX34" fmla="*/ 858 w 190231"/>
                <a:gd name="connsiteY34" fmla="*/ 80443 h 200084"/>
                <a:gd name="connsiteX35" fmla="*/ 1106 w 190231"/>
                <a:gd name="connsiteY35" fmla="*/ 85475 h 200084"/>
                <a:gd name="connsiteX36" fmla="*/ 2992 w 190231"/>
                <a:gd name="connsiteY36" fmla="*/ 87342 h 200084"/>
                <a:gd name="connsiteX37" fmla="*/ 5250 w 190231"/>
                <a:gd name="connsiteY37" fmla="*/ 89592 h 200084"/>
                <a:gd name="connsiteX38" fmla="*/ 7833 w 190231"/>
                <a:gd name="connsiteY38" fmla="*/ 92323 h 200084"/>
                <a:gd name="connsiteX39" fmla="*/ 10774 w 190231"/>
                <a:gd name="connsiteY39" fmla="*/ 95414 h 200084"/>
                <a:gd name="connsiteX40" fmla="*/ 13917 w 190231"/>
                <a:gd name="connsiteY40" fmla="*/ 98954 h 200084"/>
                <a:gd name="connsiteX41" fmla="*/ 17306 w 190231"/>
                <a:gd name="connsiteY41" fmla="*/ 102811 h 200084"/>
                <a:gd name="connsiteX42" fmla="*/ 20819 w 190231"/>
                <a:gd name="connsiteY42" fmla="*/ 107035 h 200084"/>
                <a:gd name="connsiteX43" fmla="*/ 24434 w 190231"/>
                <a:gd name="connsiteY43" fmla="*/ 111565 h 200084"/>
                <a:gd name="connsiteX44" fmla="*/ 28126 w 190231"/>
                <a:gd name="connsiteY44" fmla="*/ 116349 h 200084"/>
                <a:gd name="connsiteX45" fmla="*/ 31803 w 190231"/>
                <a:gd name="connsiteY45" fmla="*/ 121395 h 200084"/>
                <a:gd name="connsiteX46" fmla="*/ 33629 w 190231"/>
                <a:gd name="connsiteY46" fmla="*/ 123997 h 200084"/>
                <a:gd name="connsiteX47" fmla="*/ 35434 w 190231"/>
                <a:gd name="connsiteY47" fmla="*/ 126655 h 200084"/>
                <a:gd name="connsiteX48" fmla="*/ 37256 w 190231"/>
                <a:gd name="connsiteY48" fmla="*/ 129322 h 200084"/>
                <a:gd name="connsiteX49" fmla="*/ 39008 w 190231"/>
                <a:gd name="connsiteY49" fmla="*/ 132062 h 200084"/>
                <a:gd name="connsiteX50" fmla="*/ 42491 w 190231"/>
                <a:gd name="connsiteY50" fmla="*/ 137577 h 200084"/>
                <a:gd name="connsiteX51" fmla="*/ 45802 w 190231"/>
                <a:gd name="connsiteY51" fmla="*/ 143193 h 200084"/>
                <a:gd name="connsiteX52" fmla="*/ 46628 w 190231"/>
                <a:gd name="connsiteY52" fmla="*/ 144586 h 200084"/>
                <a:gd name="connsiteX53" fmla="*/ 47402 w 190231"/>
                <a:gd name="connsiteY53" fmla="*/ 146009 h 200084"/>
                <a:gd name="connsiteX54" fmla="*/ 48947 w 190231"/>
                <a:gd name="connsiteY54" fmla="*/ 148834 h 200084"/>
                <a:gd name="connsiteX55" fmla="*/ 54724 w 190231"/>
                <a:gd name="connsiteY55" fmla="*/ 159949 h 200084"/>
                <a:gd name="connsiteX56" fmla="*/ 57247 w 190231"/>
                <a:gd name="connsiteY56" fmla="*/ 165369 h 200084"/>
                <a:gd name="connsiteX57" fmla="*/ 58471 w 190231"/>
                <a:gd name="connsiteY57" fmla="*/ 167986 h 200084"/>
                <a:gd name="connsiteX58" fmla="*/ 59576 w 190231"/>
                <a:gd name="connsiteY58" fmla="*/ 170586 h 200084"/>
                <a:gd name="connsiteX59" fmla="*/ 61708 w 190231"/>
                <a:gd name="connsiteY59" fmla="*/ 175548 h 200084"/>
                <a:gd name="connsiteX60" fmla="*/ 63547 w 190231"/>
                <a:gd name="connsiteY60" fmla="*/ 180246 h 200084"/>
                <a:gd name="connsiteX61" fmla="*/ 64412 w 190231"/>
                <a:gd name="connsiteY61" fmla="*/ 182453 h 200084"/>
                <a:gd name="connsiteX62" fmla="*/ 65187 w 190231"/>
                <a:gd name="connsiteY62" fmla="*/ 184499 h 200084"/>
                <a:gd name="connsiteX63" fmla="*/ 66380 w 190231"/>
                <a:gd name="connsiteY63" fmla="*/ 187985 h 200084"/>
                <a:gd name="connsiteX64" fmla="*/ 67451 w 190231"/>
                <a:gd name="connsiteY64" fmla="*/ 191029 h 200084"/>
                <a:gd name="connsiteX65" fmla="*/ 68644 w 190231"/>
                <a:gd name="connsiteY65" fmla="*/ 194588 h 200084"/>
                <a:gd name="connsiteX66" fmla="*/ 69701 w 190231"/>
                <a:gd name="connsiteY66" fmla="*/ 197760 h 200084"/>
                <a:gd name="connsiteX67" fmla="*/ 74639 w 190231"/>
                <a:gd name="connsiteY67" fmla="*/ 200039 h 200084"/>
                <a:gd name="connsiteX68" fmla="*/ 187917 w 190231"/>
                <a:gd name="connsiteY68" fmla="*/ 154528 h 200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90231" h="200084">
                  <a:moveTo>
                    <a:pt x="187917" y="154528"/>
                  </a:moveTo>
                  <a:cubicBezTo>
                    <a:pt x="189914" y="153724"/>
                    <a:pt x="190825" y="151410"/>
                    <a:pt x="189904" y="149465"/>
                  </a:cubicBezTo>
                  <a:cubicBezTo>
                    <a:pt x="189495" y="148600"/>
                    <a:pt x="189016" y="147589"/>
                    <a:pt x="188475" y="146446"/>
                  </a:cubicBezTo>
                  <a:cubicBezTo>
                    <a:pt x="187963" y="145371"/>
                    <a:pt x="187398" y="144181"/>
                    <a:pt x="186784" y="142886"/>
                  </a:cubicBezTo>
                  <a:cubicBezTo>
                    <a:pt x="185989" y="141266"/>
                    <a:pt x="185129" y="139515"/>
                    <a:pt x="184210" y="137644"/>
                  </a:cubicBezTo>
                  <a:cubicBezTo>
                    <a:pt x="183284" y="135780"/>
                    <a:pt x="182299" y="133797"/>
                    <a:pt x="181259" y="131707"/>
                  </a:cubicBezTo>
                  <a:cubicBezTo>
                    <a:pt x="180733" y="130620"/>
                    <a:pt x="180215" y="129723"/>
                    <a:pt x="179673" y="128703"/>
                  </a:cubicBezTo>
                  <a:cubicBezTo>
                    <a:pt x="179133" y="127706"/>
                    <a:pt x="178581" y="126686"/>
                    <a:pt x="178016" y="125644"/>
                  </a:cubicBezTo>
                  <a:cubicBezTo>
                    <a:pt x="176882" y="123564"/>
                    <a:pt x="175721" y="121389"/>
                    <a:pt x="174476" y="119163"/>
                  </a:cubicBezTo>
                  <a:cubicBezTo>
                    <a:pt x="173190" y="116960"/>
                    <a:pt x="171861" y="114682"/>
                    <a:pt x="170494" y="112340"/>
                  </a:cubicBezTo>
                  <a:cubicBezTo>
                    <a:pt x="169809" y="111172"/>
                    <a:pt x="169114" y="109988"/>
                    <a:pt x="168411" y="108790"/>
                  </a:cubicBezTo>
                  <a:cubicBezTo>
                    <a:pt x="167675" y="107611"/>
                    <a:pt x="166930" y="106417"/>
                    <a:pt x="166177" y="105211"/>
                  </a:cubicBezTo>
                  <a:cubicBezTo>
                    <a:pt x="164664" y="102807"/>
                    <a:pt x="163117" y="100351"/>
                    <a:pt x="161545" y="97855"/>
                  </a:cubicBezTo>
                  <a:cubicBezTo>
                    <a:pt x="158228" y="92966"/>
                    <a:pt x="154926" y="87853"/>
                    <a:pt x="151240" y="82878"/>
                  </a:cubicBezTo>
                  <a:cubicBezTo>
                    <a:pt x="150335" y="81625"/>
                    <a:pt x="149425" y="80368"/>
                    <a:pt x="148513" y="79107"/>
                  </a:cubicBezTo>
                  <a:lnTo>
                    <a:pt x="147141" y="77216"/>
                  </a:lnTo>
                  <a:lnTo>
                    <a:pt x="145713" y="75357"/>
                  </a:lnTo>
                  <a:cubicBezTo>
                    <a:pt x="143803" y="72884"/>
                    <a:pt x="141886" y="70403"/>
                    <a:pt x="139969" y="67921"/>
                  </a:cubicBezTo>
                  <a:cubicBezTo>
                    <a:pt x="138017" y="65467"/>
                    <a:pt x="135998" y="63066"/>
                    <a:pt x="134019" y="60655"/>
                  </a:cubicBezTo>
                  <a:cubicBezTo>
                    <a:pt x="133019" y="59457"/>
                    <a:pt x="132049" y="58242"/>
                    <a:pt x="131028" y="57072"/>
                  </a:cubicBezTo>
                  <a:cubicBezTo>
                    <a:pt x="130004" y="55906"/>
                    <a:pt x="128984" y="54742"/>
                    <a:pt x="127966" y="53584"/>
                  </a:cubicBezTo>
                  <a:cubicBezTo>
                    <a:pt x="126949" y="52429"/>
                    <a:pt x="125935" y="51277"/>
                    <a:pt x="124927" y="50132"/>
                  </a:cubicBezTo>
                  <a:cubicBezTo>
                    <a:pt x="123924" y="48982"/>
                    <a:pt x="122913" y="47852"/>
                    <a:pt x="121870" y="46760"/>
                  </a:cubicBezTo>
                  <a:cubicBezTo>
                    <a:pt x="119805" y="44561"/>
                    <a:pt x="117767" y="42390"/>
                    <a:pt x="115761" y="40253"/>
                  </a:cubicBezTo>
                  <a:cubicBezTo>
                    <a:pt x="113753" y="38123"/>
                    <a:pt x="111673" y="36122"/>
                    <a:pt x="109694" y="34121"/>
                  </a:cubicBezTo>
                  <a:cubicBezTo>
                    <a:pt x="107701" y="32131"/>
                    <a:pt x="105764" y="30176"/>
                    <a:pt x="103786" y="28361"/>
                  </a:cubicBezTo>
                  <a:cubicBezTo>
                    <a:pt x="101830" y="26530"/>
                    <a:pt x="99926" y="24749"/>
                    <a:pt x="98086" y="23025"/>
                  </a:cubicBezTo>
                  <a:cubicBezTo>
                    <a:pt x="96253" y="21298"/>
                    <a:pt x="94382" y="19729"/>
                    <a:pt x="92639" y="18176"/>
                  </a:cubicBezTo>
                  <a:cubicBezTo>
                    <a:pt x="90881" y="16639"/>
                    <a:pt x="89196" y="15166"/>
                    <a:pt x="87594" y="13765"/>
                  </a:cubicBezTo>
                  <a:cubicBezTo>
                    <a:pt x="85951" y="12411"/>
                    <a:pt x="84392" y="11127"/>
                    <a:pt x="82928" y="9921"/>
                  </a:cubicBezTo>
                  <a:cubicBezTo>
                    <a:pt x="81462" y="8719"/>
                    <a:pt x="80091" y="7594"/>
                    <a:pt x="78823" y="6554"/>
                  </a:cubicBezTo>
                  <a:cubicBezTo>
                    <a:pt x="77553" y="5518"/>
                    <a:pt x="76338" y="4620"/>
                    <a:pt x="75267" y="3782"/>
                  </a:cubicBezTo>
                  <a:cubicBezTo>
                    <a:pt x="73707" y="2586"/>
                    <a:pt x="72390" y="1575"/>
                    <a:pt x="71343" y="771"/>
                  </a:cubicBezTo>
                  <a:cubicBezTo>
                    <a:pt x="69748" y="-453"/>
                    <a:pt x="67474" y="-192"/>
                    <a:pt x="66191" y="1359"/>
                  </a:cubicBezTo>
                  <a:lnTo>
                    <a:pt x="858" y="80443"/>
                  </a:lnTo>
                  <a:cubicBezTo>
                    <a:pt x="-374" y="81934"/>
                    <a:pt x="-269" y="84114"/>
                    <a:pt x="1106" y="85475"/>
                  </a:cubicBezTo>
                  <a:cubicBezTo>
                    <a:pt x="1652" y="86015"/>
                    <a:pt x="2283" y="86639"/>
                    <a:pt x="2992" y="87342"/>
                  </a:cubicBezTo>
                  <a:cubicBezTo>
                    <a:pt x="3672" y="88025"/>
                    <a:pt x="4451" y="88748"/>
                    <a:pt x="5250" y="89592"/>
                  </a:cubicBezTo>
                  <a:cubicBezTo>
                    <a:pt x="6048" y="90436"/>
                    <a:pt x="6911" y="91349"/>
                    <a:pt x="7833" y="92323"/>
                  </a:cubicBezTo>
                  <a:cubicBezTo>
                    <a:pt x="8757" y="93294"/>
                    <a:pt x="9739" y="94326"/>
                    <a:pt x="10774" y="95414"/>
                  </a:cubicBezTo>
                  <a:cubicBezTo>
                    <a:pt x="11772" y="96537"/>
                    <a:pt x="12822" y="97720"/>
                    <a:pt x="13917" y="98954"/>
                  </a:cubicBezTo>
                  <a:cubicBezTo>
                    <a:pt x="14998" y="100198"/>
                    <a:pt x="16181" y="101433"/>
                    <a:pt x="17306" y="102811"/>
                  </a:cubicBezTo>
                  <a:cubicBezTo>
                    <a:pt x="18440" y="104175"/>
                    <a:pt x="19613" y="105585"/>
                    <a:pt x="20819" y="107035"/>
                  </a:cubicBezTo>
                  <a:cubicBezTo>
                    <a:pt x="22048" y="108458"/>
                    <a:pt x="23220" y="110004"/>
                    <a:pt x="24434" y="111565"/>
                  </a:cubicBezTo>
                  <a:cubicBezTo>
                    <a:pt x="25636" y="113137"/>
                    <a:pt x="26919" y="114687"/>
                    <a:pt x="28126" y="116349"/>
                  </a:cubicBezTo>
                  <a:cubicBezTo>
                    <a:pt x="29333" y="118005"/>
                    <a:pt x="30560" y="119690"/>
                    <a:pt x="31803" y="121395"/>
                  </a:cubicBezTo>
                  <a:cubicBezTo>
                    <a:pt x="32436" y="122234"/>
                    <a:pt x="33037" y="123109"/>
                    <a:pt x="33629" y="123997"/>
                  </a:cubicBezTo>
                  <a:cubicBezTo>
                    <a:pt x="34228" y="124880"/>
                    <a:pt x="34830" y="125765"/>
                    <a:pt x="35434" y="126655"/>
                  </a:cubicBezTo>
                  <a:cubicBezTo>
                    <a:pt x="36038" y="127540"/>
                    <a:pt x="36647" y="128430"/>
                    <a:pt x="37256" y="129322"/>
                  </a:cubicBezTo>
                  <a:cubicBezTo>
                    <a:pt x="37863" y="130215"/>
                    <a:pt x="38420" y="131149"/>
                    <a:pt x="39008" y="132062"/>
                  </a:cubicBezTo>
                  <a:cubicBezTo>
                    <a:pt x="40161" y="133905"/>
                    <a:pt x="41357" y="135721"/>
                    <a:pt x="42491" y="137577"/>
                  </a:cubicBezTo>
                  <a:cubicBezTo>
                    <a:pt x="43596" y="139452"/>
                    <a:pt x="44702" y="141327"/>
                    <a:pt x="45802" y="143193"/>
                  </a:cubicBezTo>
                  <a:lnTo>
                    <a:pt x="46628" y="144586"/>
                  </a:lnTo>
                  <a:lnTo>
                    <a:pt x="47402" y="146009"/>
                  </a:lnTo>
                  <a:cubicBezTo>
                    <a:pt x="47919" y="146953"/>
                    <a:pt x="48434" y="147896"/>
                    <a:pt x="48947" y="148834"/>
                  </a:cubicBezTo>
                  <a:cubicBezTo>
                    <a:pt x="51065" y="152539"/>
                    <a:pt x="52853" y="156360"/>
                    <a:pt x="54724" y="159949"/>
                  </a:cubicBezTo>
                  <a:cubicBezTo>
                    <a:pt x="55581" y="161789"/>
                    <a:pt x="56423" y="163597"/>
                    <a:pt x="57247" y="165369"/>
                  </a:cubicBezTo>
                  <a:cubicBezTo>
                    <a:pt x="57660" y="166252"/>
                    <a:pt x="58067" y="167125"/>
                    <a:pt x="58471" y="167986"/>
                  </a:cubicBezTo>
                  <a:cubicBezTo>
                    <a:pt x="58844" y="168864"/>
                    <a:pt x="59213" y="169730"/>
                    <a:pt x="59576" y="170586"/>
                  </a:cubicBezTo>
                  <a:cubicBezTo>
                    <a:pt x="60308" y="172288"/>
                    <a:pt x="61019" y="173946"/>
                    <a:pt x="61708" y="175548"/>
                  </a:cubicBezTo>
                  <a:cubicBezTo>
                    <a:pt x="62343" y="177172"/>
                    <a:pt x="62957" y="178741"/>
                    <a:pt x="63547" y="180246"/>
                  </a:cubicBezTo>
                  <a:cubicBezTo>
                    <a:pt x="63843" y="180998"/>
                    <a:pt x="64131" y="181734"/>
                    <a:pt x="64412" y="182453"/>
                  </a:cubicBezTo>
                  <a:cubicBezTo>
                    <a:pt x="64679" y="183155"/>
                    <a:pt x="65010" y="183914"/>
                    <a:pt x="65187" y="184499"/>
                  </a:cubicBezTo>
                  <a:cubicBezTo>
                    <a:pt x="65608" y="185726"/>
                    <a:pt x="66006" y="186891"/>
                    <a:pt x="66380" y="187985"/>
                  </a:cubicBezTo>
                  <a:cubicBezTo>
                    <a:pt x="66762" y="189072"/>
                    <a:pt x="67120" y="190088"/>
                    <a:pt x="67451" y="191029"/>
                  </a:cubicBezTo>
                  <a:cubicBezTo>
                    <a:pt x="67885" y="192325"/>
                    <a:pt x="68284" y="193514"/>
                    <a:pt x="68644" y="194588"/>
                  </a:cubicBezTo>
                  <a:cubicBezTo>
                    <a:pt x="69045" y="195789"/>
                    <a:pt x="69398" y="196850"/>
                    <a:pt x="69701" y="197760"/>
                  </a:cubicBezTo>
                  <a:cubicBezTo>
                    <a:pt x="70382" y="199801"/>
                    <a:pt x="72642" y="200841"/>
                    <a:pt x="74639" y="200039"/>
                  </a:cubicBezTo>
                  <a:lnTo>
                    <a:pt x="187917" y="154528"/>
                  </a:lnTo>
                  <a:close/>
                </a:path>
              </a:pathLst>
            </a:custGeom>
            <a:grpFill/>
            <a:ln w="752" cap="flat">
              <a:noFill/>
              <a:prstDash val="solid"/>
              <a:miter/>
            </a:ln>
          </p:spPr>
          <p:txBody>
            <a:bodyPr rtlCol="0" anchor="ctr"/>
            <a:lstStyle/>
            <a:p>
              <a:endParaRPr lang="zh-CN" altLang="en-US"/>
            </a:p>
          </p:txBody>
        </p:sp>
        <p:sp>
          <p:nvSpPr>
            <p:cNvPr id="8" name="任意形状 7"/>
            <p:cNvSpPr/>
            <p:nvPr/>
          </p:nvSpPr>
          <p:spPr>
            <a:xfrm>
              <a:off x="6976523" y="1722086"/>
              <a:ext cx="62905" cy="88674"/>
            </a:xfrm>
            <a:custGeom>
              <a:avLst/>
              <a:gdLst>
                <a:gd name="connsiteX0" fmla="*/ 6075 w 62905"/>
                <a:gd name="connsiteY0" fmla="*/ 86331 h 88673"/>
                <a:gd name="connsiteX1" fmla="*/ 9352 w 62905"/>
                <a:gd name="connsiteY1" fmla="*/ 86778 h 88673"/>
                <a:gd name="connsiteX2" fmla="*/ 13189 w 62905"/>
                <a:gd name="connsiteY2" fmla="*/ 87447 h 88673"/>
                <a:gd name="connsiteX3" fmla="*/ 17545 w 62905"/>
                <a:gd name="connsiteY3" fmla="*/ 88195 h 88673"/>
                <a:gd name="connsiteX4" fmla="*/ 21692 w 62905"/>
                <a:gd name="connsiteY4" fmla="*/ 89038 h 88673"/>
                <a:gd name="connsiteX5" fmla="*/ 62925 w 62905"/>
                <a:gd name="connsiteY5" fmla="*/ 4698 h 88673"/>
                <a:gd name="connsiteX6" fmla="*/ 56867 w 62905"/>
                <a:gd name="connsiteY6" fmla="*/ 3752 h 88673"/>
                <a:gd name="connsiteX7" fmla="*/ 52831 w 62905"/>
                <a:gd name="connsiteY7" fmla="*/ 3150 h 88673"/>
                <a:gd name="connsiteX8" fmla="*/ 48876 w 62905"/>
                <a:gd name="connsiteY8" fmla="*/ 2671 h 88673"/>
                <a:gd name="connsiteX9" fmla="*/ 41306 w 62905"/>
                <a:gd name="connsiteY9" fmla="*/ 1771 h 88673"/>
                <a:gd name="connsiteX10" fmla="*/ 34213 w 62905"/>
                <a:gd name="connsiteY10" fmla="*/ 1164 h 88673"/>
                <a:gd name="connsiteX11" fmla="*/ 27696 w 62905"/>
                <a:gd name="connsiteY11" fmla="*/ 661 h 88673"/>
                <a:gd name="connsiteX12" fmla="*/ 21810 w 62905"/>
                <a:gd name="connsiteY12" fmla="*/ 372 h 88673"/>
                <a:gd name="connsiteX13" fmla="*/ 16643 w 62905"/>
                <a:gd name="connsiteY13" fmla="*/ 128 h 88673"/>
                <a:gd name="connsiteX14" fmla="*/ 12253 w 62905"/>
                <a:gd name="connsiteY14" fmla="*/ 57 h 88673"/>
                <a:gd name="connsiteX15" fmla="*/ 7538 w 62905"/>
                <a:gd name="connsiteY15" fmla="*/ 0 h 88673"/>
                <a:gd name="connsiteX16" fmla="*/ 3764 w 62905"/>
                <a:gd name="connsiteY16" fmla="*/ 3559 h 88673"/>
                <a:gd name="connsiteX17" fmla="*/ 4 w 62905"/>
                <a:gd name="connsiteY17" fmla="*/ 82059 h 88673"/>
                <a:gd name="connsiteX18" fmla="*/ 3225 w 62905"/>
                <a:gd name="connsiteY18" fmla="*/ 85940 h 88673"/>
                <a:gd name="connsiteX19" fmla="*/ 6075 w 62905"/>
                <a:gd name="connsiteY19" fmla="*/ 86331 h 8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2905" h="88673">
                  <a:moveTo>
                    <a:pt x="6075" y="86331"/>
                  </a:moveTo>
                  <a:cubicBezTo>
                    <a:pt x="7065" y="86466"/>
                    <a:pt x="8159" y="86616"/>
                    <a:pt x="9352" y="86778"/>
                  </a:cubicBezTo>
                  <a:cubicBezTo>
                    <a:pt x="10538" y="86985"/>
                    <a:pt x="11820" y="87208"/>
                    <a:pt x="13189" y="87447"/>
                  </a:cubicBezTo>
                  <a:cubicBezTo>
                    <a:pt x="14557" y="87682"/>
                    <a:pt x="16012" y="87931"/>
                    <a:pt x="17545" y="88195"/>
                  </a:cubicBezTo>
                  <a:cubicBezTo>
                    <a:pt x="18877" y="88416"/>
                    <a:pt x="20258" y="88738"/>
                    <a:pt x="21692" y="89038"/>
                  </a:cubicBezTo>
                  <a:lnTo>
                    <a:pt x="62925" y="4698"/>
                  </a:lnTo>
                  <a:cubicBezTo>
                    <a:pt x="60881" y="4379"/>
                    <a:pt x="58853" y="4062"/>
                    <a:pt x="56867" y="3752"/>
                  </a:cubicBezTo>
                  <a:cubicBezTo>
                    <a:pt x="55506" y="3549"/>
                    <a:pt x="54166" y="3317"/>
                    <a:pt x="52831" y="3150"/>
                  </a:cubicBezTo>
                  <a:cubicBezTo>
                    <a:pt x="51496" y="2989"/>
                    <a:pt x="50178" y="2829"/>
                    <a:pt x="48876" y="2671"/>
                  </a:cubicBezTo>
                  <a:cubicBezTo>
                    <a:pt x="46278" y="2363"/>
                    <a:pt x="43750" y="2062"/>
                    <a:pt x="41306" y="1771"/>
                  </a:cubicBezTo>
                  <a:cubicBezTo>
                    <a:pt x="38855" y="1562"/>
                    <a:pt x="36486" y="1358"/>
                    <a:pt x="34213" y="1164"/>
                  </a:cubicBezTo>
                  <a:cubicBezTo>
                    <a:pt x="31940" y="989"/>
                    <a:pt x="29771" y="760"/>
                    <a:pt x="27696" y="661"/>
                  </a:cubicBezTo>
                  <a:cubicBezTo>
                    <a:pt x="25623" y="560"/>
                    <a:pt x="23657" y="463"/>
                    <a:pt x="21810" y="372"/>
                  </a:cubicBezTo>
                  <a:cubicBezTo>
                    <a:pt x="19965" y="284"/>
                    <a:pt x="18239" y="203"/>
                    <a:pt x="16643" y="128"/>
                  </a:cubicBezTo>
                  <a:cubicBezTo>
                    <a:pt x="15046" y="102"/>
                    <a:pt x="13579" y="78"/>
                    <a:pt x="12253" y="57"/>
                  </a:cubicBezTo>
                  <a:cubicBezTo>
                    <a:pt x="10389" y="34"/>
                    <a:pt x="8807" y="15"/>
                    <a:pt x="7538" y="0"/>
                  </a:cubicBezTo>
                  <a:cubicBezTo>
                    <a:pt x="5526" y="-24"/>
                    <a:pt x="3860" y="1549"/>
                    <a:pt x="3764" y="3559"/>
                  </a:cubicBezTo>
                  <a:lnTo>
                    <a:pt x="4" y="82059"/>
                  </a:lnTo>
                  <a:cubicBezTo>
                    <a:pt x="-88" y="83993"/>
                    <a:pt x="1307" y="85677"/>
                    <a:pt x="3225" y="85940"/>
                  </a:cubicBezTo>
                  <a:cubicBezTo>
                    <a:pt x="4042" y="86052"/>
                    <a:pt x="4995" y="86184"/>
                    <a:pt x="6075" y="86331"/>
                  </a:cubicBezTo>
                  <a:close/>
                </a:path>
              </a:pathLst>
            </a:custGeom>
            <a:grpFill/>
            <a:ln w="752" cap="flat">
              <a:noFill/>
              <a:prstDash val="solid"/>
              <a:miter/>
            </a:ln>
          </p:spPr>
          <p:txBody>
            <a:bodyPr rtlCol="0" anchor="ctr"/>
            <a:lstStyle/>
            <a:p>
              <a:endParaRPr lang="zh-CN" altLang="en-US"/>
            </a:p>
          </p:txBody>
        </p:sp>
        <p:sp>
          <p:nvSpPr>
            <p:cNvPr id="13" name="任意形状 12"/>
            <p:cNvSpPr/>
            <p:nvPr/>
          </p:nvSpPr>
          <p:spPr>
            <a:xfrm>
              <a:off x="7085756" y="1745774"/>
              <a:ext cx="78821" cy="114442"/>
            </a:xfrm>
            <a:custGeom>
              <a:avLst/>
              <a:gdLst>
                <a:gd name="connsiteX0" fmla="*/ 7661 w 78821"/>
                <a:gd name="connsiteY0" fmla="*/ 105868 h 114442"/>
                <a:gd name="connsiteX1" fmla="*/ 10806 w 78821"/>
                <a:gd name="connsiteY1" fmla="*/ 108157 h 114442"/>
                <a:gd name="connsiteX2" fmla="*/ 13575 w 78821"/>
                <a:gd name="connsiteY2" fmla="*/ 110140 h 114442"/>
                <a:gd name="connsiteX3" fmla="*/ 15057 w 78821"/>
                <a:gd name="connsiteY3" fmla="*/ 111230 h 114442"/>
                <a:gd name="connsiteX4" fmla="*/ 16527 w 78821"/>
                <a:gd name="connsiteY4" fmla="*/ 112328 h 114442"/>
                <a:gd name="connsiteX5" fmla="*/ 19204 w 78821"/>
                <a:gd name="connsiteY5" fmla="*/ 114325 h 114442"/>
                <a:gd name="connsiteX6" fmla="*/ 24559 w 78821"/>
                <a:gd name="connsiteY6" fmla="*/ 113378 h 114442"/>
                <a:gd name="connsiteX7" fmla="*/ 78392 w 78821"/>
                <a:gd name="connsiteY7" fmla="*/ 31377 h 114442"/>
                <a:gd name="connsiteX8" fmla="*/ 77133 w 78821"/>
                <a:gd name="connsiteY8" fmla="*/ 26087 h 114442"/>
                <a:gd name="connsiteX9" fmla="*/ 74236 w 78821"/>
                <a:gd name="connsiteY9" fmla="*/ 24425 h 114442"/>
                <a:gd name="connsiteX10" fmla="*/ 72643 w 78821"/>
                <a:gd name="connsiteY10" fmla="*/ 23511 h 114442"/>
                <a:gd name="connsiteX11" fmla="*/ 70740 w 78821"/>
                <a:gd name="connsiteY11" fmla="*/ 22434 h 114442"/>
                <a:gd name="connsiteX12" fmla="*/ 65782 w 78821"/>
                <a:gd name="connsiteY12" fmla="*/ 19703 h 114442"/>
                <a:gd name="connsiteX13" fmla="*/ 60141 w 78821"/>
                <a:gd name="connsiteY13" fmla="*/ 16629 h 114442"/>
                <a:gd name="connsiteX14" fmla="*/ 54184 w 78821"/>
                <a:gd name="connsiteY14" fmla="*/ 13644 h 114442"/>
                <a:gd name="connsiteX15" fmla="*/ 47693 w 78821"/>
                <a:gd name="connsiteY15" fmla="*/ 10468 h 114442"/>
                <a:gd name="connsiteX16" fmla="*/ 40665 w 78821"/>
                <a:gd name="connsiteY16" fmla="*/ 7247 h 114442"/>
                <a:gd name="connsiteX17" fmla="*/ 33175 w 78821"/>
                <a:gd name="connsiteY17" fmla="*/ 4012 h 114442"/>
                <a:gd name="connsiteX18" fmla="*/ 25297 w 78821"/>
                <a:gd name="connsiteY18" fmla="*/ 785 h 114442"/>
                <a:gd name="connsiteX19" fmla="*/ 23223 w 78821"/>
                <a:gd name="connsiteY19" fmla="*/ 0 h 114442"/>
                <a:gd name="connsiteX20" fmla="*/ 0 w 78821"/>
                <a:gd name="connsiteY20" fmla="*/ 100799 h 114442"/>
                <a:gd name="connsiteX21" fmla="*/ 3685 w 78821"/>
                <a:gd name="connsiteY21" fmla="*/ 103231 h 114442"/>
                <a:gd name="connsiteX22" fmla="*/ 7661 w 78821"/>
                <a:gd name="connsiteY22" fmla="*/ 105868 h 114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821" h="114442">
                  <a:moveTo>
                    <a:pt x="7661" y="105868"/>
                  </a:moveTo>
                  <a:cubicBezTo>
                    <a:pt x="8769" y="106674"/>
                    <a:pt x="9819" y="107438"/>
                    <a:pt x="10806" y="108157"/>
                  </a:cubicBezTo>
                  <a:cubicBezTo>
                    <a:pt x="11794" y="108865"/>
                    <a:pt x="12720" y="109527"/>
                    <a:pt x="13575" y="110140"/>
                  </a:cubicBezTo>
                  <a:cubicBezTo>
                    <a:pt x="13946" y="110395"/>
                    <a:pt x="14558" y="110859"/>
                    <a:pt x="15057" y="111230"/>
                  </a:cubicBezTo>
                  <a:cubicBezTo>
                    <a:pt x="15572" y="111614"/>
                    <a:pt x="16062" y="111980"/>
                    <a:pt x="16527" y="112328"/>
                  </a:cubicBezTo>
                  <a:cubicBezTo>
                    <a:pt x="17541" y="113085"/>
                    <a:pt x="18437" y="113753"/>
                    <a:pt x="19204" y="114325"/>
                  </a:cubicBezTo>
                  <a:cubicBezTo>
                    <a:pt x="20929" y="115612"/>
                    <a:pt x="23377" y="115177"/>
                    <a:pt x="24559" y="113378"/>
                  </a:cubicBezTo>
                  <a:lnTo>
                    <a:pt x="78392" y="31377"/>
                  </a:lnTo>
                  <a:cubicBezTo>
                    <a:pt x="79574" y="29578"/>
                    <a:pt x="79001" y="27158"/>
                    <a:pt x="77133" y="26087"/>
                  </a:cubicBezTo>
                  <a:cubicBezTo>
                    <a:pt x="76303" y="25611"/>
                    <a:pt x="75333" y="25054"/>
                    <a:pt x="74236" y="24425"/>
                  </a:cubicBezTo>
                  <a:cubicBezTo>
                    <a:pt x="73732" y="24135"/>
                    <a:pt x="73201" y="23831"/>
                    <a:pt x="72643" y="23511"/>
                  </a:cubicBezTo>
                  <a:cubicBezTo>
                    <a:pt x="72036" y="23168"/>
                    <a:pt x="71402" y="22809"/>
                    <a:pt x="70740" y="22434"/>
                  </a:cubicBezTo>
                  <a:cubicBezTo>
                    <a:pt x="69209" y="21590"/>
                    <a:pt x="67552" y="20678"/>
                    <a:pt x="65782" y="19703"/>
                  </a:cubicBezTo>
                  <a:cubicBezTo>
                    <a:pt x="64012" y="18738"/>
                    <a:pt x="62127" y="17712"/>
                    <a:pt x="60141" y="16629"/>
                  </a:cubicBezTo>
                  <a:cubicBezTo>
                    <a:pt x="58249" y="15681"/>
                    <a:pt x="56260" y="14684"/>
                    <a:pt x="54184" y="13644"/>
                  </a:cubicBezTo>
                  <a:cubicBezTo>
                    <a:pt x="52100" y="12627"/>
                    <a:pt x="49973" y="11495"/>
                    <a:pt x="47693" y="10468"/>
                  </a:cubicBezTo>
                  <a:cubicBezTo>
                    <a:pt x="45423" y="9428"/>
                    <a:pt x="43076" y="8353"/>
                    <a:pt x="40665" y="7247"/>
                  </a:cubicBezTo>
                  <a:cubicBezTo>
                    <a:pt x="38269" y="6116"/>
                    <a:pt x="35741" y="5089"/>
                    <a:pt x="33175" y="4012"/>
                  </a:cubicBezTo>
                  <a:cubicBezTo>
                    <a:pt x="30598" y="2957"/>
                    <a:pt x="28005" y="1803"/>
                    <a:pt x="25297" y="785"/>
                  </a:cubicBezTo>
                  <a:cubicBezTo>
                    <a:pt x="24611" y="525"/>
                    <a:pt x="23915" y="262"/>
                    <a:pt x="23223" y="0"/>
                  </a:cubicBezTo>
                  <a:lnTo>
                    <a:pt x="0" y="100799"/>
                  </a:lnTo>
                  <a:cubicBezTo>
                    <a:pt x="1284" y="101605"/>
                    <a:pt x="2493" y="102460"/>
                    <a:pt x="3685" y="103231"/>
                  </a:cubicBezTo>
                  <a:cubicBezTo>
                    <a:pt x="5072" y="104151"/>
                    <a:pt x="6398" y="105031"/>
                    <a:pt x="7661" y="105868"/>
                  </a:cubicBezTo>
                  <a:close/>
                </a:path>
              </a:pathLst>
            </a:custGeom>
            <a:grpFill/>
            <a:ln w="752" cap="flat">
              <a:noFill/>
              <a:prstDash val="solid"/>
              <a:miter/>
            </a:ln>
          </p:spPr>
          <p:txBody>
            <a:bodyPr rtlCol="0" anchor="ctr"/>
            <a:lstStyle/>
            <a:p>
              <a:endParaRPr lang="zh-CN" altLang="en-US"/>
            </a:p>
          </p:txBody>
        </p:sp>
        <p:sp>
          <p:nvSpPr>
            <p:cNvPr id="14" name="任意形状 13"/>
            <p:cNvSpPr/>
            <p:nvPr/>
          </p:nvSpPr>
          <p:spPr>
            <a:xfrm>
              <a:off x="6773939" y="1724332"/>
              <a:ext cx="176589" cy="117474"/>
            </a:xfrm>
            <a:custGeom>
              <a:avLst/>
              <a:gdLst>
                <a:gd name="connsiteX0" fmla="*/ 136375 w 176589"/>
                <a:gd name="connsiteY0" fmla="*/ 83675 h 117473"/>
                <a:gd name="connsiteX1" fmla="*/ 139455 w 176589"/>
                <a:gd name="connsiteY1" fmla="*/ 83260 h 117473"/>
                <a:gd name="connsiteX2" fmla="*/ 142475 w 176589"/>
                <a:gd name="connsiteY2" fmla="*/ 82953 h 117473"/>
                <a:gd name="connsiteX3" fmla="*/ 148249 w 176589"/>
                <a:gd name="connsiteY3" fmla="*/ 82354 h 117473"/>
                <a:gd name="connsiteX4" fmla="*/ 153662 w 176589"/>
                <a:gd name="connsiteY4" fmla="*/ 81991 h 117473"/>
                <a:gd name="connsiteX5" fmla="*/ 156203 w 176589"/>
                <a:gd name="connsiteY5" fmla="*/ 81817 h 117473"/>
                <a:gd name="connsiteX6" fmla="*/ 158566 w 176589"/>
                <a:gd name="connsiteY6" fmla="*/ 81691 h 117473"/>
                <a:gd name="connsiteX7" fmla="*/ 162719 w 176589"/>
                <a:gd name="connsiteY7" fmla="*/ 81582 h 117473"/>
                <a:gd name="connsiteX8" fmla="*/ 166357 w 176589"/>
                <a:gd name="connsiteY8" fmla="*/ 81467 h 117473"/>
                <a:gd name="connsiteX9" fmla="*/ 170165 w 176589"/>
                <a:gd name="connsiteY9" fmla="*/ 81442 h 117473"/>
                <a:gd name="connsiteX10" fmla="*/ 173506 w 176589"/>
                <a:gd name="connsiteY10" fmla="*/ 81424 h 117473"/>
                <a:gd name="connsiteX11" fmla="*/ 177209 w 176589"/>
                <a:gd name="connsiteY11" fmla="*/ 77442 h 117473"/>
                <a:gd name="connsiteX12" fmla="*/ 172363 w 176589"/>
                <a:gd name="connsiteY12" fmla="*/ 3494 h 117473"/>
                <a:gd name="connsiteX13" fmla="*/ 168172 w 176589"/>
                <a:gd name="connsiteY13" fmla="*/ 30 h 117473"/>
                <a:gd name="connsiteX14" fmla="*/ 164858 w 176589"/>
                <a:gd name="connsiteY14" fmla="*/ 448 h 117473"/>
                <a:gd name="connsiteX15" fmla="*/ 161001 w 176589"/>
                <a:gd name="connsiteY15" fmla="*/ 939 h 117473"/>
                <a:gd name="connsiteX16" fmla="*/ 155633 w 176589"/>
                <a:gd name="connsiteY16" fmla="*/ 1735 h 117473"/>
                <a:gd name="connsiteX17" fmla="*/ 149544 w 176589"/>
                <a:gd name="connsiteY17" fmla="*/ 2663 h 117473"/>
                <a:gd name="connsiteX18" fmla="*/ 146376 w 176589"/>
                <a:gd name="connsiteY18" fmla="*/ 3223 h 117473"/>
                <a:gd name="connsiteX19" fmla="*/ 143133 w 176589"/>
                <a:gd name="connsiteY19" fmla="*/ 3842 h 117473"/>
                <a:gd name="connsiteX20" fmla="*/ 136254 w 176589"/>
                <a:gd name="connsiteY20" fmla="*/ 5171 h 117473"/>
                <a:gd name="connsiteX21" fmla="*/ 128946 w 176589"/>
                <a:gd name="connsiteY21" fmla="*/ 6836 h 117473"/>
                <a:gd name="connsiteX22" fmla="*/ 125143 w 176589"/>
                <a:gd name="connsiteY22" fmla="*/ 7710 h 117473"/>
                <a:gd name="connsiteX23" fmla="*/ 121270 w 176589"/>
                <a:gd name="connsiteY23" fmla="*/ 8715 h 117473"/>
                <a:gd name="connsiteX24" fmla="*/ 113304 w 176589"/>
                <a:gd name="connsiteY24" fmla="*/ 10837 h 117473"/>
                <a:gd name="connsiteX25" fmla="*/ 105152 w 176589"/>
                <a:gd name="connsiteY25" fmla="*/ 13295 h 117473"/>
                <a:gd name="connsiteX26" fmla="*/ 101011 w 176589"/>
                <a:gd name="connsiteY26" fmla="*/ 14575 h 117473"/>
                <a:gd name="connsiteX27" fmla="*/ 96868 w 176589"/>
                <a:gd name="connsiteY27" fmla="*/ 15988 h 117473"/>
                <a:gd name="connsiteX28" fmla="*/ 92699 w 176589"/>
                <a:gd name="connsiteY28" fmla="*/ 17417 h 117473"/>
                <a:gd name="connsiteX29" fmla="*/ 88530 w 176589"/>
                <a:gd name="connsiteY29" fmla="*/ 18911 h 117473"/>
                <a:gd name="connsiteX30" fmla="*/ 80221 w 176589"/>
                <a:gd name="connsiteY30" fmla="*/ 22083 h 117473"/>
                <a:gd name="connsiteX31" fmla="*/ 72023 w 176589"/>
                <a:gd name="connsiteY31" fmla="*/ 25494 h 117473"/>
                <a:gd name="connsiteX32" fmla="*/ 67965 w 176589"/>
                <a:gd name="connsiteY32" fmla="*/ 27224 h 117473"/>
                <a:gd name="connsiteX33" fmla="*/ 63984 w 176589"/>
                <a:gd name="connsiteY33" fmla="*/ 29062 h 117473"/>
                <a:gd name="connsiteX34" fmla="*/ 60042 w 176589"/>
                <a:gd name="connsiteY34" fmla="*/ 30888 h 117473"/>
                <a:gd name="connsiteX35" fmla="*/ 56167 w 176589"/>
                <a:gd name="connsiteY35" fmla="*/ 32745 h 117473"/>
                <a:gd name="connsiteX36" fmla="*/ 48650 w 176589"/>
                <a:gd name="connsiteY36" fmla="*/ 36541 h 117473"/>
                <a:gd name="connsiteX37" fmla="*/ 41492 w 176589"/>
                <a:gd name="connsiteY37" fmla="*/ 40401 h 117473"/>
                <a:gd name="connsiteX38" fmla="*/ 34721 w 176589"/>
                <a:gd name="connsiteY38" fmla="*/ 44221 h 117473"/>
                <a:gd name="connsiteX39" fmla="*/ 28399 w 176589"/>
                <a:gd name="connsiteY39" fmla="*/ 47971 h 117473"/>
                <a:gd name="connsiteX40" fmla="*/ 22590 w 176589"/>
                <a:gd name="connsiteY40" fmla="*/ 51621 h 117473"/>
                <a:gd name="connsiteX41" fmla="*/ 17286 w 176589"/>
                <a:gd name="connsiteY41" fmla="*/ 55022 h 117473"/>
                <a:gd name="connsiteX42" fmla="*/ 12603 w 176589"/>
                <a:gd name="connsiteY42" fmla="*/ 58236 h 117473"/>
                <a:gd name="connsiteX43" fmla="*/ 8497 w 176589"/>
                <a:gd name="connsiteY43" fmla="*/ 61063 h 117473"/>
                <a:gd name="connsiteX44" fmla="*/ 5076 w 176589"/>
                <a:gd name="connsiteY44" fmla="*/ 63552 h 117473"/>
                <a:gd name="connsiteX45" fmla="*/ 1514 w 176589"/>
                <a:gd name="connsiteY45" fmla="*/ 66182 h 117473"/>
                <a:gd name="connsiteX46" fmla="*/ 649 w 176589"/>
                <a:gd name="connsiteY46" fmla="*/ 71286 h 117473"/>
                <a:gd name="connsiteX47" fmla="*/ 31355 w 176589"/>
                <a:gd name="connsiteY47" fmla="*/ 116431 h 117473"/>
                <a:gd name="connsiteX48" fmla="*/ 36277 w 176589"/>
                <a:gd name="connsiteY48" fmla="*/ 117586 h 117473"/>
                <a:gd name="connsiteX49" fmla="*/ 39030 w 176589"/>
                <a:gd name="connsiteY49" fmla="*/ 116033 h 117473"/>
                <a:gd name="connsiteX50" fmla="*/ 42057 w 176589"/>
                <a:gd name="connsiteY50" fmla="*/ 114345 h 117473"/>
                <a:gd name="connsiteX51" fmla="*/ 45677 w 176589"/>
                <a:gd name="connsiteY51" fmla="*/ 112459 h 117473"/>
                <a:gd name="connsiteX52" fmla="*/ 49783 w 176589"/>
                <a:gd name="connsiteY52" fmla="*/ 110313 h 117473"/>
                <a:gd name="connsiteX53" fmla="*/ 54411 w 176589"/>
                <a:gd name="connsiteY53" fmla="*/ 108094 h 117473"/>
                <a:gd name="connsiteX54" fmla="*/ 59448 w 176589"/>
                <a:gd name="connsiteY54" fmla="*/ 105720 h 117473"/>
                <a:gd name="connsiteX55" fmla="*/ 64897 w 176589"/>
                <a:gd name="connsiteY55" fmla="*/ 103329 h 117473"/>
                <a:gd name="connsiteX56" fmla="*/ 70694 w 176589"/>
                <a:gd name="connsiteY56" fmla="*/ 100935 h 117473"/>
                <a:gd name="connsiteX57" fmla="*/ 76779 w 176589"/>
                <a:gd name="connsiteY57" fmla="*/ 98549 h 117473"/>
                <a:gd name="connsiteX58" fmla="*/ 83126 w 176589"/>
                <a:gd name="connsiteY58" fmla="*/ 96261 h 117473"/>
                <a:gd name="connsiteX59" fmla="*/ 86380 w 176589"/>
                <a:gd name="connsiteY59" fmla="*/ 95165 h 117473"/>
                <a:gd name="connsiteX60" fmla="*/ 89679 w 176589"/>
                <a:gd name="connsiteY60" fmla="*/ 94104 h 117473"/>
                <a:gd name="connsiteX61" fmla="*/ 92997 w 176589"/>
                <a:gd name="connsiteY61" fmla="*/ 93030 h 117473"/>
                <a:gd name="connsiteX62" fmla="*/ 96368 w 176589"/>
                <a:gd name="connsiteY62" fmla="*/ 92064 h 117473"/>
                <a:gd name="connsiteX63" fmla="*/ 103142 w 176589"/>
                <a:gd name="connsiteY63" fmla="*/ 90166 h 117473"/>
                <a:gd name="connsiteX64" fmla="*/ 109959 w 176589"/>
                <a:gd name="connsiteY64" fmla="*/ 88480 h 117473"/>
                <a:gd name="connsiteX65" fmla="*/ 113361 w 176589"/>
                <a:gd name="connsiteY65" fmla="*/ 87712 h 117473"/>
                <a:gd name="connsiteX66" fmla="*/ 116753 w 176589"/>
                <a:gd name="connsiteY66" fmla="*/ 86998 h 117473"/>
                <a:gd name="connsiteX67" fmla="*/ 120109 w 176589"/>
                <a:gd name="connsiteY67" fmla="*/ 86286 h 117473"/>
                <a:gd name="connsiteX68" fmla="*/ 123455 w 176589"/>
                <a:gd name="connsiteY68" fmla="*/ 85692 h 117473"/>
                <a:gd name="connsiteX69" fmla="*/ 130010 w 176589"/>
                <a:gd name="connsiteY69" fmla="*/ 84554 h 117473"/>
                <a:gd name="connsiteX70" fmla="*/ 136375 w 176589"/>
                <a:gd name="connsiteY70" fmla="*/ 83675 h 117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76589" h="117473">
                  <a:moveTo>
                    <a:pt x="136375" y="83675"/>
                  </a:moveTo>
                  <a:cubicBezTo>
                    <a:pt x="137415" y="83538"/>
                    <a:pt x="138436" y="83368"/>
                    <a:pt x="139455" y="83260"/>
                  </a:cubicBezTo>
                  <a:cubicBezTo>
                    <a:pt x="140475" y="83157"/>
                    <a:pt x="141482" y="83055"/>
                    <a:pt x="142475" y="82953"/>
                  </a:cubicBezTo>
                  <a:cubicBezTo>
                    <a:pt x="144457" y="82748"/>
                    <a:pt x="146384" y="82548"/>
                    <a:pt x="148249" y="82354"/>
                  </a:cubicBezTo>
                  <a:cubicBezTo>
                    <a:pt x="150120" y="82229"/>
                    <a:pt x="151927" y="82108"/>
                    <a:pt x="153662" y="81991"/>
                  </a:cubicBezTo>
                  <a:cubicBezTo>
                    <a:pt x="154528" y="81932"/>
                    <a:pt x="155375" y="81874"/>
                    <a:pt x="156203" y="81817"/>
                  </a:cubicBezTo>
                  <a:cubicBezTo>
                    <a:pt x="157029" y="81762"/>
                    <a:pt x="157857" y="81692"/>
                    <a:pt x="158566" y="81691"/>
                  </a:cubicBezTo>
                  <a:cubicBezTo>
                    <a:pt x="160028" y="81652"/>
                    <a:pt x="161416" y="81617"/>
                    <a:pt x="162719" y="81582"/>
                  </a:cubicBezTo>
                  <a:cubicBezTo>
                    <a:pt x="164018" y="81542"/>
                    <a:pt x="165232" y="81503"/>
                    <a:pt x="166357" y="81467"/>
                  </a:cubicBezTo>
                  <a:cubicBezTo>
                    <a:pt x="167743" y="81458"/>
                    <a:pt x="169016" y="81450"/>
                    <a:pt x="170165" y="81442"/>
                  </a:cubicBezTo>
                  <a:cubicBezTo>
                    <a:pt x="171431" y="81435"/>
                    <a:pt x="172550" y="81429"/>
                    <a:pt x="173506" y="81424"/>
                  </a:cubicBezTo>
                  <a:cubicBezTo>
                    <a:pt x="175658" y="81413"/>
                    <a:pt x="177350" y="79590"/>
                    <a:pt x="177209" y="77442"/>
                  </a:cubicBezTo>
                  <a:lnTo>
                    <a:pt x="172363" y="3494"/>
                  </a:lnTo>
                  <a:cubicBezTo>
                    <a:pt x="172221" y="1346"/>
                    <a:pt x="170307" y="-240"/>
                    <a:pt x="168172" y="30"/>
                  </a:cubicBezTo>
                  <a:cubicBezTo>
                    <a:pt x="167222" y="150"/>
                    <a:pt x="166114" y="290"/>
                    <a:pt x="164858" y="448"/>
                  </a:cubicBezTo>
                  <a:cubicBezTo>
                    <a:pt x="163694" y="596"/>
                    <a:pt x="162404" y="761"/>
                    <a:pt x="161001" y="939"/>
                  </a:cubicBezTo>
                  <a:cubicBezTo>
                    <a:pt x="159343" y="1186"/>
                    <a:pt x="157549" y="1451"/>
                    <a:pt x="155633" y="1735"/>
                  </a:cubicBezTo>
                  <a:cubicBezTo>
                    <a:pt x="153722" y="2026"/>
                    <a:pt x="151688" y="2336"/>
                    <a:pt x="149544" y="2663"/>
                  </a:cubicBezTo>
                  <a:cubicBezTo>
                    <a:pt x="148446" y="2817"/>
                    <a:pt x="147436" y="3023"/>
                    <a:pt x="146376" y="3223"/>
                  </a:cubicBezTo>
                  <a:cubicBezTo>
                    <a:pt x="145318" y="3425"/>
                    <a:pt x="144237" y="3631"/>
                    <a:pt x="143133" y="3842"/>
                  </a:cubicBezTo>
                  <a:cubicBezTo>
                    <a:pt x="140928" y="4268"/>
                    <a:pt x="138632" y="4712"/>
                    <a:pt x="136254" y="5171"/>
                  </a:cubicBezTo>
                  <a:cubicBezTo>
                    <a:pt x="133895" y="5709"/>
                    <a:pt x="131454" y="6265"/>
                    <a:pt x="128946" y="6836"/>
                  </a:cubicBezTo>
                  <a:cubicBezTo>
                    <a:pt x="127695" y="7123"/>
                    <a:pt x="126426" y="7415"/>
                    <a:pt x="125143" y="7710"/>
                  </a:cubicBezTo>
                  <a:cubicBezTo>
                    <a:pt x="123860" y="8011"/>
                    <a:pt x="122574" y="8377"/>
                    <a:pt x="121270" y="8715"/>
                  </a:cubicBezTo>
                  <a:cubicBezTo>
                    <a:pt x="118666" y="9408"/>
                    <a:pt x="116008" y="10117"/>
                    <a:pt x="113304" y="10837"/>
                  </a:cubicBezTo>
                  <a:cubicBezTo>
                    <a:pt x="110627" y="11644"/>
                    <a:pt x="107906" y="12464"/>
                    <a:pt x="105152" y="13295"/>
                  </a:cubicBezTo>
                  <a:cubicBezTo>
                    <a:pt x="103778" y="13720"/>
                    <a:pt x="102391" y="14121"/>
                    <a:pt x="101011" y="14575"/>
                  </a:cubicBezTo>
                  <a:cubicBezTo>
                    <a:pt x="99638" y="15044"/>
                    <a:pt x="98255" y="15514"/>
                    <a:pt x="96868" y="15988"/>
                  </a:cubicBezTo>
                  <a:cubicBezTo>
                    <a:pt x="95483" y="16463"/>
                    <a:pt x="94093" y="16939"/>
                    <a:pt x="92699" y="17417"/>
                  </a:cubicBezTo>
                  <a:cubicBezTo>
                    <a:pt x="91305" y="17891"/>
                    <a:pt x="89908" y="18368"/>
                    <a:pt x="88530" y="18911"/>
                  </a:cubicBezTo>
                  <a:cubicBezTo>
                    <a:pt x="85768" y="19966"/>
                    <a:pt x="82994" y="21024"/>
                    <a:pt x="80221" y="22083"/>
                  </a:cubicBezTo>
                  <a:cubicBezTo>
                    <a:pt x="77460" y="23164"/>
                    <a:pt x="74745" y="24361"/>
                    <a:pt x="72023" y="25494"/>
                  </a:cubicBezTo>
                  <a:cubicBezTo>
                    <a:pt x="70667" y="26073"/>
                    <a:pt x="69306" y="26631"/>
                    <a:pt x="67965" y="27224"/>
                  </a:cubicBezTo>
                  <a:cubicBezTo>
                    <a:pt x="66634" y="27839"/>
                    <a:pt x="65307" y="28451"/>
                    <a:pt x="63984" y="29062"/>
                  </a:cubicBezTo>
                  <a:cubicBezTo>
                    <a:pt x="62665" y="29673"/>
                    <a:pt x="61350" y="30282"/>
                    <a:pt x="60042" y="30888"/>
                  </a:cubicBezTo>
                  <a:cubicBezTo>
                    <a:pt x="58735" y="31492"/>
                    <a:pt x="57433" y="32088"/>
                    <a:pt x="56167" y="32745"/>
                  </a:cubicBezTo>
                  <a:cubicBezTo>
                    <a:pt x="53627" y="34028"/>
                    <a:pt x="51117" y="35295"/>
                    <a:pt x="48650" y="36541"/>
                  </a:cubicBezTo>
                  <a:cubicBezTo>
                    <a:pt x="46181" y="37778"/>
                    <a:pt x="43829" y="39144"/>
                    <a:pt x="41492" y="40401"/>
                  </a:cubicBezTo>
                  <a:cubicBezTo>
                    <a:pt x="39166" y="41682"/>
                    <a:pt x="36879" y="42904"/>
                    <a:pt x="34721" y="44221"/>
                  </a:cubicBezTo>
                  <a:cubicBezTo>
                    <a:pt x="32551" y="45507"/>
                    <a:pt x="30441" y="46760"/>
                    <a:pt x="28399" y="47971"/>
                  </a:cubicBezTo>
                  <a:cubicBezTo>
                    <a:pt x="26351" y="49166"/>
                    <a:pt x="24452" y="50456"/>
                    <a:pt x="22590" y="51621"/>
                  </a:cubicBezTo>
                  <a:cubicBezTo>
                    <a:pt x="20742" y="52806"/>
                    <a:pt x="18971" y="53942"/>
                    <a:pt x="17286" y="55022"/>
                  </a:cubicBezTo>
                  <a:cubicBezTo>
                    <a:pt x="15637" y="56154"/>
                    <a:pt x="14073" y="57227"/>
                    <a:pt x="12603" y="58236"/>
                  </a:cubicBezTo>
                  <a:cubicBezTo>
                    <a:pt x="11138" y="59245"/>
                    <a:pt x="9766" y="60189"/>
                    <a:pt x="8497" y="61063"/>
                  </a:cubicBezTo>
                  <a:cubicBezTo>
                    <a:pt x="7230" y="61937"/>
                    <a:pt x="6109" y="62803"/>
                    <a:pt x="5076" y="63552"/>
                  </a:cubicBezTo>
                  <a:cubicBezTo>
                    <a:pt x="3676" y="64586"/>
                    <a:pt x="2481" y="65468"/>
                    <a:pt x="1514" y="66182"/>
                  </a:cubicBezTo>
                  <a:cubicBezTo>
                    <a:pt x="-101" y="67374"/>
                    <a:pt x="-480" y="69626"/>
                    <a:pt x="649" y="71286"/>
                  </a:cubicBezTo>
                  <a:lnTo>
                    <a:pt x="31355" y="116431"/>
                  </a:lnTo>
                  <a:cubicBezTo>
                    <a:pt x="32448" y="118038"/>
                    <a:pt x="34585" y="118542"/>
                    <a:pt x="36277" y="117586"/>
                  </a:cubicBezTo>
                  <a:cubicBezTo>
                    <a:pt x="37057" y="117147"/>
                    <a:pt x="37979" y="116626"/>
                    <a:pt x="39030" y="116033"/>
                  </a:cubicBezTo>
                  <a:cubicBezTo>
                    <a:pt x="39946" y="115526"/>
                    <a:pt x="40937" y="114928"/>
                    <a:pt x="42057" y="114345"/>
                  </a:cubicBezTo>
                  <a:cubicBezTo>
                    <a:pt x="43175" y="113761"/>
                    <a:pt x="44385" y="113132"/>
                    <a:pt x="45677" y="112459"/>
                  </a:cubicBezTo>
                  <a:cubicBezTo>
                    <a:pt x="46966" y="111785"/>
                    <a:pt x="48337" y="111068"/>
                    <a:pt x="49783" y="110313"/>
                  </a:cubicBezTo>
                  <a:cubicBezTo>
                    <a:pt x="51253" y="109608"/>
                    <a:pt x="52798" y="108867"/>
                    <a:pt x="54411" y="108094"/>
                  </a:cubicBezTo>
                  <a:cubicBezTo>
                    <a:pt x="56032" y="107339"/>
                    <a:pt x="57675" y="106474"/>
                    <a:pt x="59448" y="105720"/>
                  </a:cubicBezTo>
                  <a:cubicBezTo>
                    <a:pt x="61207" y="104948"/>
                    <a:pt x="63026" y="104150"/>
                    <a:pt x="64897" y="103329"/>
                  </a:cubicBezTo>
                  <a:cubicBezTo>
                    <a:pt x="66748" y="102476"/>
                    <a:pt x="68710" y="101731"/>
                    <a:pt x="70694" y="100935"/>
                  </a:cubicBezTo>
                  <a:cubicBezTo>
                    <a:pt x="72689" y="100162"/>
                    <a:pt x="74686" y="99288"/>
                    <a:pt x="76779" y="98549"/>
                  </a:cubicBezTo>
                  <a:cubicBezTo>
                    <a:pt x="78862" y="97798"/>
                    <a:pt x="80982" y="97034"/>
                    <a:pt x="83126" y="96261"/>
                  </a:cubicBezTo>
                  <a:cubicBezTo>
                    <a:pt x="84189" y="95857"/>
                    <a:pt x="85283" y="95516"/>
                    <a:pt x="86380" y="95165"/>
                  </a:cubicBezTo>
                  <a:cubicBezTo>
                    <a:pt x="87474" y="94813"/>
                    <a:pt x="88575" y="94459"/>
                    <a:pt x="89679" y="94104"/>
                  </a:cubicBezTo>
                  <a:cubicBezTo>
                    <a:pt x="90781" y="93747"/>
                    <a:pt x="91888" y="93390"/>
                    <a:pt x="92997" y="93030"/>
                  </a:cubicBezTo>
                  <a:cubicBezTo>
                    <a:pt x="94113" y="92692"/>
                    <a:pt x="95244" y="92389"/>
                    <a:pt x="96368" y="92064"/>
                  </a:cubicBezTo>
                  <a:cubicBezTo>
                    <a:pt x="98626" y="91440"/>
                    <a:pt x="100869" y="90747"/>
                    <a:pt x="103142" y="90166"/>
                  </a:cubicBezTo>
                  <a:cubicBezTo>
                    <a:pt x="105418" y="89603"/>
                    <a:pt x="107693" y="89040"/>
                    <a:pt x="109959" y="88480"/>
                  </a:cubicBezTo>
                  <a:cubicBezTo>
                    <a:pt x="111084" y="88181"/>
                    <a:pt x="112225" y="87946"/>
                    <a:pt x="113361" y="87712"/>
                  </a:cubicBezTo>
                  <a:cubicBezTo>
                    <a:pt x="114495" y="87474"/>
                    <a:pt x="115626" y="87236"/>
                    <a:pt x="116753" y="86998"/>
                  </a:cubicBezTo>
                  <a:cubicBezTo>
                    <a:pt x="117876" y="86760"/>
                    <a:pt x="118995" y="86522"/>
                    <a:pt x="120109" y="86286"/>
                  </a:cubicBezTo>
                  <a:cubicBezTo>
                    <a:pt x="121226" y="86063"/>
                    <a:pt x="122348" y="85891"/>
                    <a:pt x="123455" y="85692"/>
                  </a:cubicBezTo>
                  <a:cubicBezTo>
                    <a:pt x="125670" y="85307"/>
                    <a:pt x="127857" y="84927"/>
                    <a:pt x="130010" y="84554"/>
                  </a:cubicBezTo>
                  <a:cubicBezTo>
                    <a:pt x="132170" y="84256"/>
                    <a:pt x="134294" y="83962"/>
                    <a:pt x="136375" y="83675"/>
                  </a:cubicBezTo>
                  <a:close/>
                </a:path>
              </a:pathLst>
            </a:custGeom>
            <a:grpFill/>
            <a:ln w="752" cap="flat">
              <a:noFill/>
              <a:prstDash val="solid"/>
              <a:miter/>
            </a:ln>
          </p:spPr>
          <p:txBody>
            <a:bodyPr rtlCol="0" anchor="ctr"/>
            <a:lstStyle/>
            <a:p>
              <a:endParaRPr lang="zh-CN" altLang="en-US"/>
            </a:p>
          </p:txBody>
        </p:sp>
        <p:sp>
          <p:nvSpPr>
            <p:cNvPr id="15" name="任意形状 14"/>
            <p:cNvSpPr/>
            <p:nvPr/>
          </p:nvSpPr>
          <p:spPr>
            <a:xfrm>
              <a:off x="6651824" y="1815572"/>
              <a:ext cx="131116" cy="162189"/>
            </a:xfrm>
            <a:custGeom>
              <a:avLst/>
              <a:gdLst>
                <a:gd name="connsiteX0" fmla="*/ 49116 w 131115"/>
                <a:gd name="connsiteY0" fmla="*/ 50803 h 162189"/>
                <a:gd name="connsiteX1" fmla="*/ 46691 w 131115"/>
                <a:gd name="connsiteY1" fmla="*/ 54234 h 162189"/>
                <a:gd name="connsiteX2" fmla="*/ 44254 w 131115"/>
                <a:gd name="connsiteY2" fmla="*/ 57689 h 162189"/>
                <a:gd name="connsiteX3" fmla="*/ 41893 w 131115"/>
                <a:gd name="connsiteY3" fmla="*/ 61228 h 162189"/>
                <a:gd name="connsiteX4" fmla="*/ 37218 w 131115"/>
                <a:gd name="connsiteY4" fmla="*/ 68368 h 162189"/>
                <a:gd name="connsiteX5" fmla="*/ 32756 w 131115"/>
                <a:gd name="connsiteY5" fmla="*/ 75633 h 162189"/>
                <a:gd name="connsiteX6" fmla="*/ 31650 w 131115"/>
                <a:gd name="connsiteY6" fmla="*/ 77441 h 162189"/>
                <a:gd name="connsiteX7" fmla="*/ 30599 w 131115"/>
                <a:gd name="connsiteY7" fmla="*/ 79279 h 162189"/>
                <a:gd name="connsiteX8" fmla="*/ 28512 w 131115"/>
                <a:gd name="connsiteY8" fmla="*/ 82934 h 162189"/>
                <a:gd name="connsiteX9" fmla="*/ 20713 w 131115"/>
                <a:gd name="connsiteY9" fmla="*/ 97345 h 162189"/>
                <a:gd name="connsiteX10" fmla="*/ 17280 w 131115"/>
                <a:gd name="connsiteY10" fmla="*/ 104368 h 162189"/>
                <a:gd name="connsiteX11" fmla="*/ 15630 w 131115"/>
                <a:gd name="connsiteY11" fmla="*/ 107769 h 162189"/>
                <a:gd name="connsiteX12" fmla="*/ 14115 w 131115"/>
                <a:gd name="connsiteY12" fmla="*/ 111135 h 162189"/>
                <a:gd name="connsiteX13" fmla="*/ 11222 w 131115"/>
                <a:gd name="connsiteY13" fmla="*/ 117580 h 162189"/>
                <a:gd name="connsiteX14" fmla="*/ 8699 w 131115"/>
                <a:gd name="connsiteY14" fmla="*/ 123677 h 162189"/>
                <a:gd name="connsiteX15" fmla="*/ 6422 w 131115"/>
                <a:gd name="connsiteY15" fmla="*/ 129292 h 162189"/>
                <a:gd name="connsiteX16" fmla="*/ 4507 w 131115"/>
                <a:gd name="connsiteY16" fmla="*/ 134409 h 162189"/>
                <a:gd name="connsiteX17" fmla="*/ 2830 w 131115"/>
                <a:gd name="connsiteY17" fmla="*/ 138903 h 162189"/>
                <a:gd name="connsiteX18" fmla="*/ 1516 w 131115"/>
                <a:gd name="connsiteY18" fmla="*/ 142757 h 162189"/>
                <a:gd name="connsiteX19" fmla="*/ 197 w 131115"/>
                <a:gd name="connsiteY19" fmla="*/ 146673 h 162189"/>
                <a:gd name="connsiteX20" fmla="*/ 2402 w 131115"/>
                <a:gd name="connsiteY20" fmla="*/ 151351 h 162189"/>
                <a:gd name="connsiteX21" fmla="*/ 30982 w 131115"/>
                <a:gd name="connsiteY21" fmla="*/ 162308 h 162189"/>
                <a:gd name="connsiteX22" fmla="*/ 35690 w 131115"/>
                <a:gd name="connsiteY22" fmla="*/ 160434 h 162189"/>
                <a:gd name="connsiteX23" fmla="*/ 37177 w 131115"/>
                <a:gd name="connsiteY23" fmla="*/ 157325 h 162189"/>
                <a:gd name="connsiteX24" fmla="*/ 38748 w 131115"/>
                <a:gd name="connsiteY24" fmla="*/ 154058 h 162189"/>
                <a:gd name="connsiteX25" fmla="*/ 40716 w 131115"/>
                <a:gd name="connsiteY25" fmla="*/ 150265 h 162189"/>
                <a:gd name="connsiteX26" fmla="*/ 42946 w 131115"/>
                <a:gd name="connsiteY26" fmla="*/ 145960 h 162189"/>
                <a:gd name="connsiteX27" fmla="*/ 45552 w 131115"/>
                <a:gd name="connsiteY27" fmla="*/ 141262 h 162189"/>
                <a:gd name="connsiteX28" fmla="*/ 48409 w 131115"/>
                <a:gd name="connsiteY28" fmla="*/ 136180 h 162189"/>
                <a:gd name="connsiteX29" fmla="*/ 51632 w 131115"/>
                <a:gd name="connsiteY29" fmla="*/ 130842 h 162189"/>
                <a:gd name="connsiteX30" fmla="*/ 53307 w 131115"/>
                <a:gd name="connsiteY30" fmla="*/ 128063 h 162189"/>
                <a:gd name="connsiteX31" fmla="*/ 55113 w 131115"/>
                <a:gd name="connsiteY31" fmla="*/ 125267 h 162189"/>
                <a:gd name="connsiteX32" fmla="*/ 58839 w 131115"/>
                <a:gd name="connsiteY32" fmla="*/ 119515 h 162189"/>
                <a:gd name="connsiteX33" fmla="*/ 67125 w 131115"/>
                <a:gd name="connsiteY33" fmla="*/ 107839 h 162189"/>
                <a:gd name="connsiteX34" fmla="*/ 69309 w 131115"/>
                <a:gd name="connsiteY34" fmla="*/ 104899 h 162189"/>
                <a:gd name="connsiteX35" fmla="*/ 70404 w 131115"/>
                <a:gd name="connsiteY35" fmla="*/ 103423 h 162189"/>
                <a:gd name="connsiteX36" fmla="*/ 71552 w 131115"/>
                <a:gd name="connsiteY36" fmla="*/ 101980 h 162189"/>
                <a:gd name="connsiteX37" fmla="*/ 76147 w 131115"/>
                <a:gd name="connsiteY37" fmla="*/ 96195 h 162189"/>
                <a:gd name="connsiteX38" fmla="*/ 80906 w 131115"/>
                <a:gd name="connsiteY38" fmla="*/ 90557 h 162189"/>
                <a:gd name="connsiteX39" fmla="*/ 83290 w 131115"/>
                <a:gd name="connsiteY39" fmla="*/ 87774 h 162189"/>
                <a:gd name="connsiteX40" fmla="*/ 85736 w 131115"/>
                <a:gd name="connsiteY40" fmla="*/ 85075 h 162189"/>
                <a:gd name="connsiteX41" fmla="*/ 88158 w 131115"/>
                <a:gd name="connsiteY41" fmla="*/ 82399 h 162189"/>
                <a:gd name="connsiteX42" fmla="*/ 90591 w 131115"/>
                <a:gd name="connsiteY42" fmla="*/ 79788 h 162189"/>
                <a:gd name="connsiteX43" fmla="*/ 95450 w 131115"/>
                <a:gd name="connsiteY43" fmla="*/ 74756 h 162189"/>
                <a:gd name="connsiteX44" fmla="*/ 100274 w 131115"/>
                <a:gd name="connsiteY44" fmla="*/ 70027 h 162189"/>
                <a:gd name="connsiteX45" fmla="*/ 104959 w 131115"/>
                <a:gd name="connsiteY45" fmla="*/ 65586 h 162189"/>
                <a:gd name="connsiteX46" fmla="*/ 109473 w 131115"/>
                <a:gd name="connsiteY46" fmla="*/ 61478 h 162189"/>
                <a:gd name="connsiteX47" fmla="*/ 113785 w 131115"/>
                <a:gd name="connsiteY47" fmla="*/ 57756 h 162189"/>
                <a:gd name="connsiteX48" fmla="*/ 117761 w 131115"/>
                <a:gd name="connsiteY48" fmla="*/ 54370 h 162189"/>
                <a:gd name="connsiteX49" fmla="*/ 121282 w 131115"/>
                <a:gd name="connsiteY49" fmla="*/ 51582 h 162189"/>
                <a:gd name="connsiteX50" fmla="*/ 124361 w 131115"/>
                <a:gd name="connsiteY50" fmla="*/ 49130 h 162189"/>
                <a:gd name="connsiteX51" fmla="*/ 125888 w 131115"/>
                <a:gd name="connsiteY51" fmla="*/ 47958 h 162189"/>
                <a:gd name="connsiteX52" fmla="*/ 127353 w 131115"/>
                <a:gd name="connsiteY52" fmla="*/ 46853 h 162189"/>
                <a:gd name="connsiteX53" fmla="*/ 130019 w 131115"/>
                <a:gd name="connsiteY53" fmla="*/ 44840 h 162189"/>
                <a:gd name="connsiteX54" fmla="*/ 130606 w 131115"/>
                <a:gd name="connsiteY54" fmla="*/ 39434 h 162189"/>
                <a:gd name="connsiteX55" fmla="*/ 98066 w 131115"/>
                <a:gd name="connsiteY55" fmla="*/ 1313 h 162189"/>
                <a:gd name="connsiteX56" fmla="*/ 92635 w 131115"/>
                <a:gd name="connsiteY56" fmla="*/ 1044 h 162189"/>
                <a:gd name="connsiteX57" fmla="*/ 90229 w 131115"/>
                <a:gd name="connsiteY57" fmla="*/ 3362 h 162189"/>
                <a:gd name="connsiteX58" fmla="*/ 88907 w 131115"/>
                <a:gd name="connsiteY58" fmla="*/ 4634 h 162189"/>
                <a:gd name="connsiteX59" fmla="*/ 87405 w 131115"/>
                <a:gd name="connsiteY59" fmla="*/ 6104 h 162189"/>
                <a:gd name="connsiteX60" fmla="*/ 83795 w 131115"/>
                <a:gd name="connsiteY60" fmla="*/ 9748 h 162189"/>
                <a:gd name="connsiteX61" fmla="*/ 79708 w 131115"/>
                <a:gd name="connsiteY61" fmla="*/ 13893 h 162189"/>
                <a:gd name="connsiteX62" fmla="*/ 75496 w 131115"/>
                <a:gd name="connsiteY62" fmla="*/ 18455 h 162189"/>
                <a:gd name="connsiteX63" fmla="*/ 70973 w 131115"/>
                <a:gd name="connsiteY63" fmla="*/ 23439 h 162189"/>
                <a:gd name="connsiteX64" fmla="*/ 66272 w 131115"/>
                <a:gd name="connsiteY64" fmla="*/ 28888 h 162189"/>
                <a:gd name="connsiteX65" fmla="*/ 61433 w 131115"/>
                <a:gd name="connsiteY65" fmla="*/ 34735 h 162189"/>
                <a:gd name="connsiteX66" fmla="*/ 56496 w 131115"/>
                <a:gd name="connsiteY66" fmla="*/ 40919 h 162189"/>
                <a:gd name="connsiteX67" fmla="*/ 51569 w 131115"/>
                <a:gd name="connsiteY67" fmla="*/ 47439 h 162189"/>
                <a:gd name="connsiteX68" fmla="*/ 49116 w 131115"/>
                <a:gd name="connsiteY68" fmla="*/ 50803 h 162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31115" h="162189">
                  <a:moveTo>
                    <a:pt x="49116" y="50803"/>
                  </a:moveTo>
                  <a:cubicBezTo>
                    <a:pt x="48311" y="51942"/>
                    <a:pt x="47503" y="53086"/>
                    <a:pt x="46691" y="54234"/>
                  </a:cubicBezTo>
                  <a:cubicBezTo>
                    <a:pt x="45882" y="55381"/>
                    <a:pt x="45069" y="56533"/>
                    <a:pt x="44254" y="57689"/>
                  </a:cubicBezTo>
                  <a:cubicBezTo>
                    <a:pt x="43442" y="58846"/>
                    <a:pt x="42683" y="60047"/>
                    <a:pt x="41893" y="61228"/>
                  </a:cubicBezTo>
                  <a:cubicBezTo>
                    <a:pt x="40336" y="63605"/>
                    <a:pt x="38743" y="65964"/>
                    <a:pt x="37218" y="68368"/>
                  </a:cubicBezTo>
                  <a:cubicBezTo>
                    <a:pt x="35729" y="70793"/>
                    <a:pt x="34240" y="73217"/>
                    <a:pt x="32756" y="75633"/>
                  </a:cubicBezTo>
                  <a:lnTo>
                    <a:pt x="31650" y="77441"/>
                  </a:lnTo>
                  <a:lnTo>
                    <a:pt x="30599" y="79279"/>
                  </a:lnTo>
                  <a:cubicBezTo>
                    <a:pt x="29901" y="80501"/>
                    <a:pt x="29206" y="81720"/>
                    <a:pt x="28512" y="82934"/>
                  </a:cubicBezTo>
                  <a:cubicBezTo>
                    <a:pt x="25678" y="87749"/>
                    <a:pt x="23215" y="92670"/>
                    <a:pt x="20713" y="97345"/>
                  </a:cubicBezTo>
                  <a:cubicBezTo>
                    <a:pt x="19548" y="99729"/>
                    <a:pt x="18402" y="102073"/>
                    <a:pt x="17280" y="104368"/>
                  </a:cubicBezTo>
                  <a:cubicBezTo>
                    <a:pt x="16724" y="105514"/>
                    <a:pt x="16173" y="106649"/>
                    <a:pt x="15630" y="107769"/>
                  </a:cubicBezTo>
                  <a:cubicBezTo>
                    <a:pt x="15118" y="108904"/>
                    <a:pt x="14613" y="110027"/>
                    <a:pt x="14115" y="111135"/>
                  </a:cubicBezTo>
                  <a:cubicBezTo>
                    <a:pt x="13122" y="113346"/>
                    <a:pt x="12156" y="115499"/>
                    <a:pt x="11222" y="117580"/>
                  </a:cubicBezTo>
                  <a:cubicBezTo>
                    <a:pt x="10350" y="119688"/>
                    <a:pt x="9507" y="121723"/>
                    <a:pt x="8699" y="123677"/>
                  </a:cubicBezTo>
                  <a:cubicBezTo>
                    <a:pt x="7906" y="125637"/>
                    <a:pt x="7105" y="127492"/>
                    <a:pt x="6422" y="129292"/>
                  </a:cubicBezTo>
                  <a:cubicBezTo>
                    <a:pt x="5748" y="131093"/>
                    <a:pt x="5108" y="132803"/>
                    <a:pt x="4507" y="134409"/>
                  </a:cubicBezTo>
                  <a:cubicBezTo>
                    <a:pt x="3908" y="136014"/>
                    <a:pt x="3348" y="137515"/>
                    <a:pt x="2830" y="138903"/>
                  </a:cubicBezTo>
                  <a:cubicBezTo>
                    <a:pt x="2352" y="140306"/>
                    <a:pt x="1913" y="141593"/>
                    <a:pt x="1516" y="142757"/>
                  </a:cubicBezTo>
                  <a:cubicBezTo>
                    <a:pt x="1001" y="144286"/>
                    <a:pt x="558" y="145599"/>
                    <a:pt x="197" y="146673"/>
                  </a:cubicBezTo>
                  <a:cubicBezTo>
                    <a:pt x="-444" y="148573"/>
                    <a:pt x="530" y="150633"/>
                    <a:pt x="2402" y="151351"/>
                  </a:cubicBezTo>
                  <a:lnTo>
                    <a:pt x="30982" y="162308"/>
                  </a:lnTo>
                  <a:cubicBezTo>
                    <a:pt x="32801" y="163005"/>
                    <a:pt x="34850" y="162191"/>
                    <a:pt x="35690" y="160434"/>
                  </a:cubicBezTo>
                  <a:cubicBezTo>
                    <a:pt x="36107" y="159564"/>
                    <a:pt x="36605" y="158522"/>
                    <a:pt x="37177" y="157325"/>
                  </a:cubicBezTo>
                  <a:cubicBezTo>
                    <a:pt x="37652" y="156339"/>
                    <a:pt x="38176" y="155247"/>
                    <a:pt x="38748" y="154058"/>
                  </a:cubicBezTo>
                  <a:cubicBezTo>
                    <a:pt x="39356" y="152885"/>
                    <a:pt x="40013" y="151619"/>
                    <a:pt x="40716" y="150265"/>
                  </a:cubicBezTo>
                  <a:cubicBezTo>
                    <a:pt x="41416" y="148915"/>
                    <a:pt x="42160" y="147476"/>
                    <a:pt x="42946" y="145960"/>
                  </a:cubicBezTo>
                  <a:cubicBezTo>
                    <a:pt x="43737" y="144449"/>
                    <a:pt x="44648" y="142899"/>
                    <a:pt x="45552" y="141262"/>
                  </a:cubicBezTo>
                  <a:cubicBezTo>
                    <a:pt x="46468" y="139634"/>
                    <a:pt x="47422" y="137937"/>
                    <a:pt x="48409" y="136180"/>
                  </a:cubicBezTo>
                  <a:cubicBezTo>
                    <a:pt x="49450" y="134458"/>
                    <a:pt x="50525" y="132675"/>
                    <a:pt x="51632" y="130842"/>
                  </a:cubicBezTo>
                  <a:cubicBezTo>
                    <a:pt x="52183" y="129928"/>
                    <a:pt x="52741" y="129001"/>
                    <a:pt x="53307" y="128063"/>
                  </a:cubicBezTo>
                  <a:cubicBezTo>
                    <a:pt x="53902" y="127142"/>
                    <a:pt x="54504" y="126211"/>
                    <a:pt x="55113" y="125267"/>
                  </a:cubicBezTo>
                  <a:cubicBezTo>
                    <a:pt x="56330" y="123388"/>
                    <a:pt x="57574" y="121469"/>
                    <a:pt x="58839" y="119515"/>
                  </a:cubicBezTo>
                  <a:cubicBezTo>
                    <a:pt x="61526" y="115710"/>
                    <a:pt x="64155" y="111703"/>
                    <a:pt x="67125" y="107839"/>
                  </a:cubicBezTo>
                  <a:cubicBezTo>
                    <a:pt x="67850" y="106862"/>
                    <a:pt x="68578" y="105882"/>
                    <a:pt x="69309" y="104899"/>
                  </a:cubicBezTo>
                  <a:lnTo>
                    <a:pt x="70404" y="103423"/>
                  </a:lnTo>
                  <a:lnTo>
                    <a:pt x="71552" y="101980"/>
                  </a:lnTo>
                  <a:cubicBezTo>
                    <a:pt x="73079" y="100056"/>
                    <a:pt x="74613" y="98126"/>
                    <a:pt x="76147" y="96195"/>
                  </a:cubicBezTo>
                  <a:cubicBezTo>
                    <a:pt x="77709" y="94288"/>
                    <a:pt x="79331" y="92431"/>
                    <a:pt x="80906" y="90557"/>
                  </a:cubicBezTo>
                  <a:cubicBezTo>
                    <a:pt x="81705" y="89627"/>
                    <a:pt x="82472" y="88679"/>
                    <a:pt x="83290" y="87774"/>
                  </a:cubicBezTo>
                  <a:cubicBezTo>
                    <a:pt x="84108" y="86872"/>
                    <a:pt x="84924" y="85971"/>
                    <a:pt x="85736" y="85075"/>
                  </a:cubicBezTo>
                  <a:cubicBezTo>
                    <a:pt x="86547" y="84179"/>
                    <a:pt x="87354" y="83287"/>
                    <a:pt x="88158" y="82399"/>
                  </a:cubicBezTo>
                  <a:cubicBezTo>
                    <a:pt x="88954" y="81506"/>
                    <a:pt x="89757" y="80629"/>
                    <a:pt x="90591" y="79788"/>
                  </a:cubicBezTo>
                  <a:cubicBezTo>
                    <a:pt x="92233" y="78088"/>
                    <a:pt x="93855" y="76409"/>
                    <a:pt x="95450" y="74756"/>
                  </a:cubicBezTo>
                  <a:cubicBezTo>
                    <a:pt x="97043" y="73106"/>
                    <a:pt x="98705" y="71575"/>
                    <a:pt x="100274" y="70027"/>
                  </a:cubicBezTo>
                  <a:cubicBezTo>
                    <a:pt x="101854" y="68491"/>
                    <a:pt x="103384" y="66975"/>
                    <a:pt x="104959" y="65586"/>
                  </a:cubicBezTo>
                  <a:cubicBezTo>
                    <a:pt x="106508" y="64177"/>
                    <a:pt x="108015" y="62806"/>
                    <a:pt x="109473" y="61478"/>
                  </a:cubicBezTo>
                  <a:cubicBezTo>
                    <a:pt x="110919" y="60144"/>
                    <a:pt x="112409" y="58952"/>
                    <a:pt x="113785" y="57756"/>
                  </a:cubicBezTo>
                  <a:cubicBezTo>
                    <a:pt x="115171" y="56576"/>
                    <a:pt x="116499" y="55446"/>
                    <a:pt x="117761" y="54370"/>
                  </a:cubicBezTo>
                  <a:cubicBezTo>
                    <a:pt x="119001" y="53389"/>
                    <a:pt x="120177" y="52458"/>
                    <a:pt x="121282" y="51582"/>
                  </a:cubicBezTo>
                  <a:cubicBezTo>
                    <a:pt x="122381" y="50707"/>
                    <a:pt x="123410" y="49888"/>
                    <a:pt x="124361" y="49130"/>
                  </a:cubicBezTo>
                  <a:cubicBezTo>
                    <a:pt x="124797" y="48769"/>
                    <a:pt x="125389" y="48337"/>
                    <a:pt x="125888" y="47958"/>
                  </a:cubicBezTo>
                  <a:cubicBezTo>
                    <a:pt x="126400" y="47570"/>
                    <a:pt x="126889" y="47202"/>
                    <a:pt x="127353" y="46853"/>
                  </a:cubicBezTo>
                  <a:cubicBezTo>
                    <a:pt x="128363" y="46089"/>
                    <a:pt x="129255" y="45416"/>
                    <a:pt x="130019" y="44840"/>
                  </a:cubicBezTo>
                  <a:cubicBezTo>
                    <a:pt x="131738" y="43544"/>
                    <a:pt x="132004" y="41071"/>
                    <a:pt x="130606" y="39434"/>
                  </a:cubicBezTo>
                  <a:lnTo>
                    <a:pt x="98066" y="1313"/>
                  </a:lnTo>
                  <a:cubicBezTo>
                    <a:pt x="96668" y="-324"/>
                    <a:pt x="94185" y="-449"/>
                    <a:pt x="92635" y="1044"/>
                  </a:cubicBezTo>
                  <a:cubicBezTo>
                    <a:pt x="91946" y="1708"/>
                    <a:pt x="91140" y="2483"/>
                    <a:pt x="90229" y="3362"/>
                  </a:cubicBezTo>
                  <a:cubicBezTo>
                    <a:pt x="89811" y="3764"/>
                    <a:pt x="89370" y="4189"/>
                    <a:pt x="88907" y="4634"/>
                  </a:cubicBezTo>
                  <a:cubicBezTo>
                    <a:pt x="88437" y="5091"/>
                    <a:pt x="87989" y="5507"/>
                    <a:pt x="87405" y="6104"/>
                  </a:cubicBezTo>
                  <a:cubicBezTo>
                    <a:pt x="86290" y="7229"/>
                    <a:pt x="85084" y="8447"/>
                    <a:pt x="83795" y="9748"/>
                  </a:cubicBezTo>
                  <a:cubicBezTo>
                    <a:pt x="82512" y="11049"/>
                    <a:pt x="81147" y="12434"/>
                    <a:pt x="79708" y="13893"/>
                  </a:cubicBezTo>
                  <a:cubicBezTo>
                    <a:pt x="78370" y="15342"/>
                    <a:pt x="76964" y="16866"/>
                    <a:pt x="75496" y="18455"/>
                  </a:cubicBezTo>
                  <a:cubicBezTo>
                    <a:pt x="74047" y="20056"/>
                    <a:pt x="72485" y="21670"/>
                    <a:pt x="70973" y="23439"/>
                  </a:cubicBezTo>
                  <a:cubicBezTo>
                    <a:pt x="69454" y="25199"/>
                    <a:pt x="67886" y="27018"/>
                    <a:pt x="66272" y="28888"/>
                  </a:cubicBezTo>
                  <a:cubicBezTo>
                    <a:pt x="64639" y="30736"/>
                    <a:pt x="63059" y="32721"/>
                    <a:pt x="61433" y="34735"/>
                  </a:cubicBezTo>
                  <a:cubicBezTo>
                    <a:pt x="59819" y="36759"/>
                    <a:pt x="58119" y="38779"/>
                    <a:pt x="56496" y="40919"/>
                  </a:cubicBezTo>
                  <a:cubicBezTo>
                    <a:pt x="54878" y="43059"/>
                    <a:pt x="53233" y="45235"/>
                    <a:pt x="51569" y="47439"/>
                  </a:cubicBezTo>
                  <a:cubicBezTo>
                    <a:pt x="50723" y="48531"/>
                    <a:pt x="49914" y="49659"/>
                    <a:pt x="49116" y="50803"/>
                  </a:cubicBezTo>
                  <a:close/>
                </a:path>
              </a:pathLst>
            </a:custGeom>
            <a:grpFill/>
            <a:ln w="752" cap="flat">
              <a:noFill/>
              <a:prstDash val="solid"/>
              <a:miter/>
            </a:ln>
          </p:spPr>
          <p:txBody>
            <a:bodyPr rtlCol="0" anchor="ctr"/>
            <a:lstStyle/>
            <a:p>
              <a:endParaRPr lang="zh-CN" altLang="en-US"/>
            </a:p>
          </p:txBody>
        </p:sp>
        <p:sp>
          <p:nvSpPr>
            <p:cNvPr id="16" name="任意形状 15"/>
            <p:cNvSpPr/>
            <p:nvPr/>
          </p:nvSpPr>
          <p:spPr>
            <a:xfrm>
              <a:off x="6634112" y="1997042"/>
              <a:ext cx="40168" cy="143242"/>
            </a:xfrm>
            <a:custGeom>
              <a:avLst/>
              <a:gdLst>
                <a:gd name="connsiteX0" fmla="*/ 7696 w 40168"/>
                <a:gd name="connsiteY0" fmla="*/ 2989 h 143242"/>
                <a:gd name="connsiteX1" fmla="*/ 7031 w 40168"/>
                <a:gd name="connsiteY1" fmla="*/ 6263 h 143242"/>
                <a:gd name="connsiteX2" fmla="*/ 6265 w 40168"/>
                <a:gd name="connsiteY2" fmla="*/ 10035 h 143242"/>
                <a:gd name="connsiteX3" fmla="*/ 5425 w 40168"/>
                <a:gd name="connsiteY3" fmla="*/ 14788 h 143242"/>
                <a:gd name="connsiteX4" fmla="*/ 4490 w 40168"/>
                <a:gd name="connsiteY4" fmla="*/ 20230 h 143242"/>
                <a:gd name="connsiteX5" fmla="*/ 3998 w 40168"/>
                <a:gd name="connsiteY5" fmla="*/ 23166 h 143242"/>
                <a:gd name="connsiteX6" fmla="*/ 3587 w 40168"/>
                <a:gd name="connsiteY6" fmla="*/ 26198 h 143242"/>
                <a:gd name="connsiteX7" fmla="*/ 1946 w 40168"/>
                <a:gd name="connsiteY7" fmla="*/ 39528 h 143242"/>
                <a:gd name="connsiteX8" fmla="*/ 1224 w 40168"/>
                <a:gd name="connsiteY8" fmla="*/ 46811 h 143242"/>
                <a:gd name="connsiteX9" fmla="*/ 710 w 40168"/>
                <a:gd name="connsiteY9" fmla="*/ 54430 h 143242"/>
                <a:gd name="connsiteX10" fmla="*/ 55 w 40168"/>
                <a:gd name="connsiteY10" fmla="*/ 70361 h 143242"/>
                <a:gd name="connsiteX11" fmla="*/ 0 w 40168"/>
                <a:gd name="connsiteY11" fmla="*/ 72397 h 143242"/>
                <a:gd name="connsiteX12" fmla="*/ 10 w 40168"/>
                <a:gd name="connsiteY12" fmla="*/ 74441 h 143242"/>
                <a:gd name="connsiteX13" fmla="*/ 33 w 40168"/>
                <a:gd name="connsiteY13" fmla="*/ 78544 h 143242"/>
                <a:gd name="connsiteX14" fmla="*/ 57 w 40168"/>
                <a:gd name="connsiteY14" fmla="*/ 82658 h 143242"/>
                <a:gd name="connsiteX15" fmla="*/ 70 w 40168"/>
                <a:gd name="connsiteY15" fmla="*/ 84717 h 143242"/>
                <a:gd name="connsiteX16" fmla="*/ 149 w 40168"/>
                <a:gd name="connsiteY16" fmla="*/ 86778 h 143242"/>
                <a:gd name="connsiteX17" fmla="*/ 483 w 40168"/>
                <a:gd name="connsiteY17" fmla="*/ 94994 h 143242"/>
                <a:gd name="connsiteX18" fmla="*/ 567 w 40168"/>
                <a:gd name="connsiteY18" fmla="*/ 97036 h 143242"/>
                <a:gd name="connsiteX19" fmla="*/ 593 w 40168"/>
                <a:gd name="connsiteY19" fmla="*/ 97698 h 143242"/>
                <a:gd name="connsiteX20" fmla="*/ 629 w 40168"/>
                <a:gd name="connsiteY20" fmla="*/ 98190 h 143242"/>
                <a:gd name="connsiteX21" fmla="*/ 702 w 40168"/>
                <a:gd name="connsiteY21" fmla="*/ 99175 h 143242"/>
                <a:gd name="connsiteX22" fmla="*/ 991 w 40168"/>
                <a:gd name="connsiteY22" fmla="*/ 103101 h 143242"/>
                <a:gd name="connsiteX23" fmla="*/ 1279 w 40168"/>
                <a:gd name="connsiteY23" fmla="*/ 106996 h 143242"/>
                <a:gd name="connsiteX24" fmla="*/ 1670 w 40168"/>
                <a:gd name="connsiteY24" fmla="*/ 111019 h 143242"/>
                <a:gd name="connsiteX25" fmla="*/ 2061 w 40168"/>
                <a:gd name="connsiteY25" fmla="*/ 114991 h 143242"/>
                <a:gd name="connsiteX26" fmla="*/ 2256 w 40168"/>
                <a:gd name="connsiteY26" fmla="*/ 116952 h 143242"/>
                <a:gd name="connsiteX27" fmla="*/ 2499 w 40168"/>
                <a:gd name="connsiteY27" fmla="*/ 118869 h 143242"/>
                <a:gd name="connsiteX28" fmla="*/ 3450 w 40168"/>
                <a:gd name="connsiteY28" fmla="*/ 126350 h 143242"/>
                <a:gd name="connsiteX29" fmla="*/ 4548 w 40168"/>
                <a:gd name="connsiteY29" fmla="*/ 133483 h 143242"/>
                <a:gd name="connsiteX30" fmla="*/ 5706 w 40168"/>
                <a:gd name="connsiteY30" fmla="*/ 140208 h 143242"/>
                <a:gd name="connsiteX31" fmla="*/ 5803 w 40168"/>
                <a:gd name="connsiteY31" fmla="*/ 140725 h 143242"/>
                <a:gd name="connsiteX32" fmla="*/ 9476 w 40168"/>
                <a:gd name="connsiteY32" fmla="*/ 143780 h 143242"/>
                <a:gd name="connsiteX33" fmla="*/ 19549 w 40168"/>
                <a:gd name="connsiteY33" fmla="*/ 143780 h 143242"/>
                <a:gd name="connsiteX34" fmla="*/ 23280 w 40168"/>
                <a:gd name="connsiteY34" fmla="*/ 139823 h 143242"/>
                <a:gd name="connsiteX35" fmla="*/ 23173 w 40168"/>
                <a:gd name="connsiteY35" fmla="*/ 138087 h 143242"/>
                <a:gd name="connsiteX36" fmla="*/ 22847 w 40168"/>
                <a:gd name="connsiteY36" fmla="*/ 131621 h 143242"/>
                <a:gd name="connsiteX37" fmla="*/ 22623 w 40168"/>
                <a:gd name="connsiteY37" fmla="*/ 124793 h 143242"/>
                <a:gd name="connsiteX38" fmla="*/ 22580 w 40168"/>
                <a:gd name="connsiteY38" fmla="*/ 117665 h 143242"/>
                <a:gd name="connsiteX39" fmla="*/ 22569 w 40168"/>
                <a:gd name="connsiteY39" fmla="*/ 115846 h 143242"/>
                <a:gd name="connsiteX40" fmla="*/ 22609 w 40168"/>
                <a:gd name="connsiteY40" fmla="*/ 114039 h 143242"/>
                <a:gd name="connsiteX41" fmla="*/ 22689 w 40168"/>
                <a:gd name="connsiteY41" fmla="*/ 110392 h 143242"/>
                <a:gd name="connsiteX42" fmla="*/ 22770 w 40168"/>
                <a:gd name="connsiteY42" fmla="*/ 106705 h 143242"/>
                <a:gd name="connsiteX43" fmla="*/ 22952 w 40168"/>
                <a:gd name="connsiteY43" fmla="*/ 102805 h 143242"/>
                <a:gd name="connsiteX44" fmla="*/ 23135 w 40168"/>
                <a:gd name="connsiteY44" fmla="*/ 98873 h 143242"/>
                <a:gd name="connsiteX45" fmla="*/ 23181 w 40168"/>
                <a:gd name="connsiteY45" fmla="*/ 97885 h 143242"/>
                <a:gd name="connsiteX46" fmla="*/ 23204 w 40168"/>
                <a:gd name="connsiteY46" fmla="*/ 97391 h 143242"/>
                <a:gd name="connsiteX47" fmla="*/ 23207 w 40168"/>
                <a:gd name="connsiteY47" fmla="*/ 97329 h 143242"/>
                <a:gd name="connsiteX48" fmla="*/ 23211 w 40168"/>
                <a:gd name="connsiteY48" fmla="*/ 97422 h 143242"/>
                <a:gd name="connsiteX49" fmla="*/ 23220 w 40168"/>
                <a:gd name="connsiteY49" fmla="*/ 97302 h 143242"/>
                <a:gd name="connsiteX50" fmla="*/ 23239 w 40168"/>
                <a:gd name="connsiteY50" fmla="*/ 97064 h 143242"/>
                <a:gd name="connsiteX51" fmla="*/ 23392 w 40168"/>
                <a:gd name="connsiteY51" fmla="*/ 95152 h 143242"/>
                <a:gd name="connsiteX52" fmla="*/ 24004 w 40168"/>
                <a:gd name="connsiteY52" fmla="*/ 87484 h 143242"/>
                <a:gd name="connsiteX53" fmla="*/ 24160 w 40168"/>
                <a:gd name="connsiteY53" fmla="*/ 85569 h 143242"/>
                <a:gd name="connsiteX54" fmla="*/ 24381 w 40168"/>
                <a:gd name="connsiteY54" fmla="*/ 83659 h 143242"/>
                <a:gd name="connsiteX55" fmla="*/ 24820 w 40168"/>
                <a:gd name="connsiteY55" fmla="*/ 79849 h 143242"/>
                <a:gd name="connsiteX56" fmla="*/ 25256 w 40168"/>
                <a:gd name="connsiteY56" fmla="*/ 76058 h 143242"/>
                <a:gd name="connsiteX57" fmla="*/ 25472 w 40168"/>
                <a:gd name="connsiteY57" fmla="*/ 74172 h 143242"/>
                <a:gd name="connsiteX58" fmla="*/ 25752 w 40168"/>
                <a:gd name="connsiteY58" fmla="*/ 72299 h 143242"/>
                <a:gd name="connsiteX59" fmla="*/ 28125 w 40168"/>
                <a:gd name="connsiteY59" fmla="*/ 57732 h 143242"/>
                <a:gd name="connsiteX60" fmla="*/ 29434 w 40168"/>
                <a:gd name="connsiteY60" fmla="*/ 50821 h 143242"/>
                <a:gd name="connsiteX61" fmla="*/ 30902 w 40168"/>
                <a:gd name="connsiteY61" fmla="*/ 44253 h 143242"/>
                <a:gd name="connsiteX62" fmla="*/ 33858 w 40168"/>
                <a:gd name="connsiteY62" fmla="*/ 32319 h 143242"/>
                <a:gd name="connsiteX63" fmla="*/ 34558 w 40168"/>
                <a:gd name="connsiteY63" fmla="*/ 29619 h 143242"/>
                <a:gd name="connsiteX64" fmla="*/ 35299 w 40168"/>
                <a:gd name="connsiteY64" fmla="*/ 27120 h 143242"/>
                <a:gd name="connsiteX65" fmla="*/ 36671 w 40168"/>
                <a:gd name="connsiteY65" fmla="*/ 22528 h 143242"/>
                <a:gd name="connsiteX66" fmla="*/ 37894 w 40168"/>
                <a:gd name="connsiteY66" fmla="*/ 18471 h 143242"/>
                <a:gd name="connsiteX67" fmla="*/ 39107 w 40168"/>
                <a:gd name="connsiteY67" fmla="*/ 14818 h 143242"/>
                <a:gd name="connsiteX68" fmla="*/ 40160 w 40168"/>
                <a:gd name="connsiteY68" fmla="*/ 11645 h 143242"/>
                <a:gd name="connsiteX69" fmla="*/ 37574 w 40168"/>
                <a:gd name="connsiteY69" fmla="*/ 6862 h 143242"/>
                <a:gd name="connsiteX70" fmla="*/ 12322 w 40168"/>
                <a:gd name="connsiteY70" fmla="*/ 128 h 143242"/>
                <a:gd name="connsiteX71" fmla="*/ 7696 w 40168"/>
                <a:gd name="connsiteY71" fmla="*/ 2989 h 143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40168" h="143242">
                  <a:moveTo>
                    <a:pt x="7696" y="2989"/>
                  </a:moveTo>
                  <a:cubicBezTo>
                    <a:pt x="7506" y="3926"/>
                    <a:pt x="7283" y="5023"/>
                    <a:pt x="7031" y="6263"/>
                  </a:cubicBezTo>
                  <a:cubicBezTo>
                    <a:pt x="6800" y="7402"/>
                    <a:pt x="6544" y="8663"/>
                    <a:pt x="6265" y="10035"/>
                  </a:cubicBezTo>
                  <a:cubicBezTo>
                    <a:pt x="5991" y="11439"/>
                    <a:pt x="5724" y="13096"/>
                    <a:pt x="5425" y="14788"/>
                  </a:cubicBezTo>
                  <a:cubicBezTo>
                    <a:pt x="5131" y="16496"/>
                    <a:pt x="4819" y="18314"/>
                    <a:pt x="4490" y="20230"/>
                  </a:cubicBezTo>
                  <a:cubicBezTo>
                    <a:pt x="4331" y="21185"/>
                    <a:pt x="4149" y="22171"/>
                    <a:pt x="3998" y="23166"/>
                  </a:cubicBezTo>
                  <a:cubicBezTo>
                    <a:pt x="3864" y="24156"/>
                    <a:pt x="3727" y="25167"/>
                    <a:pt x="3587" y="26198"/>
                  </a:cubicBezTo>
                  <a:cubicBezTo>
                    <a:pt x="3054" y="30331"/>
                    <a:pt x="2351" y="34777"/>
                    <a:pt x="1946" y="39528"/>
                  </a:cubicBezTo>
                  <a:cubicBezTo>
                    <a:pt x="1711" y="41895"/>
                    <a:pt x="1470" y="44325"/>
                    <a:pt x="1224" y="46811"/>
                  </a:cubicBezTo>
                  <a:cubicBezTo>
                    <a:pt x="1021" y="49299"/>
                    <a:pt x="885" y="51847"/>
                    <a:pt x="710" y="54430"/>
                  </a:cubicBezTo>
                  <a:cubicBezTo>
                    <a:pt x="301" y="59592"/>
                    <a:pt x="226" y="64945"/>
                    <a:pt x="55" y="70361"/>
                  </a:cubicBezTo>
                  <a:lnTo>
                    <a:pt x="0" y="72397"/>
                  </a:lnTo>
                  <a:lnTo>
                    <a:pt x="10" y="74441"/>
                  </a:lnTo>
                  <a:cubicBezTo>
                    <a:pt x="17" y="75806"/>
                    <a:pt x="25" y="77173"/>
                    <a:pt x="33" y="78544"/>
                  </a:cubicBezTo>
                  <a:cubicBezTo>
                    <a:pt x="41" y="79914"/>
                    <a:pt x="49" y="81286"/>
                    <a:pt x="57" y="82658"/>
                  </a:cubicBezTo>
                  <a:lnTo>
                    <a:pt x="70" y="84717"/>
                  </a:lnTo>
                  <a:lnTo>
                    <a:pt x="149" y="86778"/>
                  </a:lnTo>
                  <a:cubicBezTo>
                    <a:pt x="260" y="89519"/>
                    <a:pt x="371" y="92262"/>
                    <a:pt x="483" y="94994"/>
                  </a:cubicBezTo>
                  <a:lnTo>
                    <a:pt x="567" y="97036"/>
                  </a:lnTo>
                  <a:lnTo>
                    <a:pt x="593" y="97698"/>
                  </a:lnTo>
                  <a:lnTo>
                    <a:pt x="629" y="98190"/>
                  </a:lnTo>
                  <a:lnTo>
                    <a:pt x="702" y="99175"/>
                  </a:lnTo>
                  <a:cubicBezTo>
                    <a:pt x="799" y="100488"/>
                    <a:pt x="895" y="101797"/>
                    <a:pt x="991" y="103101"/>
                  </a:cubicBezTo>
                  <a:cubicBezTo>
                    <a:pt x="1088" y="104405"/>
                    <a:pt x="1184" y="105704"/>
                    <a:pt x="1279" y="106996"/>
                  </a:cubicBezTo>
                  <a:cubicBezTo>
                    <a:pt x="1410" y="108343"/>
                    <a:pt x="1539" y="109685"/>
                    <a:pt x="1670" y="111019"/>
                  </a:cubicBezTo>
                  <a:cubicBezTo>
                    <a:pt x="1801" y="112352"/>
                    <a:pt x="1931" y="113675"/>
                    <a:pt x="2061" y="114991"/>
                  </a:cubicBezTo>
                  <a:cubicBezTo>
                    <a:pt x="2126" y="115646"/>
                    <a:pt x="2191" y="116301"/>
                    <a:pt x="2256" y="116952"/>
                  </a:cubicBezTo>
                  <a:cubicBezTo>
                    <a:pt x="2337" y="117593"/>
                    <a:pt x="2418" y="118232"/>
                    <a:pt x="2499" y="118869"/>
                  </a:cubicBezTo>
                  <a:cubicBezTo>
                    <a:pt x="2822" y="121408"/>
                    <a:pt x="3139" y="123905"/>
                    <a:pt x="3450" y="126350"/>
                  </a:cubicBezTo>
                  <a:cubicBezTo>
                    <a:pt x="3825" y="128784"/>
                    <a:pt x="4192" y="131166"/>
                    <a:pt x="4548" y="133483"/>
                  </a:cubicBezTo>
                  <a:cubicBezTo>
                    <a:pt x="4882" y="135800"/>
                    <a:pt x="5311" y="138041"/>
                    <a:pt x="5706" y="140208"/>
                  </a:cubicBezTo>
                  <a:cubicBezTo>
                    <a:pt x="5739" y="140382"/>
                    <a:pt x="5771" y="140553"/>
                    <a:pt x="5803" y="140725"/>
                  </a:cubicBezTo>
                  <a:cubicBezTo>
                    <a:pt x="6133" y="142497"/>
                    <a:pt x="7674" y="143780"/>
                    <a:pt x="9476" y="143780"/>
                  </a:cubicBezTo>
                  <a:lnTo>
                    <a:pt x="19549" y="143780"/>
                  </a:lnTo>
                  <a:cubicBezTo>
                    <a:pt x="21700" y="143780"/>
                    <a:pt x="23407" y="141970"/>
                    <a:pt x="23280" y="139823"/>
                  </a:cubicBezTo>
                  <a:cubicBezTo>
                    <a:pt x="23246" y="139250"/>
                    <a:pt x="23211" y="138671"/>
                    <a:pt x="23173" y="138087"/>
                  </a:cubicBezTo>
                  <a:cubicBezTo>
                    <a:pt x="23047" y="135998"/>
                    <a:pt x="22895" y="133844"/>
                    <a:pt x="22847" y="131621"/>
                  </a:cubicBezTo>
                  <a:cubicBezTo>
                    <a:pt x="22774" y="129402"/>
                    <a:pt x="22700" y="127122"/>
                    <a:pt x="22623" y="124793"/>
                  </a:cubicBezTo>
                  <a:cubicBezTo>
                    <a:pt x="22609" y="122464"/>
                    <a:pt x="22594" y="120085"/>
                    <a:pt x="22580" y="117665"/>
                  </a:cubicBezTo>
                  <a:cubicBezTo>
                    <a:pt x="22576" y="117061"/>
                    <a:pt x="22572" y="116454"/>
                    <a:pt x="22569" y="115846"/>
                  </a:cubicBezTo>
                  <a:cubicBezTo>
                    <a:pt x="22581" y="115247"/>
                    <a:pt x="22595" y="114644"/>
                    <a:pt x="22609" y="114039"/>
                  </a:cubicBezTo>
                  <a:cubicBezTo>
                    <a:pt x="22635" y="112832"/>
                    <a:pt x="22662" y="111616"/>
                    <a:pt x="22689" y="110392"/>
                  </a:cubicBezTo>
                  <a:cubicBezTo>
                    <a:pt x="22716" y="109171"/>
                    <a:pt x="22743" y="107941"/>
                    <a:pt x="22770" y="106705"/>
                  </a:cubicBezTo>
                  <a:cubicBezTo>
                    <a:pt x="22831" y="105411"/>
                    <a:pt x="22891" y="104110"/>
                    <a:pt x="22952" y="102805"/>
                  </a:cubicBezTo>
                  <a:cubicBezTo>
                    <a:pt x="23013" y="101499"/>
                    <a:pt x="23074" y="100188"/>
                    <a:pt x="23135" y="98873"/>
                  </a:cubicBezTo>
                  <a:lnTo>
                    <a:pt x="23181" y="97885"/>
                  </a:lnTo>
                  <a:lnTo>
                    <a:pt x="23204" y="97391"/>
                  </a:lnTo>
                  <a:lnTo>
                    <a:pt x="23207" y="97329"/>
                  </a:lnTo>
                  <a:cubicBezTo>
                    <a:pt x="23207" y="97172"/>
                    <a:pt x="23210" y="97474"/>
                    <a:pt x="23211" y="97422"/>
                  </a:cubicBezTo>
                  <a:lnTo>
                    <a:pt x="23220" y="97302"/>
                  </a:lnTo>
                  <a:lnTo>
                    <a:pt x="23239" y="97064"/>
                  </a:lnTo>
                  <a:lnTo>
                    <a:pt x="23392" y="95152"/>
                  </a:lnTo>
                  <a:cubicBezTo>
                    <a:pt x="23596" y="92602"/>
                    <a:pt x="23799" y="90044"/>
                    <a:pt x="24004" y="87484"/>
                  </a:cubicBezTo>
                  <a:lnTo>
                    <a:pt x="24160" y="85569"/>
                  </a:lnTo>
                  <a:lnTo>
                    <a:pt x="24381" y="83659"/>
                  </a:lnTo>
                  <a:cubicBezTo>
                    <a:pt x="24528" y="82387"/>
                    <a:pt x="24674" y="81117"/>
                    <a:pt x="24820" y="79849"/>
                  </a:cubicBezTo>
                  <a:cubicBezTo>
                    <a:pt x="24966" y="78581"/>
                    <a:pt x="25111" y="77317"/>
                    <a:pt x="25256" y="76058"/>
                  </a:cubicBezTo>
                  <a:lnTo>
                    <a:pt x="25472" y="74172"/>
                  </a:lnTo>
                  <a:lnTo>
                    <a:pt x="25752" y="72299"/>
                  </a:lnTo>
                  <a:cubicBezTo>
                    <a:pt x="26519" y="67320"/>
                    <a:pt x="27171" y="62422"/>
                    <a:pt x="28125" y="57732"/>
                  </a:cubicBezTo>
                  <a:cubicBezTo>
                    <a:pt x="28573" y="55382"/>
                    <a:pt x="28974" y="53071"/>
                    <a:pt x="29434" y="50821"/>
                  </a:cubicBezTo>
                  <a:cubicBezTo>
                    <a:pt x="29935" y="48579"/>
                    <a:pt x="30425" y="46387"/>
                    <a:pt x="30902" y="44253"/>
                  </a:cubicBezTo>
                  <a:cubicBezTo>
                    <a:pt x="31784" y="39977"/>
                    <a:pt x="32927" y="36003"/>
                    <a:pt x="33858" y="32319"/>
                  </a:cubicBezTo>
                  <a:cubicBezTo>
                    <a:pt x="34097" y="31399"/>
                    <a:pt x="34330" y="30498"/>
                    <a:pt x="34558" y="29619"/>
                  </a:cubicBezTo>
                  <a:cubicBezTo>
                    <a:pt x="34799" y="28753"/>
                    <a:pt x="35059" y="27933"/>
                    <a:pt x="35299" y="27120"/>
                  </a:cubicBezTo>
                  <a:cubicBezTo>
                    <a:pt x="35782" y="25504"/>
                    <a:pt x="36240" y="23971"/>
                    <a:pt x="36671" y="22528"/>
                  </a:cubicBezTo>
                  <a:cubicBezTo>
                    <a:pt x="37111" y="21075"/>
                    <a:pt x="37473" y="19775"/>
                    <a:pt x="37894" y="18471"/>
                  </a:cubicBezTo>
                  <a:cubicBezTo>
                    <a:pt x="38336" y="17140"/>
                    <a:pt x="38741" y="15920"/>
                    <a:pt x="39107" y="14818"/>
                  </a:cubicBezTo>
                  <a:cubicBezTo>
                    <a:pt x="39506" y="13616"/>
                    <a:pt x="39858" y="12554"/>
                    <a:pt x="40160" y="11645"/>
                  </a:cubicBezTo>
                  <a:cubicBezTo>
                    <a:pt x="40838" y="9604"/>
                    <a:pt x="39654" y="7416"/>
                    <a:pt x="37574" y="6862"/>
                  </a:cubicBezTo>
                  <a:lnTo>
                    <a:pt x="12322" y="128"/>
                  </a:lnTo>
                  <a:cubicBezTo>
                    <a:pt x="10241" y="-428"/>
                    <a:pt x="8125" y="880"/>
                    <a:pt x="7696" y="2989"/>
                  </a:cubicBezTo>
                  <a:close/>
                </a:path>
              </a:pathLst>
            </a:custGeom>
            <a:grpFill/>
            <a:ln w="752" cap="flat">
              <a:noFill/>
              <a:prstDash val="solid"/>
              <a:miter/>
            </a:ln>
          </p:spPr>
          <p:txBody>
            <a:bodyPr rtlCol="0" anchor="ctr"/>
            <a:lstStyle/>
            <a:p>
              <a:endParaRPr lang="zh-CN" altLang="en-US"/>
            </a:p>
          </p:txBody>
        </p:sp>
        <p:sp>
          <p:nvSpPr>
            <p:cNvPr id="17" name="任意形状 16"/>
            <p:cNvSpPr/>
            <p:nvPr/>
          </p:nvSpPr>
          <p:spPr>
            <a:xfrm>
              <a:off x="6895050" y="1667383"/>
              <a:ext cx="209937" cy="469137"/>
            </a:xfrm>
            <a:custGeom>
              <a:avLst/>
              <a:gdLst>
                <a:gd name="connsiteX0" fmla="*/ 32607 w 209936"/>
                <a:gd name="connsiteY0" fmla="*/ 463535 h 469136"/>
                <a:gd name="connsiteX1" fmla="*/ 58094 w 209936"/>
                <a:gd name="connsiteY1" fmla="*/ 469455 h 469136"/>
                <a:gd name="connsiteX2" fmla="*/ 110353 w 209936"/>
                <a:gd name="connsiteY2" fmla="*/ 436848 h 469136"/>
                <a:gd name="connsiteX3" fmla="*/ 114775 w 209936"/>
                <a:gd name="connsiteY3" fmla="*/ 424368 h 469136"/>
                <a:gd name="connsiteX4" fmla="*/ 173570 w 209936"/>
                <a:gd name="connsiteY4" fmla="*/ 169172 h 469136"/>
                <a:gd name="connsiteX5" fmla="*/ 195962 w 209936"/>
                <a:gd name="connsiteY5" fmla="*/ 71985 h 469136"/>
                <a:gd name="connsiteX6" fmla="*/ 209833 w 209936"/>
                <a:gd name="connsiteY6" fmla="*/ 11780 h 469136"/>
                <a:gd name="connsiteX7" fmla="*/ 200282 w 209936"/>
                <a:gd name="connsiteY7" fmla="*/ 0 h 469136"/>
                <a:gd name="connsiteX8" fmla="*/ 191880 w 209936"/>
                <a:gd name="connsiteY8" fmla="*/ 5417 h 469136"/>
                <a:gd name="connsiteX9" fmla="*/ 163652 w 209936"/>
                <a:gd name="connsiteY9" fmla="*/ 63156 h 469136"/>
                <a:gd name="connsiteX10" fmla="*/ 122010 w 209936"/>
                <a:gd name="connsiteY10" fmla="*/ 148333 h 469136"/>
                <a:gd name="connsiteX11" fmla="*/ 5920 w 209936"/>
                <a:gd name="connsiteY11" fmla="*/ 385790 h 469136"/>
                <a:gd name="connsiteX12" fmla="*/ 32607 w 209936"/>
                <a:gd name="connsiteY12" fmla="*/ 463535 h 469136"/>
                <a:gd name="connsiteX13" fmla="*/ 60249 w 209936"/>
                <a:gd name="connsiteY13" fmla="*/ 381354 h 469136"/>
                <a:gd name="connsiteX14" fmla="*/ 88737 w 209936"/>
                <a:gd name="connsiteY14" fmla="*/ 409841 h 469136"/>
                <a:gd name="connsiteX15" fmla="*/ 60249 w 209936"/>
                <a:gd name="connsiteY15" fmla="*/ 438329 h 469136"/>
                <a:gd name="connsiteX16" fmla="*/ 31761 w 209936"/>
                <a:gd name="connsiteY16" fmla="*/ 409841 h 469136"/>
                <a:gd name="connsiteX17" fmla="*/ 60249 w 209936"/>
                <a:gd name="connsiteY17" fmla="*/ 381354 h 469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9936" h="469136">
                  <a:moveTo>
                    <a:pt x="32607" y="463535"/>
                  </a:moveTo>
                  <a:cubicBezTo>
                    <a:pt x="40823" y="467551"/>
                    <a:pt x="49526" y="469455"/>
                    <a:pt x="58094" y="469455"/>
                  </a:cubicBezTo>
                  <a:cubicBezTo>
                    <a:pt x="79601" y="469455"/>
                    <a:pt x="100271" y="457472"/>
                    <a:pt x="110353" y="436848"/>
                  </a:cubicBezTo>
                  <a:cubicBezTo>
                    <a:pt x="112295" y="432878"/>
                    <a:pt x="113797" y="428496"/>
                    <a:pt x="114775" y="424368"/>
                  </a:cubicBezTo>
                  <a:lnTo>
                    <a:pt x="173570" y="169172"/>
                  </a:lnTo>
                  <a:lnTo>
                    <a:pt x="195962" y="71985"/>
                  </a:lnTo>
                  <a:lnTo>
                    <a:pt x="209833" y="11780"/>
                  </a:lnTo>
                  <a:cubicBezTo>
                    <a:pt x="211448" y="4773"/>
                    <a:pt x="205874" y="0"/>
                    <a:pt x="200282" y="0"/>
                  </a:cubicBezTo>
                  <a:cubicBezTo>
                    <a:pt x="197009" y="0"/>
                    <a:pt x="193729" y="1636"/>
                    <a:pt x="191880" y="5417"/>
                  </a:cubicBezTo>
                  <a:lnTo>
                    <a:pt x="163652" y="63156"/>
                  </a:lnTo>
                  <a:lnTo>
                    <a:pt x="122010" y="148333"/>
                  </a:lnTo>
                  <a:lnTo>
                    <a:pt x="5920" y="385790"/>
                  </a:lnTo>
                  <a:cubicBezTo>
                    <a:pt x="-8180" y="414628"/>
                    <a:pt x="3769" y="449437"/>
                    <a:pt x="32607" y="463535"/>
                  </a:cubicBezTo>
                  <a:close/>
                  <a:moveTo>
                    <a:pt x="60249" y="381354"/>
                  </a:moveTo>
                  <a:cubicBezTo>
                    <a:pt x="75982" y="381354"/>
                    <a:pt x="88737" y="394108"/>
                    <a:pt x="88737" y="409841"/>
                  </a:cubicBezTo>
                  <a:cubicBezTo>
                    <a:pt x="88737" y="425574"/>
                    <a:pt x="75982" y="438329"/>
                    <a:pt x="60249" y="438329"/>
                  </a:cubicBezTo>
                  <a:cubicBezTo>
                    <a:pt x="44516" y="438329"/>
                    <a:pt x="31761" y="425574"/>
                    <a:pt x="31761" y="409841"/>
                  </a:cubicBezTo>
                  <a:cubicBezTo>
                    <a:pt x="31761" y="394106"/>
                    <a:pt x="44516" y="381354"/>
                    <a:pt x="60249" y="381354"/>
                  </a:cubicBezTo>
                  <a:close/>
                </a:path>
              </a:pathLst>
            </a:custGeom>
            <a:grpFill/>
            <a:ln w="752" cap="flat">
              <a:noFill/>
              <a:prstDash val="solid"/>
              <a:miter/>
            </a:ln>
          </p:spPr>
          <p:txBody>
            <a:bodyPr rtlCol="0" anchor="ctr"/>
            <a:lstStyle/>
            <a:p>
              <a:endParaRPr lang="zh-CN" altLang="en-US"/>
            </a:p>
          </p:txBody>
        </p:sp>
      </p:grpSp>
      <p:grpSp>
        <p:nvGrpSpPr>
          <p:cNvPr id="18" name="图形 32"/>
          <p:cNvGrpSpPr/>
          <p:nvPr/>
        </p:nvGrpSpPr>
        <p:grpSpPr>
          <a:xfrm>
            <a:off x="1041744" y="4293690"/>
            <a:ext cx="648000" cy="648000"/>
            <a:chOff x="1041744" y="4293690"/>
            <a:chExt cx="648000" cy="648000"/>
          </a:xfrm>
          <a:gradFill>
            <a:gsLst>
              <a:gs pos="0">
                <a:schemeClr val="accent1"/>
              </a:gs>
              <a:gs pos="99000">
                <a:schemeClr val="accent2"/>
              </a:gs>
            </a:gsLst>
            <a:lin ang="0" scaled="1"/>
          </a:gradFill>
        </p:grpSpPr>
        <p:sp>
          <p:nvSpPr>
            <p:cNvPr id="19" name="任意形状 18"/>
            <p:cNvSpPr/>
            <p:nvPr/>
          </p:nvSpPr>
          <p:spPr>
            <a:xfrm>
              <a:off x="1041742" y="4362625"/>
              <a:ext cx="641106" cy="503234"/>
            </a:xfrm>
            <a:custGeom>
              <a:avLst/>
              <a:gdLst>
                <a:gd name="connsiteX0" fmla="*/ 162705 w 641106"/>
                <a:gd name="connsiteY0" fmla="*/ 51834 h 503234"/>
                <a:gd name="connsiteX1" fmla="*/ 43059 w 641106"/>
                <a:gd name="connsiteY1" fmla="*/ 298860 h 503234"/>
                <a:gd name="connsiteX2" fmla="*/ 467748 w 641106"/>
                <a:gd name="connsiteY2" fmla="*/ 107066 h 503234"/>
                <a:gd name="connsiteX3" fmla="*/ 981 w 641106"/>
                <a:gd name="connsiteY3" fmla="*/ 479004 h 503234"/>
                <a:gd name="connsiteX4" fmla="*/ 51118 w 641106"/>
                <a:gd name="connsiteY4" fmla="*/ 500912 h 503234"/>
                <a:gd name="connsiteX5" fmla="*/ 128782 w 641106"/>
                <a:gd name="connsiteY5" fmla="*/ 380129 h 503234"/>
                <a:gd name="connsiteX6" fmla="*/ 392683 w 641106"/>
                <a:gd name="connsiteY6" fmla="*/ 376489 h 503234"/>
                <a:gd name="connsiteX7" fmla="*/ 645313 w 641106"/>
                <a:gd name="connsiteY7" fmla="*/ 48022 h 503234"/>
                <a:gd name="connsiteX8" fmla="*/ 162705 w 641106"/>
                <a:gd name="connsiteY8" fmla="*/ 51834 h 503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1106" h="503234">
                  <a:moveTo>
                    <a:pt x="162705" y="51834"/>
                  </a:moveTo>
                  <a:cubicBezTo>
                    <a:pt x="30961" y="128277"/>
                    <a:pt x="38523" y="252790"/>
                    <a:pt x="43059" y="298860"/>
                  </a:cubicBezTo>
                  <a:cubicBezTo>
                    <a:pt x="213221" y="97290"/>
                    <a:pt x="467748" y="107066"/>
                    <a:pt x="467748" y="107066"/>
                  </a:cubicBezTo>
                  <a:cubicBezTo>
                    <a:pt x="467748" y="107066"/>
                    <a:pt x="106949" y="230827"/>
                    <a:pt x="981" y="479004"/>
                  </a:cubicBezTo>
                  <a:cubicBezTo>
                    <a:pt x="-7388" y="498595"/>
                    <a:pt x="40247" y="524074"/>
                    <a:pt x="51118" y="500912"/>
                  </a:cubicBezTo>
                  <a:cubicBezTo>
                    <a:pt x="83566" y="431893"/>
                    <a:pt x="128782" y="380129"/>
                    <a:pt x="128782" y="380129"/>
                  </a:cubicBezTo>
                  <a:cubicBezTo>
                    <a:pt x="195491" y="404953"/>
                    <a:pt x="310890" y="434044"/>
                    <a:pt x="392683" y="376489"/>
                  </a:cubicBezTo>
                  <a:cubicBezTo>
                    <a:pt x="501326" y="300032"/>
                    <a:pt x="490221" y="130545"/>
                    <a:pt x="645313" y="48022"/>
                  </a:cubicBezTo>
                  <a:cubicBezTo>
                    <a:pt x="681539" y="28754"/>
                    <a:pt x="341312" y="-51812"/>
                    <a:pt x="162705" y="51834"/>
                  </a:cubicBezTo>
                  <a:close/>
                </a:path>
              </a:pathLst>
            </a:custGeom>
            <a:grpFill/>
            <a:ln w="6890" cap="flat">
              <a:noFill/>
              <a:prstDash val="solid"/>
              <a:miter/>
            </a:ln>
          </p:spPr>
          <p:txBody>
            <a:bodyPr rtlCol="0" anchor="ctr"/>
            <a:lstStyle/>
            <a:p>
              <a:endParaRPr lang="zh-CN" altLang="en-US"/>
            </a:p>
          </p:txBody>
        </p:sp>
      </p:grpSp>
      <p:grpSp>
        <p:nvGrpSpPr>
          <p:cNvPr id="20" name="图形 34"/>
          <p:cNvGrpSpPr/>
          <p:nvPr/>
        </p:nvGrpSpPr>
        <p:grpSpPr>
          <a:xfrm>
            <a:off x="6687057" y="4221690"/>
            <a:ext cx="648000" cy="648000"/>
            <a:chOff x="6687057" y="4221690"/>
            <a:chExt cx="648000" cy="648000"/>
          </a:xfrm>
          <a:gradFill>
            <a:gsLst>
              <a:gs pos="0">
                <a:schemeClr val="accent5"/>
              </a:gs>
              <a:gs pos="99000">
                <a:schemeClr val="accent6"/>
              </a:gs>
            </a:gsLst>
            <a:lin ang="0" scaled="1"/>
          </a:gradFill>
        </p:grpSpPr>
        <p:sp>
          <p:nvSpPr>
            <p:cNvPr id="21" name="任意形状 20"/>
            <p:cNvSpPr/>
            <p:nvPr/>
          </p:nvSpPr>
          <p:spPr>
            <a:xfrm>
              <a:off x="6687057" y="4507721"/>
              <a:ext cx="305016" cy="361969"/>
            </a:xfrm>
            <a:custGeom>
              <a:avLst/>
              <a:gdLst>
                <a:gd name="connsiteX0" fmla="*/ 0 w 305015"/>
                <a:gd name="connsiteY0" fmla="*/ 232262 h 361968"/>
                <a:gd name="connsiteX1" fmla="*/ 21061 w 305015"/>
                <a:gd name="connsiteY1" fmla="*/ 263853 h 361968"/>
                <a:gd name="connsiteX2" fmla="*/ 97987 w 305015"/>
                <a:gd name="connsiteY2" fmla="*/ 211458 h 361968"/>
                <a:gd name="connsiteX3" fmla="*/ 172125 w 305015"/>
                <a:gd name="connsiteY3" fmla="*/ 254707 h 361968"/>
                <a:gd name="connsiteX4" fmla="*/ 172125 w 305015"/>
                <a:gd name="connsiteY4" fmla="*/ 361969 h 361968"/>
                <a:gd name="connsiteX5" fmla="*/ 210094 w 305015"/>
                <a:gd name="connsiteY5" fmla="*/ 361969 h 361968"/>
                <a:gd name="connsiteX6" fmla="*/ 210094 w 305015"/>
                <a:gd name="connsiteY6" fmla="*/ 254707 h 361968"/>
                <a:gd name="connsiteX7" fmla="*/ 305016 w 305015"/>
                <a:gd name="connsiteY7" fmla="*/ 199336 h 361968"/>
                <a:gd name="connsiteX8" fmla="*/ 305016 w 305015"/>
                <a:gd name="connsiteY8" fmla="*/ 66445 h 361968"/>
                <a:gd name="connsiteX9" fmla="*/ 191109 w 305015"/>
                <a:gd name="connsiteY9" fmla="*/ 0 h 361968"/>
                <a:gd name="connsiteX10" fmla="*/ 97987 w 305015"/>
                <a:gd name="connsiteY10" fmla="*/ 54323 h 361968"/>
                <a:gd name="connsiteX11" fmla="*/ 21061 w 305015"/>
                <a:gd name="connsiteY11" fmla="*/ 1928 h 361968"/>
                <a:gd name="connsiteX12" fmla="*/ 0 w 305015"/>
                <a:gd name="connsiteY12" fmla="*/ 33519 h 361968"/>
                <a:gd name="connsiteX13" fmla="*/ 77203 w 305015"/>
                <a:gd name="connsiteY13" fmla="*/ 86097 h 361968"/>
                <a:gd name="connsiteX14" fmla="*/ 77203 w 305015"/>
                <a:gd name="connsiteY14" fmla="*/ 179684 h 36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5015" h="361968">
                  <a:moveTo>
                    <a:pt x="0" y="232262"/>
                  </a:moveTo>
                  <a:lnTo>
                    <a:pt x="21061" y="263853"/>
                  </a:lnTo>
                  <a:lnTo>
                    <a:pt x="97987" y="211458"/>
                  </a:lnTo>
                  <a:lnTo>
                    <a:pt x="172125" y="254707"/>
                  </a:lnTo>
                  <a:lnTo>
                    <a:pt x="172125" y="361969"/>
                  </a:lnTo>
                  <a:lnTo>
                    <a:pt x="210094" y="361969"/>
                  </a:lnTo>
                  <a:lnTo>
                    <a:pt x="210094" y="254707"/>
                  </a:lnTo>
                  <a:lnTo>
                    <a:pt x="305016" y="199336"/>
                  </a:lnTo>
                  <a:lnTo>
                    <a:pt x="305016" y="66445"/>
                  </a:lnTo>
                  <a:lnTo>
                    <a:pt x="191109" y="0"/>
                  </a:lnTo>
                  <a:lnTo>
                    <a:pt x="97987" y="54323"/>
                  </a:lnTo>
                  <a:lnTo>
                    <a:pt x="21061" y="1928"/>
                  </a:lnTo>
                  <a:lnTo>
                    <a:pt x="0" y="33519"/>
                  </a:lnTo>
                  <a:lnTo>
                    <a:pt x="77203" y="86097"/>
                  </a:lnTo>
                  <a:lnTo>
                    <a:pt x="77203" y="179684"/>
                  </a:lnTo>
                  <a:close/>
                </a:path>
              </a:pathLst>
            </a:custGeom>
            <a:grpFill/>
            <a:ln w="1265" cap="flat">
              <a:noFill/>
              <a:prstDash val="solid"/>
              <a:miter/>
            </a:ln>
          </p:spPr>
          <p:txBody>
            <a:bodyPr rtlCol="0" anchor="ctr"/>
            <a:lstStyle/>
            <a:p>
              <a:endParaRPr lang="zh-CN" altLang="en-US"/>
            </a:p>
          </p:txBody>
        </p:sp>
        <p:sp>
          <p:nvSpPr>
            <p:cNvPr id="22" name="任意形状 21"/>
            <p:cNvSpPr/>
            <p:nvPr/>
          </p:nvSpPr>
          <p:spPr>
            <a:xfrm>
              <a:off x="7030041" y="4507721"/>
              <a:ext cx="305016" cy="361969"/>
            </a:xfrm>
            <a:custGeom>
              <a:avLst/>
              <a:gdLst>
                <a:gd name="connsiteX0" fmla="*/ 305016 w 305015"/>
                <a:gd name="connsiteY0" fmla="*/ 33519 h 361968"/>
                <a:gd name="connsiteX1" fmla="*/ 283955 w 305015"/>
                <a:gd name="connsiteY1" fmla="*/ 1928 h 361968"/>
                <a:gd name="connsiteX2" fmla="*/ 207029 w 305015"/>
                <a:gd name="connsiteY2" fmla="*/ 54323 h 361968"/>
                <a:gd name="connsiteX3" fmla="*/ 113906 w 305015"/>
                <a:gd name="connsiteY3" fmla="*/ 0 h 361968"/>
                <a:gd name="connsiteX4" fmla="*/ 0 w 305015"/>
                <a:gd name="connsiteY4" fmla="*/ 66445 h 361968"/>
                <a:gd name="connsiteX5" fmla="*/ 0 w 305015"/>
                <a:gd name="connsiteY5" fmla="*/ 199336 h 361968"/>
                <a:gd name="connsiteX6" fmla="*/ 94922 w 305015"/>
                <a:gd name="connsiteY6" fmla="*/ 254707 h 361968"/>
                <a:gd name="connsiteX7" fmla="*/ 94922 w 305015"/>
                <a:gd name="connsiteY7" fmla="*/ 361969 h 361968"/>
                <a:gd name="connsiteX8" fmla="*/ 132891 w 305015"/>
                <a:gd name="connsiteY8" fmla="*/ 361969 h 361968"/>
                <a:gd name="connsiteX9" fmla="*/ 132891 w 305015"/>
                <a:gd name="connsiteY9" fmla="*/ 254707 h 361968"/>
                <a:gd name="connsiteX10" fmla="*/ 207029 w 305015"/>
                <a:gd name="connsiteY10" fmla="*/ 211458 h 361968"/>
                <a:gd name="connsiteX11" fmla="*/ 283955 w 305015"/>
                <a:gd name="connsiteY11" fmla="*/ 263853 h 361968"/>
                <a:gd name="connsiteX12" fmla="*/ 305016 w 305015"/>
                <a:gd name="connsiteY12" fmla="*/ 232262 h 361968"/>
                <a:gd name="connsiteX13" fmla="*/ 227813 w 305015"/>
                <a:gd name="connsiteY13" fmla="*/ 179684 h 361968"/>
                <a:gd name="connsiteX14" fmla="*/ 227813 w 305015"/>
                <a:gd name="connsiteY14" fmla="*/ 86097 h 36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5015" h="361968">
                  <a:moveTo>
                    <a:pt x="305016" y="33519"/>
                  </a:moveTo>
                  <a:lnTo>
                    <a:pt x="283955" y="1928"/>
                  </a:lnTo>
                  <a:lnTo>
                    <a:pt x="207029" y="54323"/>
                  </a:lnTo>
                  <a:lnTo>
                    <a:pt x="113906" y="0"/>
                  </a:lnTo>
                  <a:lnTo>
                    <a:pt x="0" y="66445"/>
                  </a:lnTo>
                  <a:lnTo>
                    <a:pt x="0" y="199336"/>
                  </a:lnTo>
                  <a:lnTo>
                    <a:pt x="94922" y="254707"/>
                  </a:lnTo>
                  <a:lnTo>
                    <a:pt x="94922" y="361969"/>
                  </a:lnTo>
                  <a:lnTo>
                    <a:pt x="132891" y="361969"/>
                  </a:lnTo>
                  <a:lnTo>
                    <a:pt x="132891" y="254707"/>
                  </a:lnTo>
                  <a:lnTo>
                    <a:pt x="207029" y="211458"/>
                  </a:lnTo>
                  <a:lnTo>
                    <a:pt x="283955" y="263853"/>
                  </a:lnTo>
                  <a:lnTo>
                    <a:pt x="305016" y="232262"/>
                  </a:lnTo>
                  <a:lnTo>
                    <a:pt x="227813" y="179684"/>
                  </a:lnTo>
                  <a:lnTo>
                    <a:pt x="227813" y="86097"/>
                  </a:lnTo>
                  <a:close/>
                </a:path>
              </a:pathLst>
            </a:custGeom>
            <a:grpFill/>
            <a:ln w="1265" cap="flat">
              <a:noFill/>
              <a:prstDash val="solid"/>
              <a:miter/>
            </a:ln>
          </p:spPr>
          <p:txBody>
            <a:bodyPr rtlCol="0" anchor="ctr"/>
            <a:lstStyle/>
            <a:p>
              <a:endParaRPr lang="zh-CN" altLang="en-US"/>
            </a:p>
          </p:txBody>
        </p:sp>
        <p:sp>
          <p:nvSpPr>
            <p:cNvPr id="23" name="任意形状 22"/>
            <p:cNvSpPr/>
            <p:nvPr/>
          </p:nvSpPr>
          <p:spPr>
            <a:xfrm>
              <a:off x="6810683" y="4221690"/>
              <a:ext cx="399938" cy="324000"/>
            </a:xfrm>
            <a:custGeom>
              <a:avLst/>
              <a:gdLst>
                <a:gd name="connsiteX0" fmla="*/ 200374 w 399937"/>
                <a:gd name="connsiteY0" fmla="*/ 324000 h 324000"/>
                <a:gd name="connsiteX1" fmla="*/ 314280 w 399937"/>
                <a:gd name="connsiteY1" fmla="*/ 257555 h 324000"/>
                <a:gd name="connsiteX2" fmla="*/ 314280 w 399937"/>
                <a:gd name="connsiteY2" fmla="*/ 150644 h 324000"/>
                <a:gd name="connsiteX3" fmla="*/ 400748 w 399937"/>
                <a:gd name="connsiteY3" fmla="*/ 92999 h 324000"/>
                <a:gd name="connsiteX4" fmla="*/ 379688 w 399937"/>
                <a:gd name="connsiteY4" fmla="*/ 61408 h 324000"/>
                <a:gd name="connsiteX5" fmla="*/ 298559 w 399937"/>
                <a:gd name="connsiteY5" fmla="*/ 115493 h 324000"/>
                <a:gd name="connsiteX6" fmla="*/ 219359 w 399937"/>
                <a:gd name="connsiteY6" fmla="*/ 69293 h 324000"/>
                <a:gd name="connsiteX7" fmla="*/ 219359 w 399937"/>
                <a:gd name="connsiteY7" fmla="*/ 0 h 324000"/>
                <a:gd name="connsiteX8" fmla="*/ 181390 w 399937"/>
                <a:gd name="connsiteY8" fmla="*/ 0 h 324000"/>
                <a:gd name="connsiteX9" fmla="*/ 181390 w 399937"/>
                <a:gd name="connsiteY9" fmla="*/ 69293 h 324000"/>
                <a:gd name="connsiteX10" fmla="*/ 102189 w 399937"/>
                <a:gd name="connsiteY10" fmla="*/ 115493 h 324000"/>
                <a:gd name="connsiteX11" fmla="*/ 21061 w 399937"/>
                <a:gd name="connsiteY11" fmla="*/ 61408 h 324000"/>
                <a:gd name="connsiteX12" fmla="*/ 0 w 399937"/>
                <a:gd name="connsiteY12" fmla="*/ 92999 h 324000"/>
                <a:gd name="connsiteX13" fmla="*/ 86468 w 399937"/>
                <a:gd name="connsiteY13" fmla="*/ 150644 h 324000"/>
                <a:gd name="connsiteX14" fmla="*/ 86468 w 399937"/>
                <a:gd name="connsiteY14" fmla="*/ 257555 h 32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9937" h="324000">
                  <a:moveTo>
                    <a:pt x="200374" y="324000"/>
                  </a:moveTo>
                  <a:lnTo>
                    <a:pt x="314280" y="257555"/>
                  </a:lnTo>
                  <a:lnTo>
                    <a:pt x="314280" y="150644"/>
                  </a:lnTo>
                  <a:lnTo>
                    <a:pt x="400748" y="92999"/>
                  </a:lnTo>
                  <a:lnTo>
                    <a:pt x="379688" y="61408"/>
                  </a:lnTo>
                  <a:lnTo>
                    <a:pt x="298559" y="115493"/>
                  </a:lnTo>
                  <a:lnTo>
                    <a:pt x="219359" y="69293"/>
                  </a:lnTo>
                  <a:lnTo>
                    <a:pt x="219359" y="0"/>
                  </a:lnTo>
                  <a:lnTo>
                    <a:pt x="181390" y="0"/>
                  </a:lnTo>
                  <a:lnTo>
                    <a:pt x="181390" y="69293"/>
                  </a:lnTo>
                  <a:lnTo>
                    <a:pt x="102189" y="115493"/>
                  </a:lnTo>
                  <a:lnTo>
                    <a:pt x="21061" y="61408"/>
                  </a:lnTo>
                  <a:lnTo>
                    <a:pt x="0" y="92999"/>
                  </a:lnTo>
                  <a:lnTo>
                    <a:pt x="86468" y="150644"/>
                  </a:lnTo>
                  <a:lnTo>
                    <a:pt x="86468" y="257555"/>
                  </a:lnTo>
                  <a:close/>
                </a:path>
              </a:pathLst>
            </a:custGeom>
            <a:grpFill/>
            <a:ln w="1265" cap="flat">
              <a:noFill/>
              <a:prstDash val="solid"/>
              <a:miter/>
            </a:ln>
          </p:spPr>
          <p:txBody>
            <a:bodyPr rtlCol="0" anchor="ctr"/>
            <a:lstStyle/>
            <a:p>
              <a:endParaRPr lang="zh-CN" altLang="en-US"/>
            </a:p>
          </p:txBody>
        </p:sp>
      </p:grpSp>
      <p:sp>
        <p:nvSpPr>
          <p:cNvPr id="28" name="圆角矩形 27"/>
          <p:cNvSpPr/>
          <p:nvPr/>
        </p:nvSpPr>
        <p:spPr>
          <a:xfrm flipV="1">
            <a:off x="1096677" y="3878211"/>
            <a:ext cx="4680000" cy="28800"/>
          </a:xfrm>
          <a:prstGeom prst="roundRect">
            <a:avLst>
              <a:gd name="adj" fmla="val 0"/>
            </a:avLst>
          </a:prstGeom>
          <a:gradFill flip="none" rotWithShape="1">
            <a:gsLst>
              <a:gs pos="0">
                <a:srgbClr val="E0E3E7"/>
              </a:gs>
              <a:gs pos="100000">
                <a:srgbClr val="DADDE1">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4800" b="1" dirty="0">
              <a:latin typeface="DengXian" pitchFamily="2" charset="-122"/>
              <a:ea typeface="DengXian" pitchFamily="2" charset="-122"/>
            </a:endParaRPr>
          </a:p>
        </p:txBody>
      </p:sp>
      <p:sp>
        <p:nvSpPr>
          <p:cNvPr id="30" name="圆角矩形 29"/>
          <p:cNvSpPr/>
          <p:nvPr/>
        </p:nvSpPr>
        <p:spPr>
          <a:xfrm flipV="1">
            <a:off x="6659075" y="3878211"/>
            <a:ext cx="4680000" cy="28800"/>
          </a:xfrm>
          <a:prstGeom prst="roundRect">
            <a:avLst>
              <a:gd name="adj" fmla="val 0"/>
            </a:avLst>
          </a:prstGeom>
          <a:gradFill flip="none" rotWithShape="1">
            <a:gsLst>
              <a:gs pos="0">
                <a:srgbClr val="E0E3E7"/>
              </a:gs>
              <a:gs pos="100000">
                <a:srgbClr val="DADDE1">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4800" b="1" dirty="0">
              <a:latin typeface="DengXian" pitchFamily="2" charset="-122"/>
              <a:ea typeface="DengXian"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a:t>
            </a:r>
            <a:r>
              <a:rPr kumimoji="1" lang="en-US" altLang="zh-CN" dirty="0"/>
              <a:t>–</a:t>
            </a:r>
            <a:r>
              <a:rPr kumimoji="1" lang="en-GB" altLang="zh-CN" dirty="0"/>
              <a:t> </a:t>
            </a:r>
            <a:r>
              <a:rPr kumimoji="1" lang="en-US" altLang="zh-CN" dirty="0"/>
              <a:t>Hybrid Chain</a:t>
            </a:r>
            <a:endParaRPr kumimoji="1" lang="zh-CN" altLang="en-US" dirty="0">
              <a:solidFill>
                <a:srgbClr val="FF0000"/>
              </a:solidFill>
            </a:endParaRPr>
          </a:p>
          <a:p>
            <a:endParaRPr kumimoji="1" lang="zh-CN" altLang="en-US" dirty="0"/>
          </a:p>
        </p:txBody>
      </p:sp>
      <p:grpSp>
        <p:nvGrpSpPr>
          <p:cNvPr id="18" name="组合 17"/>
          <p:cNvGrpSpPr/>
          <p:nvPr/>
        </p:nvGrpSpPr>
        <p:grpSpPr>
          <a:xfrm>
            <a:off x="7041668" y="4116417"/>
            <a:ext cx="4644339" cy="2539199"/>
            <a:chOff x="7041668" y="3922590"/>
            <a:chExt cx="4991436" cy="2728968"/>
          </a:xfrm>
        </p:grpSpPr>
        <p:grpSp>
          <p:nvGrpSpPr>
            <p:cNvPr id="16" name="组合 15"/>
            <p:cNvGrpSpPr/>
            <p:nvPr/>
          </p:nvGrpSpPr>
          <p:grpSpPr>
            <a:xfrm>
              <a:off x="7041668" y="3922590"/>
              <a:ext cx="4854494" cy="2705559"/>
              <a:chOff x="7041668" y="3366880"/>
              <a:chExt cx="4854494" cy="2705559"/>
            </a:xfrm>
          </p:grpSpPr>
          <p:grpSp>
            <p:nvGrpSpPr>
              <p:cNvPr id="309" name="Group 226"/>
              <p:cNvGrpSpPr/>
              <p:nvPr/>
            </p:nvGrpSpPr>
            <p:grpSpPr>
              <a:xfrm>
                <a:off x="7041668" y="3366880"/>
                <a:ext cx="4854494" cy="2705559"/>
                <a:chOff x="1942968" y="1574492"/>
                <a:chExt cx="5258124" cy="2616486"/>
              </a:xfrm>
              <a:solidFill>
                <a:srgbClr val="DFE5EF"/>
              </a:solidFill>
            </p:grpSpPr>
            <p:grpSp>
              <p:nvGrpSpPr>
                <p:cNvPr id="310" name="Group 227"/>
                <p:cNvGrpSpPr/>
                <p:nvPr/>
              </p:nvGrpSpPr>
              <p:grpSpPr>
                <a:xfrm>
                  <a:off x="4152916" y="2680892"/>
                  <a:ext cx="1003018" cy="1121762"/>
                  <a:chOff x="4097338" y="2217738"/>
                  <a:chExt cx="1139825" cy="1274763"/>
                </a:xfrm>
                <a:grpFill/>
              </p:grpSpPr>
              <p:sp>
                <p:nvSpPr>
                  <p:cNvPr id="481" name="Freeform: Shape 398"/>
                  <p:cNvSpPr/>
                  <p:nvPr/>
                </p:nvSpPr>
                <p:spPr bwMode="auto">
                  <a:xfrm>
                    <a:off x="5102225" y="3086100"/>
                    <a:ext cx="120650" cy="233363"/>
                  </a:xfrm>
                  <a:custGeom>
                    <a:avLst/>
                    <a:gdLst/>
                    <a:ahLst/>
                    <a:cxnLst>
                      <a:cxn ang="0">
                        <a:pos x="9" y="114"/>
                      </a:cxn>
                      <a:cxn ang="0">
                        <a:pos x="18" y="94"/>
                      </a:cxn>
                      <a:cxn ang="0">
                        <a:pos x="11" y="71"/>
                      </a:cxn>
                      <a:cxn ang="0">
                        <a:pos x="40" y="43"/>
                      </a:cxn>
                      <a:cxn ang="0">
                        <a:pos x="71" y="13"/>
                      </a:cxn>
                      <a:cxn ang="0">
                        <a:pos x="73" y="0"/>
                      </a:cxn>
                      <a:cxn ang="0">
                        <a:pos x="91" y="42"/>
                      </a:cxn>
                      <a:cxn ang="0">
                        <a:pos x="91" y="49"/>
                      </a:cxn>
                      <a:cxn ang="0">
                        <a:pos x="84" y="47"/>
                      </a:cxn>
                      <a:cxn ang="0">
                        <a:pos x="64" y="126"/>
                      </a:cxn>
                      <a:cxn ang="0">
                        <a:pos x="25" y="175"/>
                      </a:cxn>
                      <a:cxn ang="0">
                        <a:pos x="5" y="151"/>
                      </a:cxn>
                      <a:cxn ang="0">
                        <a:pos x="5" y="140"/>
                      </a:cxn>
                      <a:cxn ang="0">
                        <a:pos x="0" y="122"/>
                      </a:cxn>
                      <a:cxn ang="0">
                        <a:pos x="9" y="114"/>
                      </a:cxn>
                    </a:cxnLst>
                    <a:rect l="0" t="0" r="r" b="b"/>
                    <a:pathLst>
                      <a:path w="91" h="175">
                        <a:moveTo>
                          <a:pt x="9" y="114"/>
                        </a:moveTo>
                        <a:cubicBezTo>
                          <a:pt x="9" y="114"/>
                          <a:pt x="18" y="95"/>
                          <a:pt x="18" y="94"/>
                        </a:cubicBezTo>
                        <a:cubicBezTo>
                          <a:pt x="18" y="89"/>
                          <a:pt x="11" y="78"/>
                          <a:pt x="11" y="71"/>
                        </a:cubicBezTo>
                        <a:cubicBezTo>
                          <a:pt x="11" y="49"/>
                          <a:pt x="27" y="50"/>
                          <a:pt x="40" y="43"/>
                        </a:cubicBezTo>
                        <a:cubicBezTo>
                          <a:pt x="50" y="37"/>
                          <a:pt x="64" y="20"/>
                          <a:pt x="71" y="13"/>
                        </a:cubicBezTo>
                        <a:cubicBezTo>
                          <a:pt x="73" y="11"/>
                          <a:pt x="72" y="4"/>
                          <a:pt x="73" y="0"/>
                        </a:cubicBezTo>
                        <a:cubicBezTo>
                          <a:pt x="88" y="2"/>
                          <a:pt x="87" y="31"/>
                          <a:pt x="91" y="42"/>
                        </a:cubicBezTo>
                        <a:cubicBezTo>
                          <a:pt x="91" y="49"/>
                          <a:pt x="91" y="49"/>
                          <a:pt x="91" y="49"/>
                        </a:cubicBezTo>
                        <a:cubicBezTo>
                          <a:pt x="89" y="48"/>
                          <a:pt x="85" y="47"/>
                          <a:pt x="84" y="47"/>
                        </a:cubicBezTo>
                        <a:cubicBezTo>
                          <a:pt x="84" y="79"/>
                          <a:pt x="74" y="101"/>
                          <a:pt x="64" y="126"/>
                        </a:cubicBezTo>
                        <a:cubicBezTo>
                          <a:pt x="56" y="146"/>
                          <a:pt x="52" y="175"/>
                          <a:pt x="25" y="175"/>
                        </a:cubicBezTo>
                        <a:cubicBezTo>
                          <a:pt x="14" y="175"/>
                          <a:pt x="5" y="163"/>
                          <a:pt x="5" y="151"/>
                        </a:cubicBezTo>
                        <a:cubicBezTo>
                          <a:pt x="5" y="145"/>
                          <a:pt x="6" y="143"/>
                          <a:pt x="5" y="140"/>
                        </a:cubicBezTo>
                        <a:cubicBezTo>
                          <a:pt x="0" y="136"/>
                          <a:pt x="0" y="129"/>
                          <a:pt x="0" y="122"/>
                        </a:cubicBezTo>
                        <a:cubicBezTo>
                          <a:pt x="0" y="121"/>
                          <a:pt x="8" y="114"/>
                          <a:pt x="9" y="11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82" name="Freeform: Shape 399"/>
                  <p:cNvSpPr/>
                  <p:nvPr/>
                </p:nvSpPr>
                <p:spPr bwMode="auto">
                  <a:xfrm>
                    <a:off x="4097338" y="2217738"/>
                    <a:ext cx="1139825" cy="1274763"/>
                  </a:xfrm>
                  <a:custGeom>
                    <a:avLst/>
                    <a:gdLst/>
                    <a:ahLst/>
                    <a:cxnLst>
                      <a:cxn ang="0">
                        <a:pos x="499" y="66"/>
                      </a:cxn>
                      <a:cxn ang="0">
                        <a:pos x="527" y="81"/>
                      </a:cxn>
                      <a:cxn ang="0">
                        <a:pos x="609" y="86"/>
                      </a:cxn>
                      <a:cxn ang="0">
                        <a:pos x="644" y="89"/>
                      </a:cxn>
                      <a:cxn ang="0">
                        <a:pos x="644" y="136"/>
                      </a:cxn>
                      <a:cxn ang="0">
                        <a:pos x="620" y="115"/>
                      </a:cxn>
                      <a:cxn ang="0">
                        <a:pos x="679" y="223"/>
                      </a:cxn>
                      <a:cxn ang="0">
                        <a:pos x="699" y="267"/>
                      </a:cxn>
                      <a:cxn ang="0">
                        <a:pos x="730" y="310"/>
                      </a:cxn>
                      <a:cxn ang="0">
                        <a:pos x="755" y="348"/>
                      </a:cxn>
                      <a:cxn ang="0">
                        <a:pos x="787" y="359"/>
                      </a:cxn>
                      <a:cxn ang="0">
                        <a:pos x="853" y="346"/>
                      </a:cxn>
                      <a:cxn ang="0">
                        <a:pos x="826" y="425"/>
                      </a:cxn>
                      <a:cxn ang="0">
                        <a:pos x="719" y="541"/>
                      </a:cxn>
                      <a:cxn ang="0">
                        <a:pos x="708" y="600"/>
                      </a:cxn>
                      <a:cxn ang="0">
                        <a:pos x="721" y="638"/>
                      </a:cxn>
                      <a:cxn ang="0">
                        <a:pos x="720" y="676"/>
                      </a:cxn>
                      <a:cxn ang="0">
                        <a:pos x="660" y="745"/>
                      </a:cxn>
                      <a:cxn ang="0">
                        <a:pos x="659" y="788"/>
                      </a:cxn>
                      <a:cxn ang="0">
                        <a:pos x="643" y="816"/>
                      </a:cxn>
                      <a:cxn ang="0">
                        <a:pos x="627" y="846"/>
                      </a:cxn>
                      <a:cxn ang="0">
                        <a:pos x="592" y="902"/>
                      </a:cxn>
                      <a:cxn ang="0">
                        <a:pos x="538" y="946"/>
                      </a:cxn>
                      <a:cxn ang="0">
                        <a:pos x="512" y="944"/>
                      </a:cxn>
                      <a:cxn ang="0">
                        <a:pos x="452" y="949"/>
                      </a:cxn>
                      <a:cxn ang="0">
                        <a:pos x="440" y="929"/>
                      </a:cxn>
                      <a:cxn ang="0">
                        <a:pos x="431" y="893"/>
                      </a:cxn>
                      <a:cxn ang="0">
                        <a:pos x="395" y="789"/>
                      </a:cxn>
                      <a:cxn ang="0">
                        <a:pos x="360" y="708"/>
                      </a:cxn>
                      <a:cxn ang="0">
                        <a:pos x="382" y="621"/>
                      </a:cxn>
                      <a:cxn ang="0">
                        <a:pos x="364" y="558"/>
                      </a:cxn>
                      <a:cxn ang="0">
                        <a:pos x="337" y="490"/>
                      </a:cxn>
                      <a:cxn ang="0">
                        <a:pos x="342" y="461"/>
                      </a:cxn>
                      <a:cxn ang="0">
                        <a:pos x="295" y="443"/>
                      </a:cxn>
                      <a:cxn ang="0">
                        <a:pos x="206" y="433"/>
                      </a:cxn>
                      <a:cxn ang="0">
                        <a:pos x="164" y="434"/>
                      </a:cxn>
                      <a:cxn ang="0">
                        <a:pos x="109" y="439"/>
                      </a:cxn>
                      <a:cxn ang="0">
                        <a:pos x="40" y="369"/>
                      </a:cxn>
                      <a:cxn ang="0">
                        <a:pos x="7" y="338"/>
                      </a:cxn>
                      <a:cxn ang="0">
                        <a:pos x="7" y="324"/>
                      </a:cxn>
                      <a:cxn ang="0">
                        <a:pos x="18" y="269"/>
                      </a:cxn>
                      <a:cxn ang="0">
                        <a:pos x="22" y="199"/>
                      </a:cxn>
                      <a:cxn ang="0">
                        <a:pos x="77" y="132"/>
                      </a:cxn>
                      <a:cxn ang="0">
                        <a:pos x="104" y="77"/>
                      </a:cxn>
                      <a:cxn ang="0">
                        <a:pos x="141" y="36"/>
                      </a:cxn>
                      <a:cxn ang="0">
                        <a:pos x="187" y="35"/>
                      </a:cxn>
                      <a:cxn ang="0">
                        <a:pos x="273" y="6"/>
                      </a:cxn>
                      <a:cxn ang="0">
                        <a:pos x="307" y="4"/>
                      </a:cxn>
                      <a:cxn ang="0">
                        <a:pos x="338" y="0"/>
                      </a:cxn>
                      <a:cxn ang="0">
                        <a:pos x="358" y="6"/>
                      </a:cxn>
                      <a:cxn ang="0">
                        <a:pos x="357" y="27"/>
                      </a:cxn>
                      <a:cxn ang="0">
                        <a:pos x="371" y="64"/>
                      </a:cxn>
                      <a:cxn ang="0">
                        <a:pos x="455" y="100"/>
                      </a:cxn>
                      <a:cxn ang="0">
                        <a:pos x="464" y="84"/>
                      </a:cxn>
                      <a:cxn ang="0">
                        <a:pos x="490" y="66"/>
                      </a:cxn>
                    </a:cxnLst>
                    <a:rect l="0" t="0" r="r" b="b"/>
                    <a:pathLst>
                      <a:path w="856" h="957">
                        <a:moveTo>
                          <a:pt x="490" y="66"/>
                        </a:moveTo>
                        <a:cubicBezTo>
                          <a:pt x="499" y="66"/>
                          <a:pt x="499" y="66"/>
                          <a:pt x="499" y="66"/>
                        </a:cubicBezTo>
                        <a:cubicBezTo>
                          <a:pt x="499" y="73"/>
                          <a:pt x="504" y="74"/>
                          <a:pt x="506" y="77"/>
                        </a:cubicBezTo>
                        <a:cubicBezTo>
                          <a:pt x="510" y="82"/>
                          <a:pt x="520" y="78"/>
                          <a:pt x="527" y="81"/>
                        </a:cubicBezTo>
                        <a:cubicBezTo>
                          <a:pt x="541" y="86"/>
                          <a:pt x="561" y="93"/>
                          <a:pt x="576" y="93"/>
                        </a:cubicBezTo>
                        <a:cubicBezTo>
                          <a:pt x="591" y="93"/>
                          <a:pt x="595" y="86"/>
                          <a:pt x="609" y="86"/>
                        </a:cubicBezTo>
                        <a:cubicBezTo>
                          <a:pt x="617" y="86"/>
                          <a:pt x="622" y="92"/>
                          <a:pt x="632" y="92"/>
                        </a:cubicBezTo>
                        <a:cubicBezTo>
                          <a:pt x="638" y="92"/>
                          <a:pt x="638" y="90"/>
                          <a:pt x="644" y="89"/>
                        </a:cubicBezTo>
                        <a:cubicBezTo>
                          <a:pt x="647" y="96"/>
                          <a:pt x="653" y="102"/>
                          <a:pt x="653" y="111"/>
                        </a:cubicBezTo>
                        <a:cubicBezTo>
                          <a:pt x="653" y="115"/>
                          <a:pt x="646" y="131"/>
                          <a:pt x="644" y="136"/>
                        </a:cubicBezTo>
                        <a:cubicBezTo>
                          <a:pt x="635" y="135"/>
                          <a:pt x="627" y="115"/>
                          <a:pt x="620" y="107"/>
                        </a:cubicBezTo>
                        <a:cubicBezTo>
                          <a:pt x="620" y="115"/>
                          <a:pt x="620" y="115"/>
                          <a:pt x="620" y="115"/>
                        </a:cubicBezTo>
                        <a:cubicBezTo>
                          <a:pt x="662" y="189"/>
                          <a:pt x="662" y="189"/>
                          <a:pt x="662" y="189"/>
                        </a:cubicBezTo>
                        <a:cubicBezTo>
                          <a:pt x="659" y="198"/>
                          <a:pt x="673" y="218"/>
                          <a:pt x="679" y="223"/>
                        </a:cubicBezTo>
                        <a:cubicBezTo>
                          <a:pt x="679" y="246"/>
                          <a:pt x="679" y="246"/>
                          <a:pt x="679" y="246"/>
                        </a:cubicBezTo>
                        <a:cubicBezTo>
                          <a:pt x="684" y="258"/>
                          <a:pt x="692" y="258"/>
                          <a:pt x="699" y="267"/>
                        </a:cubicBezTo>
                        <a:cubicBezTo>
                          <a:pt x="707" y="278"/>
                          <a:pt x="702" y="289"/>
                          <a:pt x="710" y="297"/>
                        </a:cubicBezTo>
                        <a:cubicBezTo>
                          <a:pt x="717" y="304"/>
                          <a:pt x="722" y="305"/>
                          <a:pt x="730" y="310"/>
                        </a:cubicBezTo>
                        <a:cubicBezTo>
                          <a:pt x="737" y="316"/>
                          <a:pt x="741" y="334"/>
                          <a:pt x="755" y="334"/>
                        </a:cubicBezTo>
                        <a:cubicBezTo>
                          <a:pt x="755" y="341"/>
                          <a:pt x="759" y="343"/>
                          <a:pt x="755" y="348"/>
                        </a:cubicBezTo>
                        <a:cubicBezTo>
                          <a:pt x="761" y="352"/>
                          <a:pt x="767" y="366"/>
                          <a:pt x="774" y="366"/>
                        </a:cubicBezTo>
                        <a:cubicBezTo>
                          <a:pt x="781" y="366"/>
                          <a:pt x="782" y="361"/>
                          <a:pt x="787" y="359"/>
                        </a:cubicBezTo>
                        <a:cubicBezTo>
                          <a:pt x="794" y="357"/>
                          <a:pt x="798" y="360"/>
                          <a:pt x="805" y="359"/>
                        </a:cubicBezTo>
                        <a:cubicBezTo>
                          <a:pt x="822" y="356"/>
                          <a:pt x="838" y="350"/>
                          <a:pt x="853" y="346"/>
                        </a:cubicBezTo>
                        <a:cubicBezTo>
                          <a:pt x="855" y="348"/>
                          <a:pt x="856" y="350"/>
                          <a:pt x="856" y="352"/>
                        </a:cubicBezTo>
                        <a:cubicBezTo>
                          <a:pt x="856" y="377"/>
                          <a:pt x="837" y="410"/>
                          <a:pt x="826" y="425"/>
                        </a:cubicBezTo>
                        <a:cubicBezTo>
                          <a:pt x="812" y="443"/>
                          <a:pt x="807" y="459"/>
                          <a:pt x="790" y="471"/>
                        </a:cubicBezTo>
                        <a:cubicBezTo>
                          <a:pt x="761" y="494"/>
                          <a:pt x="730" y="501"/>
                          <a:pt x="719" y="541"/>
                        </a:cubicBezTo>
                        <a:cubicBezTo>
                          <a:pt x="716" y="552"/>
                          <a:pt x="704" y="555"/>
                          <a:pt x="704" y="567"/>
                        </a:cubicBezTo>
                        <a:cubicBezTo>
                          <a:pt x="704" y="581"/>
                          <a:pt x="708" y="587"/>
                          <a:pt x="708" y="600"/>
                        </a:cubicBezTo>
                        <a:cubicBezTo>
                          <a:pt x="708" y="615"/>
                          <a:pt x="724" y="623"/>
                          <a:pt x="724" y="631"/>
                        </a:cubicBezTo>
                        <a:cubicBezTo>
                          <a:pt x="724" y="634"/>
                          <a:pt x="722" y="637"/>
                          <a:pt x="721" y="638"/>
                        </a:cubicBezTo>
                        <a:cubicBezTo>
                          <a:pt x="721" y="649"/>
                          <a:pt x="721" y="649"/>
                          <a:pt x="721" y="649"/>
                        </a:cubicBezTo>
                        <a:cubicBezTo>
                          <a:pt x="721" y="656"/>
                          <a:pt x="720" y="664"/>
                          <a:pt x="720" y="676"/>
                        </a:cubicBezTo>
                        <a:cubicBezTo>
                          <a:pt x="722" y="679"/>
                          <a:pt x="723" y="682"/>
                          <a:pt x="723" y="685"/>
                        </a:cubicBezTo>
                        <a:cubicBezTo>
                          <a:pt x="723" y="720"/>
                          <a:pt x="665" y="716"/>
                          <a:pt x="660" y="745"/>
                        </a:cubicBezTo>
                        <a:cubicBezTo>
                          <a:pt x="654" y="746"/>
                          <a:pt x="647" y="753"/>
                          <a:pt x="647" y="758"/>
                        </a:cubicBezTo>
                        <a:cubicBezTo>
                          <a:pt x="647" y="768"/>
                          <a:pt x="659" y="774"/>
                          <a:pt x="659" y="788"/>
                        </a:cubicBezTo>
                        <a:cubicBezTo>
                          <a:pt x="659" y="795"/>
                          <a:pt x="658" y="809"/>
                          <a:pt x="656" y="813"/>
                        </a:cubicBezTo>
                        <a:cubicBezTo>
                          <a:pt x="653" y="817"/>
                          <a:pt x="646" y="815"/>
                          <a:pt x="643" y="816"/>
                        </a:cubicBezTo>
                        <a:cubicBezTo>
                          <a:pt x="632" y="822"/>
                          <a:pt x="626" y="826"/>
                          <a:pt x="621" y="837"/>
                        </a:cubicBezTo>
                        <a:cubicBezTo>
                          <a:pt x="624" y="839"/>
                          <a:pt x="627" y="842"/>
                          <a:pt x="627" y="846"/>
                        </a:cubicBezTo>
                        <a:cubicBezTo>
                          <a:pt x="627" y="859"/>
                          <a:pt x="615" y="868"/>
                          <a:pt x="610" y="874"/>
                        </a:cubicBezTo>
                        <a:cubicBezTo>
                          <a:pt x="600" y="883"/>
                          <a:pt x="599" y="893"/>
                          <a:pt x="592" y="902"/>
                        </a:cubicBezTo>
                        <a:cubicBezTo>
                          <a:pt x="581" y="916"/>
                          <a:pt x="576" y="929"/>
                          <a:pt x="558" y="938"/>
                        </a:cubicBezTo>
                        <a:cubicBezTo>
                          <a:pt x="550" y="941"/>
                          <a:pt x="539" y="938"/>
                          <a:pt x="538" y="946"/>
                        </a:cubicBezTo>
                        <a:cubicBezTo>
                          <a:pt x="532" y="946"/>
                          <a:pt x="529" y="949"/>
                          <a:pt x="525" y="949"/>
                        </a:cubicBezTo>
                        <a:cubicBezTo>
                          <a:pt x="520" y="949"/>
                          <a:pt x="517" y="944"/>
                          <a:pt x="512" y="944"/>
                        </a:cubicBezTo>
                        <a:cubicBezTo>
                          <a:pt x="494" y="944"/>
                          <a:pt x="483" y="957"/>
                          <a:pt x="466" y="957"/>
                        </a:cubicBezTo>
                        <a:cubicBezTo>
                          <a:pt x="459" y="957"/>
                          <a:pt x="455" y="953"/>
                          <a:pt x="452" y="949"/>
                        </a:cubicBezTo>
                        <a:cubicBezTo>
                          <a:pt x="449" y="949"/>
                          <a:pt x="449" y="950"/>
                          <a:pt x="448" y="951"/>
                        </a:cubicBezTo>
                        <a:cubicBezTo>
                          <a:pt x="448" y="942"/>
                          <a:pt x="443" y="932"/>
                          <a:pt x="440" y="929"/>
                        </a:cubicBezTo>
                        <a:cubicBezTo>
                          <a:pt x="443" y="925"/>
                          <a:pt x="445" y="922"/>
                          <a:pt x="445" y="917"/>
                        </a:cubicBezTo>
                        <a:cubicBezTo>
                          <a:pt x="445" y="910"/>
                          <a:pt x="433" y="897"/>
                          <a:pt x="431" y="893"/>
                        </a:cubicBezTo>
                        <a:cubicBezTo>
                          <a:pt x="415" y="866"/>
                          <a:pt x="395" y="840"/>
                          <a:pt x="395" y="801"/>
                        </a:cubicBezTo>
                        <a:cubicBezTo>
                          <a:pt x="395" y="794"/>
                          <a:pt x="395" y="792"/>
                          <a:pt x="395" y="789"/>
                        </a:cubicBezTo>
                        <a:cubicBezTo>
                          <a:pt x="395" y="783"/>
                          <a:pt x="389" y="781"/>
                          <a:pt x="386" y="774"/>
                        </a:cubicBezTo>
                        <a:cubicBezTo>
                          <a:pt x="374" y="754"/>
                          <a:pt x="360" y="737"/>
                          <a:pt x="360" y="708"/>
                        </a:cubicBezTo>
                        <a:cubicBezTo>
                          <a:pt x="360" y="677"/>
                          <a:pt x="388" y="670"/>
                          <a:pt x="388" y="646"/>
                        </a:cubicBezTo>
                        <a:cubicBezTo>
                          <a:pt x="388" y="635"/>
                          <a:pt x="384" y="631"/>
                          <a:pt x="382" y="621"/>
                        </a:cubicBezTo>
                        <a:cubicBezTo>
                          <a:pt x="379" y="602"/>
                          <a:pt x="376" y="596"/>
                          <a:pt x="371" y="585"/>
                        </a:cubicBezTo>
                        <a:cubicBezTo>
                          <a:pt x="368" y="576"/>
                          <a:pt x="370" y="566"/>
                          <a:pt x="364" y="558"/>
                        </a:cubicBezTo>
                        <a:cubicBezTo>
                          <a:pt x="352" y="544"/>
                          <a:pt x="327" y="528"/>
                          <a:pt x="327" y="508"/>
                        </a:cubicBezTo>
                        <a:cubicBezTo>
                          <a:pt x="327" y="503"/>
                          <a:pt x="334" y="492"/>
                          <a:pt x="337" y="490"/>
                        </a:cubicBezTo>
                        <a:cubicBezTo>
                          <a:pt x="336" y="486"/>
                          <a:pt x="337" y="485"/>
                          <a:pt x="337" y="483"/>
                        </a:cubicBezTo>
                        <a:cubicBezTo>
                          <a:pt x="337" y="478"/>
                          <a:pt x="337" y="465"/>
                          <a:pt x="342" y="461"/>
                        </a:cubicBezTo>
                        <a:cubicBezTo>
                          <a:pt x="337" y="451"/>
                          <a:pt x="329" y="443"/>
                          <a:pt x="314" y="443"/>
                        </a:cubicBezTo>
                        <a:cubicBezTo>
                          <a:pt x="306" y="443"/>
                          <a:pt x="299" y="443"/>
                          <a:pt x="295" y="443"/>
                        </a:cubicBezTo>
                        <a:cubicBezTo>
                          <a:pt x="282" y="443"/>
                          <a:pt x="279" y="417"/>
                          <a:pt x="261" y="417"/>
                        </a:cubicBezTo>
                        <a:cubicBezTo>
                          <a:pt x="239" y="417"/>
                          <a:pt x="223" y="427"/>
                          <a:pt x="206" y="433"/>
                        </a:cubicBezTo>
                        <a:cubicBezTo>
                          <a:pt x="199" y="435"/>
                          <a:pt x="197" y="440"/>
                          <a:pt x="191" y="440"/>
                        </a:cubicBezTo>
                        <a:cubicBezTo>
                          <a:pt x="184" y="440"/>
                          <a:pt x="173" y="434"/>
                          <a:pt x="164" y="434"/>
                        </a:cubicBezTo>
                        <a:cubicBezTo>
                          <a:pt x="147" y="434"/>
                          <a:pt x="139" y="443"/>
                          <a:pt x="122" y="443"/>
                        </a:cubicBezTo>
                        <a:cubicBezTo>
                          <a:pt x="117" y="443"/>
                          <a:pt x="111" y="440"/>
                          <a:pt x="109" y="439"/>
                        </a:cubicBezTo>
                        <a:cubicBezTo>
                          <a:pt x="97" y="430"/>
                          <a:pt x="71" y="415"/>
                          <a:pt x="62" y="401"/>
                        </a:cubicBezTo>
                        <a:cubicBezTo>
                          <a:pt x="53" y="388"/>
                          <a:pt x="51" y="377"/>
                          <a:pt x="40" y="369"/>
                        </a:cubicBezTo>
                        <a:cubicBezTo>
                          <a:pt x="37" y="366"/>
                          <a:pt x="13" y="346"/>
                          <a:pt x="13" y="344"/>
                        </a:cubicBezTo>
                        <a:cubicBezTo>
                          <a:pt x="11" y="341"/>
                          <a:pt x="10" y="340"/>
                          <a:pt x="7" y="338"/>
                        </a:cubicBezTo>
                        <a:cubicBezTo>
                          <a:pt x="9" y="338"/>
                          <a:pt x="9" y="338"/>
                          <a:pt x="9" y="338"/>
                        </a:cubicBezTo>
                        <a:cubicBezTo>
                          <a:pt x="9" y="331"/>
                          <a:pt x="7" y="328"/>
                          <a:pt x="7" y="324"/>
                        </a:cubicBezTo>
                        <a:cubicBezTo>
                          <a:pt x="7" y="317"/>
                          <a:pt x="3" y="315"/>
                          <a:pt x="0" y="309"/>
                        </a:cubicBezTo>
                        <a:cubicBezTo>
                          <a:pt x="10" y="304"/>
                          <a:pt x="18" y="280"/>
                          <a:pt x="18" y="269"/>
                        </a:cubicBezTo>
                        <a:cubicBezTo>
                          <a:pt x="18" y="250"/>
                          <a:pt x="10" y="238"/>
                          <a:pt x="10" y="220"/>
                        </a:cubicBezTo>
                        <a:cubicBezTo>
                          <a:pt x="10" y="211"/>
                          <a:pt x="20" y="206"/>
                          <a:pt x="22" y="199"/>
                        </a:cubicBezTo>
                        <a:cubicBezTo>
                          <a:pt x="28" y="182"/>
                          <a:pt x="41" y="158"/>
                          <a:pt x="52" y="144"/>
                        </a:cubicBezTo>
                        <a:cubicBezTo>
                          <a:pt x="58" y="135"/>
                          <a:pt x="69" y="136"/>
                          <a:pt x="77" y="132"/>
                        </a:cubicBezTo>
                        <a:cubicBezTo>
                          <a:pt x="84" y="128"/>
                          <a:pt x="95" y="119"/>
                          <a:pt x="97" y="112"/>
                        </a:cubicBezTo>
                        <a:cubicBezTo>
                          <a:pt x="102" y="96"/>
                          <a:pt x="96" y="89"/>
                          <a:pt x="104" y="77"/>
                        </a:cubicBezTo>
                        <a:cubicBezTo>
                          <a:pt x="116" y="63"/>
                          <a:pt x="131" y="49"/>
                          <a:pt x="142" y="36"/>
                        </a:cubicBezTo>
                        <a:cubicBezTo>
                          <a:pt x="141" y="36"/>
                          <a:pt x="141" y="36"/>
                          <a:pt x="141" y="36"/>
                        </a:cubicBezTo>
                        <a:cubicBezTo>
                          <a:pt x="145" y="31"/>
                          <a:pt x="146" y="27"/>
                          <a:pt x="150" y="24"/>
                        </a:cubicBezTo>
                        <a:cubicBezTo>
                          <a:pt x="161" y="32"/>
                          <a:pt x="172" y="35"/>
                          <a:pt x="187" y="35"/>
                        </a:cubicBezTo>
                        <a:cubicBezTo>
                          <a:pt x="197" y="35"/>
                          <a:pt x="198" y="29"/>
                          <a:pt x="204" y="27"/>
                        </a:cubicBezTo>
                        <a:cubicBezTo>
                          <a:pt x="221" y="18"/>
                          <a:pt x="254" y="6"/>
                          <a:pt x="273" y="6"/>
                        </a:cubicBezTo>
                        <a:cubicBezTo>
                          <a:pt x="280" y="6"/>
                          <a:pt x="285" y="10"/>
                          <a:pt x="289" y="10"/>
                        </a:cubicBezTo>
                        <a:cubicBezTo>
                          <a:pt x="294" y="10"/>
                          <a:pt x="301" y="4"/>
                          <a:pt x="307" y="4"/>
                        </a:cubicBezTo>
                        <a:cubicBezTo>
                          <a:pt x="313" y="4"/>
                          <a:pt x="316" y="7"/>
                          <a:pt x="321" y="7"/>
                        </a:cubicBezTo>
                        <a:cubicBezTo>
                          <a:pt x="329" y="7"/>
                          <a:pt x="330" y="0"/>
                          <a:pt x="338" y="0"/>
                        </a:cubicBezTo>
                        <a:cubicBezTo>
                          <a:pt x="347" y="0"/>
                          <a:pt x="344" y="8"/>
                          <a:pt x="351" y="8"/>
                        </a:cubicBezTo>
                        <a:cubicBezTo>
                          <a:pt x="354" y="8"/>
                          <a:pt x="355" y="6"/>
                          <a:pt x="358" y="6"/>
                        </a:cubicBezTo>
                        <a:cubicBezTo>
                          <a:pt x="358" y="12"/>
                          <a:pt x="351" y="11"/>
                          <a:pt x="351" y="17"/>
                        </a:cubicBezTo>
                        <a:cubicBezTo>
                          <a:pt x="351" y="21"/>
                          <a:pt x="357" y="23"/>
                          <a:pt x="357" y="27"/>
                        </a:cubicBezTo>
                        <a:cubicBezTo>
                          <a:pt x="357" y="33"/>
                          <a:pt x="351" y="37"/>
                          <a:pt x="351" y="44"/>
                        </a:cubicBezTo>
                        <a:cubicBezTo>
                          <a:pt x="351" y="55"/>
                          <a:pt x="363" y="64"/>
                          <a:pt x="371" y="64"/>
                        </a:cubicBezTo>
                        <a:cubicBezTo>
                          <a:pt x="377" y="64"/>
                          <a:pt x="380" y="64"/>
                          <a:pt x="384" y="64"/>
                        </a:cubicBezTo>
                        <a:cubicBezTo>
                          <a:pt x="412" y="64"/>
                          <a:pt x="423" y="100"/>
                          <a:pt x="455" y="100"/>
                        </a:cubicBezTo>
                        <a:cubicBezTo>
                          <a:pt x="459" y="100"/>
                          <a:pt x="464" y="95"/>
                          <a:pt x="464" y="93"/>
                        </a:cubicBezTo>
                        <a:cubicBezTo>
                          <a:pt x="464" y="90"/>
                          <a:pt x="464" y="87"/>
                          <a:pt x="464" y="84"/>
                        </a:cubicBezTo>
                        <a:cubicBezTo>
                          <a:pt x="464" y="70"/>
                          <a:pt x="475" y="70"/>
                          <a:pt x="488" y="66"/>
                        </a:cubicBezTo>
                        <a:lnTo>
                          <a:pt x="490" y="66"/>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nvGrpSpPr>
                <p:cNvPr id="311" name="Group 228"/>
                <p:cNvGrpSpPr/>
                <p:nvPr/>
              </p:nvGrpSpPr>
              <p:grpSpPr>
                <a:xfrm>
                  <a:off x="3214129" y="3083196"/>
                  <a:ext cx="685899" cy="1107782"/>
                  <a:chOff x="3030538" y="2674938"/>
                  <a:chExt cx="779463" cy="1258888"/>
                </a:xfrm>
                <a:grpFill/>
              </p:grpSpPr>
              <p:sp>
                <p:nvSpPr>
                  <p:cNvPr id="479" name="Freeform: Shape 396"/>
                  <p:cNvSpPr/>
                  <p:nvPr/>
                </p:nvSpPr>
                <p:spPr bwMode="auto">
                  <a:xfrm>
                    <a:off x="3541713" y="2881313"/>
                    <a:ext cx="39688" cy="31750"/>
                  </a:xfrm>
                  <a:custGeom>
                    <a:avLst/>
                    <a:gdLst/>
                    <a:ahLst/>
                    <a:cxnLst>
                      <a:cxn ang="0">
                        <a:pos x="10" y="0"/>
                      </a:cxn>
                      <a:cxn ang="0">
                        <a:pos x="20" y="4"/>
                      </a:cxn>
                      <a:cxn ang="0">
                        <a:pos x="27" y="5"/>
                      </a:cxn>
                      <a:cxn ang="0">
                        <a:pos x="30" y="9"/>
                      </a:cxn>
                      <a:cxn ang="0">
                        <a:pos x="18" y="23"/>
                      </a:cxn>
                      <a:cxn ang="0">
                        <a:pos x="0" y="11"/>
                      </a:cxn>
                      <a:cxn ang="0">
                        <a:pos x="9" y="0"/>
                      </a:cxn>
                      <a:cxn ang="0">
                        <a:pos x="10" y="0"/>
                      </a:cxn>
                    </a:cxnLst>
                    <a:rect l="0" t="0" r="r" b="b"/>
                    <a:pathLst>
                      <a:path w="30" h="23">
                        <a:moveTo>
                          <a:pt x="10" y="0"/>
                        </a:moveTo>
                        <a:cubicBezTo>
                          <a:pt x="13" y="1"/>
                          <a:pt x="16" y="4"/>
                          <a:pt x="20" y="4"/>
                        </a:cubicBezTo>
                        <a:cubicBezTo>
                          <a:pt x="21" y="9"/>
                          <a:pt x="25" y="5"/>
                          <a:pt x="27" y="5"/>
                        </a:cubicBezTo>
                        <a:cubicBezTo>
                          <a:pt x="29" y="5"/>
                          <a:pt x="30" y="8"/>
                          <a:pt x="30" y="9"/>
                        </a:cubicBezTo>
                        <a:cubicBezTo>
                          <a:pt x="30" y="12"/>
                          <a:pt x="23" y="23"/>
                          <a:pt x="18" y="23"/>
                        </a:cubicBezTo>
                        <a:cubicBezTo>
                          <a:pt x="11" y="23"/>
                          <a:pt x="0" y="15"/>
                          <a:pt x="0" y="11"/>
                        </a:cubicBezTo>
                        <a:cubicBezTo>
                          <a:pt x="0" y="4"/>
                          <a:pt x="3" y="0"/>
                          <a:pt x="9" y="0"/>
                        </a:cubicBezTo>
                        <a:cubicBezTo>
                          <a:pt x="9" y="0"/>
                          <a:pt x="10" y="0"/>
                          <a:pt x="10"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80" name="Freeform: Shape 397"/>
                  <p:cNvSpPr/>
                  <p:nvPr/>
                </p:nvSpPr>
                <p:spPr bwMode="auto">
                  <a:xfrm>
                    <a:off x="3030538" y="2674938"/>
                    <a:ext cx="779463" cy="1258888"/>
                  </a:xfrm>
                  <a:custGeom>
                    <a:avLst/>
                    <a:gdLst/>
                    <a:ahLst/>
                    <a:cxnLst>
                      <a:cxn ang="0">
                        <a:pos x="46" y="91"/>
                      </a:cxn>
                      <a:cxn ang="0">
                        <a:pos x="51" y="51"/>
                      </a:cxn>
                      <a:cxn ang="0">
                        <a:pos x="59" y="46"/>
                      </a:cxn>
                      <a:cxn ang="0">
                        <a:pos x="82" y="18"/>
                      </a:cxn>
                      <a:cxn ang="0">
                        <a:pos x="128" y="6"/>
                      </a:cxn>
                      <a:cxn ang="0">
                        <a:pos x="126" y="42"/>
                      </a:cxn>
                      <a:cxn ang="0">
                        <a:pos x="136" y="13"/>
                      </a:cxn>
                      <a:cxn ang="0">
                        <a:pos x="146" y="5"/>
                      </a:cxn>
                      <a:cxn ang="0">
                        <a:pos x="194" y="24"/>
                      </a:cxn>
                      <a:cxn ang="0">
                        <a:pos x="227" y="20"/>
                      </a:cxn>
                      <a:cxn ang="0">
                        <a:pos x="233" y="26"/>
                      </a:cxn>
                      <a:cxn ang="0">
                        <a:pos x="270" y="50"/>
                      </a:cxn>
                      <a:cxn ang="0">
                        <a:pos x="328" y="84"/>
                      </a:cxn>
                      <a:cxn ang="0">
                        <a:pos x="354" y="89"/>
                      </a:cxn>
                      <a:cxn ang="0">
                        <a:pos x="389" y="130"/>
                      </a:cxn>
                      <a:cxn ang="0">
                        <a:pos x="383" y="170"/>
                      </a:cxn>
                      <a:cxn ang="0">
                        <a:pos x="403" y="185"/>
                      </a:cxn>
                      <a:cxn ang="0">
                        <a:pos x="454" y="175"/>
                      </a:cxn>
                      <a:cxn ang="0">
                        <a:pos x="467" y="191"/>
                      </a:cxn>
                      <a:cxn ang="0">
                        <a:pos x="513" y="191"/>
                      </a:cxn>
                      <a:cxn ang="0">
                        <a:pos x="575" y="220"/>
                      </a:cxn>
                      <a:cxn ang="0">
                        <a:pos x="549" y="310"/>
                      </a:cxn>
                      <a:cxn ang="0">
                        <a:pos x="532" y="374"/>
                      </a:cxn>
                      <a:cxn ang="0">
                        <a:pos x="522" y="405"/>
                      </a:cxn>
                      <a:cxn ang="0">
                        <a:pos x="485" y="449"/>
                      </a:cxn>
                      <a:cxn ang="0">
                        <a:pos x="429" y="474"/>
                      </a:cxn>
                      <a:cxn ang="0">
                        <a:pos x="412" y="524"/>
                      </a:cxn>
                      <a:cxn ang="0">
                        <a:pos x="388" y="559"/>
                      </a:cxn>
                      <a:cxn ang="0">
                        <a:pos x="311" y="614"/>
                      </a:cxn>
                      <a:cxn ang="0">
                        <a:pos x="297" y="619"/>
                      </a:cxn>
                      <a:cxn ang="0">
                        <a:pos x="308" y="654"/>
                      </a:cxn>
                      <a:cxn ang="0">
                        <a:pos x="244" y="677"/>
                      </a:cxn>
                      <a:cxn ang="0">
                        <a:pos x="240" y="707"/>
                      </a:cxn>
                      <a:cxn ang="0">
                        <a:pos x="205" y="711"/>
                      </a:cxn>
                      <a:cxn ang="0">
                        <a:pos x="225" y="730"/>
                      </a:cxn>
                      <a:cxn ang="0">
                        <a:pos x="214" y="739"/>
                      </a:cxn>
                      <a:cxn ang="0">
                        <a:pos x="178" y="787"/>
                      </a:cxn>
                      <a:cxn ang="0">
                        <a:pos x="176" y="846"/>
                      </a:cxn>
                      <a:cxn ang="0">
                        <a:pos x="161" y="884"/>
                      </a:cxn>
                      <a:cxn ang="0">
                        <a:pos x="200" y="935"/>
                      </a:cxn>
                      <a:cxn ang="0">
                        <a:pos x="169" y="945"/>
                      </a:cxn>
                      <a:cxn ang="0">
                        <a:pos x="127" y="921"/>
                      </a:cxn>
                      <a:cxn ang="0">
                        <a:pos x="92" y="903"/>
                      </a:cxn>
                      <a:cxn ang="0">
                        <a:pos x="93" y="889"/>
                      </a:cxn>
                      <a:cxn ang="0">
                        <a:pos x="84" y="857"/>
                      </a:cxn>
                      <a:cxn ang="0">
                        <a:pos x="82" y="791"/>
                      </a:cxn>
                      <a:cxn ang="0">
                        <a:pos x="86" y="782"/>
                      </a:cxn>
                      <a:cxn ang="0">
                        <a:pos x="112" y="718"/>
                      </a:cxn>
                      <a:cxn ang="0">
                        <a:pos x="95" y="708"/>
                      </a:cxn>
                      <a:cxn ang="0">
                        <a:pos x="102" y="680"/>
                      </a:cxn>
                      <a:cxn ang="0">
                        <a:pos x="114" y="626"/>
                      </a:cxn>
                      <a:cxn ang="0">
                        <a:pos x="124" y="562"/>
                      </a:cxn>
                      <a:cxn ang="0">
                        <a:pos x="136" y="494"/>
                      </a:cxn>
                      <a:cxn ang="0">
                        <a:pos x="143" y="434"/>
                      </a:cxn>
                      <a:cxn ang="0">
                        <a:pos x="104" y="370"/>
                      </a:cxn>
                      <a:cxn ang="0">
                        <a:pos x="62" y="330"/>
                      </a:cxn>
                      <a:cxn ang="0">
                        <a:pos x="28" y="261"/>
                      </a:cxn>
                      <a:cxn ang="0">
                        <a:pos x="11" y="242"/>
                      </a:cxn>
                      <a:cxn ang="0">
                        <a:pos x="18" y="191"/>
                      </a:cxn>
                      <a:cxn ang="0">
                        <a:pos x="14" y="148"/>
                      </a:cxn>
                      <a:cxn ang="0">
                        <a:pos x="47" y="106"/>
                      </a:cxn>
                    </a:cxnLst>
                    <a:rect l="0" t="0" r="r" b="b"/>
                    <a:pathLst>
                      <a:path w="586" h="945">
                        <a:moveTo>
                          <a:pt x="49" y="103"/>
                        </a:moveTo>
                        <a:cubicBezTo>
                          <a:pt x="49" y="102"/>
                          <a:pt x="49" y="101"/>
                          <a:pt x="49" y="100"/>
                        </a:cubicBezTo>
                        <a:cubicBezTo>
                          <a:pt x="49" y="97"/>
                          <a:pt x="46" y="94"/>
                          <a:pt x="46" y="91"/>
                        </a:cubicBezTo>
                        <a:cubicBezTo>
                          <a:pt x="46" y="85"/>
                          <a:pt x="48" y="84"/>
                          <a:pt x="48" y="79"/>
                        </a:cubicBezTo>
                        <a:cubicBezTo>
                          <a:pt x="48" y="70"/>
                          <a:pt x="40" y="71"/>
                          <a:pt x="40" y="63"/>
                        </a:cubicBezTo>
                        <a:cubicBezTo>
                          <a:pt x="40" y="57"/>
                          <a:pt x="49" y="55"/>
                          <a:pt x="51" y="51"/>
                        </a:cubicBezTo>
                        <a:cubicBezTo>
                          <a:pt x="55" y="52"/>
                          <a:pt x="53" y="52"/>
                          <a:pt x="57" y="51"/>
                        </a:cubicBezTo>
                        <a:cubicBezTo>
                          <a:pt x="57" y="50"/>
                          <a:pt x="57" y="49"/>
                          <a:pt x="57" y="48"/>
                        </a:cubicBezTo>
                        <a:cubicBezTo>
                          <a:pt x="57" y="48"/>
                          <a:pt x="58" y="46"/>
                          <a:pt x="59" y="46"/>
                        </a:cubicBezTo>
                        <a:cubicBezTo>
                          <a:pt x="59" y="42"/>
                          <a:pt x="64" y="40"/>
                          <a:pt x="66" y="39"/>
                        </a:cubicBezTo>
                        <a:cubicBezTo>
                          <a:pt x="69" y="37"/>
                          <a:pt x="69" y="31"/>
                          <a:pt x="70" y="28"/>
                        </a:cubicBezTo>
                        <a:cubicBezTo>
                          <a:pt x="72" y="21"/>
                          <a:pt x="76" y="19"/>
                          <a:pt x="82" y="18"/>
                        </a:cubicBezTo>
                        <a:cubicBezTo>
                          <a:pt x="93" y="14"/>
                          <a:pt x="100" y="12"/>
                          <a:pt x="111" y="9"/>
                        </a:cubicBezTo>
                        <a:cubicBezTo>
                          <a:pt x="117" y="7"/>
                          <a:pt x="118" y="0"/>
                          <a:pt x="124" y="0"/>
                        </a:cubicBezTo>
                        <a:cubicBezTo>
                          <a:pt x="126" y="0"/>
                          <a:pt x="128" y="5"/>
                          <a:pt x="128" y="6"/>
                        </a:cubicBezTo>
                        <a:cubicBezTo>
                          <a:pt x="128" y="9"/>
                          <a:pt x="125" y="11"/>
                          <a:pt x="123" y="11"/>
                        </a:cubicBezTo>
                        <a:cubicBezTo>
                          <a:pt x="122" y="18"/>
                          <a:pt x="119" y="25"/>
                          <a:pt x="119" y="29"/>
                        </a:cubicBezTo>
                        <a:cubicBezTo>
                          <a:pt x="119" y="34"/>
                          <a:pt x="122" y="42"/>
                          <a:pt x="126" y="42"/>
                        </a:cubicBezTo>
                        <a:cubicBezTo>
                          <a:pt x="128" y="42"/>
                          <a:pt x="131" y="37"/>
                          <a:pt x="131" y="35"/>
                        </a:cubicBezTo>
                        <a:cubicBezTo>
                          <a:pt x="131" y="30"/>
                          <a:pt x="125" y="27"/>
                          <a:pt x="125" y="21"/>
                        </a:cubicBezTo>
                        <a:cubicBezTo>
                          <a:pt x="125" y="15"/>
                          <a:pt x="132" y="16"/>
                          <a:pt x="136" y="13"/>
                        </a:cubicBezTo>
                        <a:cubicBezTo>
                          <a:pt x="147" y="13"/>
                          <a:pt x="147" y="13"/>
                          <a:pt x="147" y="13"/>
                        </a:cubicBezTo>
                        <a:cubicBezTo>
                          <a:pt x="145" y="8"/>
                          <a:pt x="139" y="10"/>
                          <a:pt x="139" y="5"/>
                        </a:cubicBezTo>
                        <a:cubicBezTo>
                          <a:pt x="146" y="5"/>
                          <a:pt x="146" y="5"/>
                          <a:pt x="146" y="5"/>
                        </a:cubicBezTo>
                        <a:cubicBezTo>
                          <a:pt x="148" y="12"/>
                          <a:pt x="158" y="14"/>
                          <a:pt x="165" y="16"/>
                        </a:cubicBezTo>
                        <a:cubicBezTo>
                          <a:pt x="165" y="20"/>
                          <a:pt x="167" y="23"/>
                          <a:pt x="170" y="24"/>
                        </a:cubicBezTo>
                        <a:cubicBezTo>
                          <a:pt x="177" y="24"/>
                          <a:pt x="190" y="24"/>
                          <a:pt x="194" y="24"/>
                        </a:cubicBezTo>
                        <a:cubicBezTo>
                          <a:pt x="194" y="28"/>
                          <a:pt x="199" y="29"/>
                          <a:pt x="203" y="29"/>
                        </a:cubicBezTo>
                        <a:cubicBezTo>
                          <a:pt x="209" y="28"/>
                          <a:pt x="214" y="28"/>
                          <a:pt x="216" y="22"/>
                        </a:cubicBezTo>
                        <a:cubicBezTo>
                          <a:pt x="217" y="21"/>
                          <a:pt x="226" y="21"/>
                          <a:pt x="227" y="20"/>
                        </a:cubicBezTo>
                        <a:cubicBezTo>
                          <a:pt x="232" y="20"/>
                          <a:pt x="240" y="21"/>
                          <a:pt x="240" y="21"/>
                        </a:cubicBezTo>
                        <a:cubicBezTo>
                          <a:pt x="238" y="23"/>
                          <a:pt x="234" y="23"/>
                          <a:pt x="233" y="22"/>
                        </a:cubicBezTo>
                        <a:cubicBezTo>
                          <a:pt x="233" y="26"/>
                          <a:pt x="233" y="26"/>
                          <a:pt x="233" y="26"/>
                        </a:cubicBezTo>
                        <a:cubicBezTo>
                          <a:pt x="236" y="32"/>
                          <a:pt x="245" y="33"/>
                          <a:pt x="252" y="36"/>
                        </a:cubicBezTo>
                        <a:cubicBezTo>
                          <a:pt x="258" y="37"/>
                          <a:pt x="256" y="44"/>
                          <a:pt x="258" y="50"/>
                        </a:cubicBezTo>
                        <a:cubicBezTo>
                          <a:pt x="270" y="50"/>
                          <a:pt x="270" y="50"/>
                          <a:pt x="270" y="50"/>
                        </a:cubicBezTo>
                        <a:cubicBezTo>
                          <a:pt x="279" y="58"/>
                          <a:pt x="283" y="57"/>
                          <a:pt x="288" y="68"/>
                        </a:cubicBezTo>
                        <a:cubicBezTo>
                          <a:pt x="289" y="70"/>
                          <a:pt x="293" y="70"/>
                          <a:pt x="295" y="70"/>
                        </a:cubicBezTo>
                        <a:cubicBezTo>
                          <a:pt x="298" y="83"/>
                          <a:pt x="316" y="81"/>
                          <a:pt x="328" y="84"/>
                        </a:cubicBezTo>
                        <a:cubicBezTo>
                          <a:pt x="340" y="84"/>
                          <a:pt x="340" y="84"/>
                          <a:pt x="340" y="84"/>
                        </a:cubicBezTo>
                        <a:cubicBezTo>
                          <a:pt x="343" y="85"/>
                          <a:pt x="350" y="89"/>
                          <a:pt x="354" y="89"/>
                        </a:cubicBezTo>
                        <a:cubicBezTo>
                          <a:pt x="354" y="89"/>
                          <a:pt x="354" y="89"/>
                          <a:pt x="354" y="89"/>
                        </a:cubicBezTo>
                        <a:cubicBezTo>
                          <a:pt x="355" y="89"/>
                          <a:pt x="356" y="89"/>
                          <a:pt x="357" y="89"/>
                        </a:cubicBezTo>
                        <a:cubicBezTo>
                          <a:pt x="364" y="89"/>
                          <a:pt x="373" y="104"/>
                          <a:pt x="381" y="106"/>
                        </a:cubicBezTo>
                        <a:cubicBezTo>
                          <a:pt x="381" y="111"/>
                          <a:pt x="386" y="125"/>
                          <a:pt x="389" y="130"/>
                        </a:cubicBezTo>
                        <a:cubicBezTo>
                          <a:pt x="391" y="134"/>
                          <a:pt x="397" y="134"/>
                          <a:pt x="397" y="139"/>
                        </a:cubicBezTo>
                        <a:cubicBezTo>
                          <a:pt x="390" y="148"/>
                          <a:pt x="377" y="152"/>
                          <a:pt x="377" y="165"/>
                        </a:cubicBezTo>
                        <a:cubicBezTo>
                          <a:pt x="377" y="170"/>
                          <a:pt x="381" y="169"/>
                          <a:pt x="383" y="170"/>
                        </a:cubicBezTo>
                        <a:cubicBezTo>
                          <a:pt x="387" y="172"/>
                          <a:pt x="390" y="176"/>
                          <a:pt x="390" y="180"/>
                        </a:cubicBezTo>
                        <a:cubicBezTo>
                          <a:pt x="401" y="180"/>
                          <a:pt x="401" y="180"/>
                          <a:pt x="401" y="180"/>
                        </a:cubicBezTo>
                        <a:cubicBezTo>
                          <a:pt x="401" y="182"/>
                          <a:pt x="402" y="185"/>
                          <a:pt x="403" y="185"/>
                        </a:cubicBezTo>
                        <a:cubicBezTo>
                          <a:pt x="405" y="185"/>
                          <a:pt x="407" y="182"/>
                          <a:pt x="408" y="180"/>
                        </a:cubicBezTo>
                        <a:cubicBezTo>
                          <a:pt x="413" y="173"/>
                          <a:pt x="418" y="164"/>
                          <a:pt x="425" y="164"/>
                        </a:cubicBezTo>
                        <a:cubicBezTo>
                          <a:pt x="433" y="164"/>
                          <a:pt x="449" y="172"/>
                          <a:pt x="454" y="175"/>
                        </a:cubicBezTo>
                        <a:cubicBezTo>
                          <a:pt x="458" y="178"/>
                          <a:pt x="462" y="177"/>
                          <a:pt x="463" y="180"/>
                        </a:cubicBezTo>
                        <a:cubicBezTo>
                          <a:pt x="464" y="184"/>
                          <a:pt x="464" y="187"/>
                          <a:pt x="464" y="191"/>
                        </a:cubicBezTo>
                        <a:cubicBezTo>
                          <a:pt x="467" y="191"/>
                          <a:pt x="467" y="191"/>
                          <a:pt x="467" y="191"/>
                        </a:cubicBezTo>
                        <a:cubicBezTo>
                          <a:pt x="471" y="190"/>
                          <a:pt x="472" y="186"/>
                          <a:pt x="476" y="186"/>
                        </a:cubicBezTo>
                        <a:cubicBezTo>
                          <a:pt x="486" y="186"/>
                          <a:pt x="487" y="194"/>
                          <a:pt x="496" y="194"/>
                        </a:cubicBezTo>
                        <a:cubicBezTo>
                          <a:pt x="513" y="191"/>
                          <a:pt x="513" y="191"/>
                          <a:pt x="513" y="191"/>
                        </a:cubicBezTo>
                        <a:cubicBezTo>
                          <a:pt x="521" y="193"/>
                          <a:pt x="529" y="196"/>
                          <a:pt x="534" y="198"/>
                        </a:cubicBezTo>
                        <a:cubicBezTo>
                          <a:pt x="538" y="205"/>
                          <a:pt x="551" y="217"/>
                          <a:pt x="558" y="220"/>
                        </a:cubicBezTo>
                        <a:cubicBezTo>
                          <a:pt x="565" y="221"/>
                          <a:pt x="569" y="219"/>
                          <a:pt x="575" y="220"/>
                        </a:cubicBezTo>
                        <a:cubicBezTo>
                          <a:pt x="584" y="223"/>
                          <a:pt x="586" y="232"/>
                          <a:pt x="586" y="242"/>
                        </a:cubicBezTo>
                        <a:cubicBezTo>
                          <a:pt x="586" y="274"/>
                          <a:pt x="568" y="283"/>
                          <a:pt x="556" y="301"/>
                        </a:cubicBezTo>
                        <a:cubicBezTo>
                          <a:pt x="553" y="305"/>
                          <a:pt x="551" y="306"/>
                          <a:pt x="549" y="310"/>
                        </a:cubicBezTo>
                        <a:cubicBezTo>
                          <a:pt x="544" y="317"/>
                          <a:pt x="540" y="317"/>
                          <a:pt x="535" y="322"/>
                        </a:cubicBezTo>
                        <a:cubicBezTo>
                          <a:pt x="529" y="328"/>
                          <a:pt x="535" y="343"/>
                          <a:pt x="535" y="353"/>
                        </a:cubicBezTo>
                        <a:cubicBezTo>
                          <a:pt x="535" y="361"/>
                          <a:pt x="532" y="369"/>
                          <a:pt x="532" y="374"/>
                        </a:cubicBezTo>
                        <a:cubicBezTo>
                          <a:pt x="532" y="377"/>
                          <a:pt x="530" y="378"/>
                          <a:pt x="530" y="380"/>
                        </a:cubicBezTo>
                        <a:cubicBezTo>
                          <a:pt x="528" y="382"/>
                          <a:pt x="524" y="386"/>
                          <a:pt x="524" y="390"/>
                        </a:cubicBezTo>
                        <a:cubicBezTo>
                          <a:pt x="524" y="394"/>
                          <a:pt x="523" y="403"/>
                          <a:pt x="522" y="405"/>
                        </a:cubicBezTo>
                        <a:cubicBezTo>
                          <a:pt x="515" y="415"/>
                          <a:pt x="513" y="419"/>
                          <a:pt x="506" y="428"/>
                        </a:cubicBezTo>
                        <a:cubicBezTo>
                          <a:pt x="505" y="431"/>
                          <a:pt x="505" y="436"/>
                          <a:pt x="504" y="438"/>
                        </a:cubicBezTo>
                        <a:cubicBezTo>
                          <a:pt x="502" y="443"/>
                          <a:pt x="492" y="449"/>
                          <a:pt x="485" y="449"/>
                        </a:cubicBezTo>
                        <a:cubicBezTo>
                          <a:pt x="476" y="449"/>
                          <a:pt x="470" y="449"/>
                          <a:pt x="463" y="452"/>
                        </a:cubicBezTo>
                        <a:cubicBezTo>
                          <a:pt x="461" y="453"/>
                          <a:pt x="460" y="455"/>
                          <a:pt x="459" y="457"/>
                        </a:cubicBezTo>
                        <a:cubicBezTo>
                          <a:pt x="448" y="467"/>
                          <a:pt x="437" y="461"/>
                          <a:pt x="429" y="474"/>
                        </a:cubicBezTo>
                        <a:cubicBezTo>
                          <a:pt x="426" y="479"/>
                          <a:pt x="420" y="479"/>
                          <a:pt x="416" y="483"/>
                        </a:cubicBezTo>
                        <a:cubicBezTo>
                          <a:pt x="411" y="489"/>
                          <a:pt x="412" y="495"/>
                          <a:pt x="412" y="503"/>
                        </a:cubicBezTo>
                        <a:cubicBezTo>
                          <a:pt x="412" y="524"/>
                          <a:pt x="412" y="524"/>
                          <a:pt x="412" y="524"/>
                        </a:cubicBezTo>
                        <a:cubicBezTo>
                          <a:pt x="403" y="528"/>
                          <a:pt x="398" y="536"/>
                          <a:pt x="394" y="545"/>
                        </a:cubicBezTo>
                        <a:cubicBezTo>
                          <a:pt x="394" y="545"/>
                          <a:pt x="394" y="545"/>
                          <a:pt x="394" y="545"/>
                        </a:cubicBezTo>
                        <a:cubicBezTo>
                          <a:pt x="391" y="550"/>
                          <a:pt x="391" y="553"/>
                          <a:pt x="388" y="559"/>
                        </a:cubicBezTo>
                        <a:cubicBezTo>
                          <a:pt x="380" y="571"/>
                          <a:pt x="371" y="572"/>
                          <a:pt x="364" y="584"/>
                        </a:cubicBezTo>
                        <a:cubicBezTo>
                          <a:pt x="355" y="597"/>
                          <a:pt x="351" y="619"/>
                          <a:pt x="331" y="619"/>
                        </a:cubicBezTo>
                        <a:cubicBezTo>
                          <a:pt x="324" y="619"/>
                          <a:pt x="314" y="614"/>
                          <a:pt x="311" y="614"/>
                        </a:cubicBezTo>
                        <a:cubicBezTo>
                          <a:pt x="305" y="614"/>
                          <a:pt x="299" y="609"/>
                          <a:pt x="293" y="609"/>
                        </a:cubicBezTo>
                        <a:cubicBezTo>
                          <a:pt x="291" y="609"/>
                          <a:pt x="289" y="610"/>
                          <a:pt x="289" y="611"/>
                        </a:cubicBezTo>
                        <a:cubicBezTo>
                          <a:pt x="289" y="615"/>
                          <a:pt x="296" y="617"/>
                          <a:pt x="297" y="619"/>
                        </a:cubicBezTo>
                        <a:cubicBezTo>
                          <a:pt x="300" y="622"/>
                          <a:pt x="300" y="627"/>
                          <a:pt x="302" y="632"/>
                        </a:cubicBezTo>
                        <a:cubicBezTo>
                          <a:pt x="304" y="637"/>
                          <a:pt x="311" y="637"/>
                          <a:pt x="311" y="642"/>
                        </a:cubicBezTo>
                        <a:cubicBezTo>
                          <a:pt x="311" y="647"/>
                          <a:pt x="311" y="650"/>
                          <a:pt x="308" y="654"/>
                        </a:cubicBezTo>
                        <a:cubicBezTo>
                          <a:pt x="304" y="660"/>
                          <a:pt x="301" y="663"/>
                          <a:pt x="297" y="667"/>
                        </a:cubicBezTo>
                        <a:cubicBezTo>
                          <a:pt x="289" y="675"/>
                          <a:pt x="280" y="673"/>
                          <a:pt x="270" y="676"/>
                        </a:cubicBezTo>
                        <a:cubicBezTo>
                          <a:pt x="263" y="678"/>
                          <a:pt x="248" y="673"/>
                          <a:pt x="244" y="677"/>
                        </a:cubicBezTo>
                        <a:cubicBezTo>
                          <a:pt x="238" y="683"/>
                          <a:pt x="243" y="696"/>
                          <a:pt x="240" y="703"/>
                        </a:cubicBezTo>
                        <a:cubicBezTo>
                          <a:pt x="240" y="702"/>
                          <a:pt x="240" y="702"/>
                          <a:pt x="240" y="702"/>
                        </a:cubicBezTo>
                        <a:cubicBezTo>
                          <a:pt x="240" y="703"/>
                          <a:pt x="240" y="706"/>
                          <a:pt x="240" y="707"/>
                        </a:cubicBezTo>
                        <a:cubicBezTo>
                          <a:pt x="240" y="709"/>
                          <a:pt x="233" y="712"/>
                          <a:pt x="229" y="712"/>
                        </a:cubicBezTo>
                        <a:cubicBezTo>
                          <a:pt x="220" y="712"/>
                          <a:pt x="218" y="706"/>
                          <a:pt x="210" y="706"/>
                        </a:cubicBezTo>
                        <a:cubicBezTo>
                          <a:pt x="207" y="706"/>
                          <a:pt x="205" y="709"/>
                          <a:pt x="205" y="711"/>
                        </a:cubicBezTo>
                        <a:cubicBezTo>
                          <a:pt x="205" y="717"/>
                          <a:pt x="211" y="729"/>
                          <a:pt x="214" y="729"/>
                        </a:cubicBezTo>
                        <a:cubicBezTo>
                          <a:pt x="217" y="729"/>
                          <a:pt x="219" y="726"/>
                          <a:pt x="221" y="726"/>
                        </a:cubicBezTo>
                        <a:cubicBezTo>
                          <a:pt x="222" y="728"/>
                          <a:pt x="225" y="728"/>
                          <a:pt x="225" y="730"/>
                        </a:cubicBezTo>
                        <a:cubicBezTo>
                          <a:pt x="225" y="733"/>
                          <a:pt x="221" y="736"/>
                          <a:pt x="220" y="736"/>
                        </a:cubicBezTo>
                        <a:cubicBezTo>
                          <a:pt x="215" y="736"/>
                          <a:pt x="213" y="732"/>
                          <a:pt x="209" y="732"/>
                        </a:cubicBezTo>
                        <a:cubicBezTo>
                          <a:pt x="209" y="737"/>
                          <a:pt x="211" y="738"/>
                          <a:pt x="214" y="739"/>
                        </a:cubicBezTo>
                        <a:cubicBezTo>
                          <a:pt x="206" y="747"/>
                          <a:pt x="206" y="755"/>
                          <a:pt x="203" y="766"/>
                        </a:cubicBezTo>
                        <a:cubicBezTo>
                          <a:pt x="202" y="770"/>
                          <a:pt x="194" y="771"/>
                          <a:pt x="191" y="771"/>
                        </a:cubicBezTo>
                        <a:cubicBezTo>
                          <a:pt x="184" y="773"/>
                          <a:pt x="178" y="779"/>
                          <a:pt x="178" y="787"/>
                        </a:cubicBezTo>
                        <a:cubicBezTo>
                          <a:pt x="178" y="804"/>
                          <a:pt x="198" y="798"/>
                          <a:pt x="198" y="811"/>
                        </a:cubicBezTo>
                        <a:cubicBezTo>
                          <a:pt x="198" y="824"/>
                          <a:pt x="187" y="825"/>
                          <a:pt x="181" y="831"/>
                        </a:cubicBezTo>
                        <a:cubicBezTo>
                          <a:pt x="177" y="835"/>
                          <a:pt x="178" y="841"/>
                          <a:pt x="176" y="846"/>
                        </a:cubicBezTo>
                        <a:cubicBezTo>
                          <a:pt x="173" y="852"/>
                          <a:pt x="166" y="850"/>
                          <a:pt x="162" y="854"/>
                        </a:cubicBezTo>
                        <a:cubicBezTo>
                          <a:pt x="156" y="859"/>
                          <a:pt x="154" y="865"/>
                          <a:pt x="154" y="874"/>
                        </a:cubicBezTo>
                        <a:cubicBezTo>
                          <a:pt x="154" y="878"/>
                          <a:pt x="158" y="883"/>
                          <a:pt x="161" y="884"/>
                        </a:cubicBezTo>
                        <a:cubicBezTo>
                          <a:pt x="169" y="888"/>
                          <a:pt x="168" y="908"/>
                          <a:pt x="174" y="914"/>
                        </a:cubicBezTo>
                        <a:cubicBezTo>
                          <a:pt x="184" y="924"/>
                          <a:pt x="196" y="928"/>
                          <a:pt x="207" y="934"/>
                        </a:cubicBezTo>
                        <a:cubicBezTo>
                          <a:pt x="206" y="936"/>
                          <a:pt x="203" y="935"/>
                          <a:pt x="200" y="935"/>
                        </a:cubicBezTo>
                        <a:cubicBezTo>
                          <a:pt x="194" y="935"/>
                          <a:pt x="183" y="943"/>
                          <a:pt x="179" y="943"/>
                        </a:cubicBezTo>
                        <a:cubicBezTo>
                          <a:pt x="176" y="943"/>
                          <a:pt x="176" y="943"/>
                          <a:pt x="174" y="943"/>
                        </a:cubicBezTo>
                        <a:cubicBezTo>
                          <a:pt x="173" y="943"/>
                          <a:pt x="171" y="945"/>
                          <a:pt x="169" y="945"/>
                        </a:cubicBezTo>
                        <a:cubicBezTo>
                          <a:pt x="165" y="945"/>
                          <a:pt x="162" y="945"/>
                          <a:pt x="157" y="945"/>
                        </a:cubicBezTo>
                        <a:cubicBezTo>
                          <a:pt x="147" y="945"/>
                          <a:pt x="151" y="933"/>
                          <a:pt x="143" y="931"/>
                        </a:cubicBezTo>
                        <a:cubicBezTo>
                          <a:pt x="137" y="929"/>
                          <a:pt x="127" y="929"/>
                          <a:pt x="127" y="921"/>
                        </a:cubicBezTo>
                        <a:cubicBezTo>
                          <a:pt x="124" y="921"/>
                          <a:pt x="122" y="921"/>
                          <a:pt x="119" y="921"/>
                        </a:cubicBezTo>
                        <a:cubicBezTo>
                          <a:pt x="115" y="921"/>
                          <a:pt x="114" y="917"/>
                          <a:pt x="114" y="915"/>
                        </a:cubicBezTo>
                        <a:cubicBezTo>
                          <a:pt x="102" y="915"/>
                          <a:pt x="98" y="909"/>
                          <a:pt x="92" y="903"/>
                        </a:cubicBezTo>
                        <a:cubicBezTo>
                          <a:pt x="91" y="902"/>
                          <a:pt x="88" y="900"/>
                          <a:pt x="88" y="899"/>
                        </a:cubicBezTo>
                        <a:cubicBezTo>
                          <a:pt x="88" y="895"/>
                          <a:pt x="96" y="895"/>
                          <a:pt x="97" y="891"/>
                        </a:cubicBezTo>
                        <a:cubicBezTo>
                          <a:pt x="95" y="891"/>
                          <a:pt x="94" y="890"/>
                          <a:pt x="93" y="889"/>
                        </a:cubicBezTo>
                        <a:cubicBezTo>
                          <a:pt x="94" y="887"/>
                          <a:pt x="96" y="884"/>
                          <a:pt x="96" y="882"/>
                        </a:cubicBezTo>
                        <a:cubicBezTo>
                          <a:pt x="96" y="871"/>
                          <a:pt x="84" y="873"/>
                          <a:pt x="84" y="863"/>
                        </a:cubicBezTo>
                        <a:cubicBezTo>
                          <a:pt x="84" y="860"/>
                          <a:pt x="84" y="859"/>
                          <a:pt x="84" y="857"/>
                        </a:cubicBezTo>
                        <a:cubicBezTo>
                          <a:pt x="84" y="848"/>
                          <a:pt x="78" y="832"/>
                          <a:pt x="78" y="825"/>
                        </a:cubicBezTo>
                        <a:cubicBezTo>
                          <a:pt x="78" y="817"/>
                          <a:pt x="88" y="814"/>
                          <a:pt x="88" y="807"/>
                        </a:cubicBezTo>
                        <a:cubicBezTo>
                          <a:pt x="88" y="803"/>
                          <a:pt x="83" y="796"/>
                          <a:pt x="82" y="791"/>
                        </a:cubicBezTo>
                        <a:cubicBezTo>
                          <a:pt x="82" y="787"/>
                          <a:pt x="82" y="787"/>
                          <a:pt x="82" y="787"/>
                        </a:cubicBezTo>
                        <a:cubicBezTo>
                          <a:pt x="82" y="787"/>
                          <a:pt x="82" y="787"/>
                          <a:pt x="82" y="787"/>
                        </a:cubicBezTo>
                        <a:cubicBezTo>
                          <a:pt x="82" y="784"/>
                          <a:pt x="84" y="782"/>
                          <a:pt x="86" y="782"/>
                        </a:cubicBezTo>
                        <a:cubicBezTo>
                          <a:pt x="94" y="782"/>
                          <a:pt x="91" y="790"/>
                          <a:pt x="98" y="790"/>
                        </a:cubicBezTo>
                        <a:cubicBezTo>
                          <a:pt x="112" y="725"/>
                          <a:pt x="112" y="725"/>
                          <a:pt x="112" y="725"/>
                        </a:cubicBezTo>
                        <a:cubicBezTo>
                          <a:pt x="112" y="718"/>
                          <a:pt x="112" y="718"/>
                          <a:pt x="112" y="718"/>
                        </a:cubicBezTo>
                        <a:cubicBezTo>
                          <a:pt x="111" y="718"/>
                          <a:pt x="109" y="717"/>
                          <a:pt x="108" y="718"/>
                        </a:cubicBezTo>
                        <a:cubicBezTo>
                          <a:pt x="105" y="719"/>
                          <a:pt x="105" y="723"/>
                          <a:pt x="102" y="723"/>
                        </a:cubicBezTo>
                        <a:cubicBezTo>
                          <a:pt x="98" y="723"/>
                          <a:pt x="95" y="713"/>
                          <a:pt x="95" y="708"/>
                        </a:cubicBezTo>
                        <a:cubicBezTo>
                          <a:pt x="95" y="699"/>
                          <a:pt x="98" y="696"/>
                          <a:pt x="100" y="688"/>
                        </a:cubicBezTo>
                        <a:cubicBezTo>
                          <a:pt x="103" y="688"/>
                          <a:pt x="104" y="687"/>
                          <a:pt x="104" y="685"/>
                        </a:cubicBezTo>
                        <a:cubicBezTo>
                          <a:pt x="104" y="683"/>
                          <a:pt x="102" y="680"/>
                          <a:pt x="102" y="680"/>
                        </a:cubicBezTo>
                        <a:cubicBezTo>
                          <a:pt x="100" y="680"/>
                          <a:pt x="99" y="668"/>
                          <a:pt x="99" y="665"/>
                        </a:cubicBezTo>
                        <a:cubicBezTo>
                          <a:pt x="99" y="655"/>
                          <a:pt x="106" y="645"/>
                          <a:pt x="109" y="639"/>
                        </a:cubicBezTo>
                        <a:cubicBezTo>
                          <a:pt x="111" y="635"/>
                          <a:pt x="112" y="629"/>
                          <a:pt x="114" y="626"/>
                        </a:cubicBezTo>
                        <a:cubicBezTo>
                          <a:pt x="116" y="624"/>
                          <a:pt x="118" y="625"/>
                          <a:pt x="118" y="623"/>
                        </a:cubicBezTo>
                        <a:cubicBezTo>
                          <a:pt x="121" y="613"/>
                          <a:pt x="121" y="605"/>
                          <a:pt x="124" y="595"/>
                        </a:cubicBezTo>
                        <a:cubicBezTo>
                          <a:pt x="124" y="562"/>
                          <a:pt x="124" y="562"/>
                          <a:pt x="124" y="562"/>
                        </a:cubicBezTo>
                        <a:cubicBezTo>
                          <a:pt x="121" y="554"/>
                          <a:pt x="126" y="548"/>
                          <a:pt x="126" y="541"/>
                        </a:cubicBezTo>
                        <a:cubicBezTo>
                          <a:pt x="126" y="524"/>
                          <a:pt x="136" y="513"/>
                          <a:pt x="136" y="498"/>
                        </a:cubicBezTo>
                        <a:cubicBezTo>
                          <a:pt x="136" y="497"/>
                          <a:pt x="136" y="495"/>
                          <a:pt x="136" y="494"/>
                        </a:cubicBezTo>
                        <a:cubicBezTo>
                          <a:pt x="136" y="491"/>
                          <a:pt x="138" y="483"/>
                          <a:pt x="139" y="478"/>
                        </a:cubicBezTo>
                        <a:cubicBezTo>
                          <a:pt x="139" y="465"/>
                          <a:pt x="139" y="465"/>
                          <a:pt x="139" y="459"/>
                        </a:cubicBezTo>
                        <a:cubicBezTo>
                          <a:pt x="139" y="453"/>
                          <a:pt x="143" y="441"/>
                          <a:pt x="143" y="434"/>
                        </a:cubicBezTo>
                        <a:cubicBezTo>
                          <a:pt x="143" y="429"/>
                          <a:pt x="141" y="403"/>
                          <a:pt x="140" y="399"/>
                        </a:cubicBezTo>
                        <a:cubicBezTo>
                          <a:pt x="136" y="388"/>
                          <a:pt x="128" y="381"/>
                          <a:pt x="121" y="377"/>
                        </a:cubicBezTo>
                        <a:cubicBezTo>
                          <a:pt x="114" y="374"/>
                          <a:pt x="109" y="375"/>
                          <a:pt x="104" y="370"/>
                        </a:cubicBezTo>
                        <a:cubicBezTo>
                          <a:pt x="99" y="365"/>
                          <a:pt x="96" y="363"/>
                          <a:pt x="90" y="362"/>
                        </a:cubicBezTo>
                        <a:cubicBezTo>
                          <a:pt x="78" y="358"/>
                          <a:pt x="72" y="351"/>
                          <a:pt x="64" y="343"/>
                        </a:cubicBezTo>
                        <a:cubicBezTo>
                          <a:pt x="60" y="340"/>
                          <a:pt x="62" y="335"/>
                          <a:pt x="62" y="330"/>
                        </a:cubicBezTo>
                        <a:cubicBezTo>
                          <a:pt x="62" y="323"/>
                          <a:pt x="55" y="319"/>
                          <a:pt x="53" y="313"/>
                        </a:cubicBezTo>
                        <a:cubicBezTo>
                          <a:pt x="50" y="302"/>
                          <a:pt x="41" y="294"/>
                          <a:pt x="38" y="285"/>
                        </a:cubicBezTo>
                        <a:cubicBezTo>
                          <a:pt x="35" y="275"/>
                          <a:pt x="32" y="269"/>
                          <a:pt x="28" y="261"/>
                        </a:cubicBezTo>
                        <a:cubicBezTo>
                          <a:pt x="27" y="258"/>
                          <a:pt x="24" y="259"/>
                          <a:pt x="23" y="257"/>
                        </a:cubicBezTo>
                        <a:cubicBezTo>
                          <a:pt x="20" y="254"/>
                          <a:pt x="19" y="248"/>
                          <a:pt x="17" y="245"/>
                        </a:cubicBezTo>
                        <a:cubicBezTo>
                          <a:pt x="16" y="242"/>
                          <a:pt x="12" y="243"/>
                          <a:pt x="11" y="242"/>
                        </a:cubicBezTo>
                        <a:cubicBezTo>
                          <a:pt x="6" y="237"/>
                          <a:pt x="0" y="228"/>
                          <a:pt x="0" y="220"/>
                        </a:cubicBezTo>
                        <a:cubicBezTo>
                          <a:pt x="0" y="215"/>
                          <a:pt x="3" y="209"/>
                          <a:pt x="5" y="207"/>
                        </a:cubicBezTo>
                        <a:cubicBezTo>
                          <a:pt x="8" y="200"/>
                          <a:pt x="16" y="198"/>
                          <a:pt x="18" y="191"/>
                        </a:cubicBezTo>
                        <a:cubicBezTo>
                          <a:pt x="14" y="189"/>
                          <a:pt x="15" y="191"/>
                          <a:pt x="12" y="191"/>
                        </a:cubicBezTo>
                        <a:cubicBezTo>
                          <a:pt x="5" y="191"/>
                          <a:pt x="5" y="182"/>
                          <a:pt x="5" y="176"/>
                        </a:cubicBezTo>
                        <a:cubicBezTo>
                          <a:pt x="5" y="166"/>
                          <a:pt x="16" y="168"/>
                          <a:pt x="14" y="148"/>
                        </a:cubicBezTo>
                        <a:cubicBezTo>
                          <a:pt x="26" y="148"/>
                          <a:pt x="29" y="136"/>
                          <a:pt x="32" y="129"/>
                        </a:cubicBezTo>
                        <a:cubicBezTo>
                          <a:pt x="37" y="119"/>
                          <a:pt x="49" y="123"/>
                          <a:pt x="51" y="111"/>
                        </a:cubicBezTo>
                        <a:cubicBezTo>
                          <a:pt x="49" y="110"/>
                          <a:pt x="47" y="107"/>
                          <a:pt x="47" y="106"/>
                        </a:cubicBezTo>
                        <a:cubicBezTo>
                          <a:pt x="49" y="103"/>
                          <a:pt x="49" y="103"/>
                          <a:pt x="49" y="10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nvGrpSpPr>
                <p:cNvPr id="312" name="Group 229"/>
                <p:cNvGrpSpPr/>
                <p:nvPr/>
              </p:nvGrpSpPr>
              <p:grpSpPr>
                <a:xfrm>
                  <a:off x="1942968" y="1574492"/>
                  <a:ext cx="2279905" cy="1588333"/>
                  <a:chOff x="1585913" y="960438"/>
                  <a:chExt cx="2590800" cy="1804987"/>
                </a:xfrm>
                <a:grpFill/>
              </p:grpSpPr>
              <p:sp>
                <p:nvSpPr>
                  <p:cNvPr id="416" name="Freeform: Shape 333"/>
                  <p:cNvSpPr/>
                  <p:nvPr/>
                </p:nvSpPr>
                <p:spPr bwMode="auto">
                  <a:xfrm>
                    <a:off x="3359150" y="2703513"/>
                    <a:ext cx="12700" cy="14288"/>
                  </a:xfrm>
                  <a:custGeom>
                    <a:avLst/>
                    <a:gdLst/>
                    <a:ahLst/>
                    <a:cxnLst>
                      <a:cxn ang="0">
                        <a:pos x="9" y="4"/>
                      </a:cxn>
                      <a:cxn ang="0">
                        <a:pos x="9" y="0"/>
                      </a:cxn>
                      <a:cxn ang="0">
                        <a:pos x="5" y="0"/>
                      </a:cxn>
                      <a:cxn ang="0">
                        <a:pos x="0" y="9"/>
                      </a:cxn>
                      <a:cxn ang="0">
                        <a:pos x="4" y="9"/>
                      </a:cxn>
                      <a:cxn ang="0">
                        <a:pos x="9" y="4"/>
                      </a:cxn>
                    </a:cxnLst>
                    <a:rect l="0" t="0" r="r" b="b"/>
                    <a:pathLst>
                      <a:path w="9" h="11">
                        <a:moveTo>
                          <a:pt x="9" y="4"/>
                        </a:moveTo>
                        <a:cubicBezTo>
                          <a:pt x="9" y="0"/>
                          <a:pt x="9" y="0"/>
                          <a:pt x="9" y="0"/>
                        </a:cubicBezTo>
                        <a:cubicBezTo>
                          <a:pt x="8" y="0"/>
                          <a:pt x="6" y="0"/>
                          <a:pt x="5" y="0"/>
                        </a:cubicBezTo>
                        <a:cubicBezTo>
                          <a:pt x="2" y="0"/>
                          <a:pt x="0" y="5"/>
                          <a:pt x="0" y="9"/>
                        </a:cubicBezTo>
                        <a:cubicBezTo>
                          <a:pt x="0" y="11"/>
                          <a:pt x="2" y="9"/>
                          <a:pt x="4" y="9"/>
                        </a:cubicBezTo>
                        <a:cubicBezTo>
                          <a:pt x="6" y="9"/>
                          <a:pt x="8" y="5"/>
                          <a:pt x="9"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17" name="Freeform: Shape 334"/>
                  <p:cNvSpPr/>
                  <p:nvPr/>
                </p:nvSpPr>
                <p:spPr bwMode="auto">
                  <a:xfrm>
                    <a:off x="3989388" y="1552575"/>
                    <a:ext cx="169863" cy="77788"/>
                  </a:xfrm>
                  <a:custGeom>
                    <a:avLst/>
                    <a:gdLst/>
                    <a:ahLst/>
                    <a:cxnLst>
                      <a:cxn ang="0">
                        <a:pos x="127" y="31"/>
                      </a:cxn>
                      <a:cxn ang="0">
                        <a:pos x="108" y="47"/>
                      </a:cxn>
                      <a:cxn ang="0">
                        <a:pos x="74" y="58"/>
                      </a:cxn>
                      <a:cxn ang="0">
                        <a:pos x="34" y="50"/>
                      </a:cxn>
                      <a:cxn ang="0">
                        <a:pos x="14" y="42"/>
                      </a:cxn>
                      <a:cxn ang="0">
                        <a:pos x="18" y="40"/>
                      </a:cxn>
                      <a:cxn ang="0">
                        <a:pos x="21" y="27"/>
                      </a:cxn>
                      <a:cxn ang="0">
                        <a:pos x="2" y="25"/>
                      </a:cxn>
                      <a:cxn ang="0">
                        <a:pos x="25" y="21"/>
                      </a:cxn>
                      <a:cxn ang="0">
                        <a:pos x="23" y="18"/>
                      </a:cxn>
                      <a:cxn ang="0">
                        <a:pos x="0" y="8"/>
                      </a:cxn>
                      <a:cxn ang="0">
                        <a:pos x="9" y="9"/>
                      </a:cxn>
                      <a:cxn ang="0">
                        <a:pos x="9" y="5"/>
                      </a:cxn>
                      <a:cxn ang="0">
                        <a:pos x="17" y="0"/>
                      </a:cxn>
                      <a:cxn ang="0">
                        <a:pos x="21" y="0"/>
                      </a:cxn>
                      <a:cxn ang="0">
                        <a:pos x="23" y="7"/>
                      </a:cxn>
                      <a:cxn ang="0">
                        <a:pos x="30" y="16"/>
                      </a:cxn>
                      <a:cxn ang="0">
                        <a:pos x="38" y="13"/>
                      </a:cxn>
                      <a:cxn ang="0">
                        <a:pos x="38" y="8"/>
                      </a:cxn>
                      <a:cxn ang="0">
                        <a:pos x="44" y="12"/>
                      </a:cxn>
                      <a:cxn ang="0">
                        <a:pos x="54" y="9"/>
                      </a:cxn>
                      <a:cxn ang="0">
                        <a:pos x="60" y="12"/>
                      </a:cxn>
                      <a:cxn ang="0">
                        <a:pos x="60" y="8"/>
                      </a:cxn>
                      <a:cxn ang="0">
                        <a:pos x="74" y="9"/>
                      </a:cxn>
                      <a:cxn ang="0">
                        <a:pos x="89" y="8"/>
                      </a:cxn>
                      <a:cxn ang="0">
                        <a:pos x="91" y="1"/>
                      </a:cxn>
                      <a:cxn ang="0">
                        <a:pos x="96" y="1"/>
                      </a:cxn>
                      <a:cxn ang="0">
                        <a:pos x="104" y="7"/>
                      </a:cxn>
                      <a:cxn ang="0">
                        <a:pos x="115" y="4"/>
                      </a:cxn>
                      <a:cxn ang="0">
                        <a:pos x="112" y="8"/>
                      </a:cxn>
                      <a:cxn ang="0">
                        <a:pos x="128" y="30"/>
                      </a:cxn>
                      <a:cxn ang="0">
                        <a:pos x="127" y="31"/>
                      </a:cxn>
                    </a:cxnLst>
                    <a:rect l="0" t="0" r="r" b="b"/>
                    <a:pathLst>
                      <a:path w="128" h="58">
                        <a:moveTo>
                          <a:pt x="127" y="31"/>
                        </a:moveTo>
                        <a:cubicBezTo>
                          <a:pt x="124" y="38"/>
                          <a:pt x="113" y="45"/>
                          <a:pt x="108" y="47"/>
                        </a:cubicBezTo>
                        <a:cubicBezTo>
                          <a:pt x="97" y="51"/>
                          <a:pt x="89" y="58"/>
                          <a:pt x="74" y="58"/>
                        </a:cubicBezTo>
                        <a:cubicBezTo>
                          <a:pt x="57" y="58"/>
                          <a:pt x="46" y="54"/>
                          <a:pt x="34" y="50"/>
                        </a:cubicBezTo>
                        <a:cubicBezTo>
                          <a:pt x="28" y="49"/>
                          <a:pt x="24" y="42"/>
                          <a:pt x="14" y="42"/>
                        </a:cubicBezTo>
                        <a:cubicBezTo>
                          <a:pt x="16" y="41"/>
                          <a:pt x="17" y="40"/>
                          <a:pt x="18" y="40"/>
                        </a:cubicBezTo>
                        <a:cubicBezTo>
                          <a:pt x="18" y="34"/>
                          <a:pt x="20" y="32"/>
                          <a:pt x="21" y="27"/>
                        </a:cubicBezTo>
                        <a:cubicBezTo>
                          <a:pt x="14" y="25"/>
                          <a:pt x="6" y="30"/>
                          <a:pt x="2" y="25"/>
                        </a:cubicBezTo>
                        <a:cubicBezTo>
                          <a:pt x="8" y="25"/>
                          <a:pt x="20" y="23"/>
                          <a:pt x="25" y="21"/>
                        </a:cubicBezTo>
                        <a:cubicBezTo>
                          <a:pt x="23" y="20"/>
                          <a:pt x="23" y="19"/>
                          <a:pt x="23" y="18"/>
                        </a:cubicBezTo>
                        <a:cubicBezTo>
                          <a:pt x="18" y="18"/>
                          <a:pt x="1" y="13"/>
                          <a:pt x="0" y="8"/>
                        </a:cubicBezTo>
                        <a:cubicBezTo>
                          <a:pt x="4" y="7"/>
                          <a:pt x="7" y="8"/>
                          <a:pt x="9" y="9"/>
                        </a:cubicBezTo>
                        <a:cubicBezTo>
                          <a:pt x="9" y="8"/>
                          <a:pt x="9" y="7"/>
                          <a:pt x="9" y="5"/>
                        </a:cubicBezTo>
                        <a:cubicBezTo>
                          <a:pt x="13" y="5"/>
                          <a:pt x="14" y="0"/>
                          <a:pt x="17" y="0"/>
                        </a:cubicBezTo>
                        <a:cubicBezTo>
                          <a:pt x="18" y="0"/>
                          <a:pt x="19" y="0"/>
                          <a:pt x="21" y="0"/>
                        </a:cubicBezTo>
                        <a:cubicBezTo>
                          <a:pt x="21" y="3"/>
                          <a:pt x="23" y="4"/>
                          <a:pt x="23" y="7"/>
                        </a:cubicBezTo>
                        <a:cubicBezTo>
                          <a:pt x="23" y="10"/>
                          <a:pt x="27" y="16"/>
                          <a:pt x="30" y="16"/>
                        </a:cubicBezTo>
                        <a:cubicBezTo>
                          <a:pt x="33" y="16"/>
                          <a:pt x="36" y="14"/>
                          <a:pt x="38" y="13"/>
                        </a:cubicBezTo>
                        <a:cubicBezTo>
                          <a:pt x="37" y="10"/>
                          <a:pt x="37" y="9"/>
                          <a:pt x="38" y="8"/>
                        </a:cubicBezTo>
                        <a:cubicBezTo>
                          <a:pt x="40" y="9"/>
                          <a:pt x="41" y="12"/>
                          <a:pt x="44" y="12"/>
                        </a:cubicBezTo>
                        <a:cubicBezTo>
                          <a:pt x="54" y="9"/>
                          <a:pt x="54" y="9"/>
                          <a:pt x="54" y="9"/>
                        </a:cubicBezTo>
                        <a:cubicBezTo>
                          <a:pt x="58" y="10"/>
                          <a:pt x="59" y="11"/>
                          <a:pt x="60" y="12"/>
                        </a:cubicBezTo>
                        <a:cubicBezTo>
                          <a:pt x="60" y="11"/>
                          <a:pt x="60" y="9"/>
                          <a:pt x="60" y="8"/>
                        </a:cubicBezTo>
                        <a:cubicBezTo>
                          <a:pt x="67" y="8"/>
                          <a:pt x="70" y="9"/>
                          <a:pt x="74" y="9"/>
                        </a:cubicBezTo>
                        <a:cubicBezTo>
                          <a:pt x="80" y="9"/>
                          <a:pt x="85" y="4"/>
                          <a:pt x="89" y="8"/>
                        </a:cubicBezTo>
                        <a:cubicBezTo>
                          <a:pt x="89" y="4"/>
                          <a:pt x="90" y="3"/>
                          <a:pt x="91" y="1"/>
                        </a:cubicBezTo>
                        <a:cubicBezTo>
                          <a:pt x="94" y="2"/>
                          <a:pt x="94" y="2"/>
                          <a:pt x="96" y="1"/>
                        </a:cubicBezTo>
                        <a:cubicBezTo>
                          <a:pt x="96" y="6"/>
                          <a:pt x="100" y="7"/>
                          <a:pt x="104" y="7"/>
                        </a:cubicBezTo>
                        <a:cubicBezTo>
                          <a:pt x="108" y="7"/>
                          <a:pt x="111" y="4"/>
                          <a:pt x="115" y="4"/>
                        </a:cubicBezTo>
                        <a:cubicBezTo>
                          <a:pt x="113" y="5"/>
                          <a:pt x="112" y="7"/>
                          <a:pt x="112" y="8"/>
                        </a:cubicBezTo>
                        <a:cubicBezTo>
                          <a:pt x="112" y="21"/>
                          <a:pt x="128" y="18"/>
                          <a:pt x="128" y="30"/>
                        </a:cubicBezTo>
                        <a:lnTo>
                          <a:pt x="127" y="3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18" name="Freeform: Shape 335"/>
                  <p:cNvSpPr/>
                  <p:nvPr/>
                </p:nvSpPr>
                <p:spPr bwMode="auto">
                  <a:xfrm>
                    <a:off x="2971800" y="2487613"/>
                    <a:ext cx="174625" cy="60325"/>
                  </a:xfrm>
                  <a:custGeom>
                    <a:avLst/>
                    <a:gdLst/>
                    <a:ahLst/>
                    <a:cxnLst>
                      <a:cxn ang="0">
                        <a:pos x="131" y="40"/>
                      </a:cxn>
                      <a:cxn ang="0">
                        <a:pos x="114" y="45"/>
                      </a:cxn>
                      <a:cxn ang="0">
                        <a:pos x="88" y="42"/>
                      </a:cxn>
                      <a:cxn ang="0">
                        <a:pos x="88" y="39"/>
                      </a:cxn>
                      <a:cxn ang="0">
                        <a:pos x="93" y="35"/>
                      </a:cxn>
                      <a:cxn ang="0">
                        <a:pos x="78" y="26"/>
                      </a:cxn>
                      <a:cxn ang="0">
                        <a:pos x="73" y="22"/>
                      </a:cxn>
                      <a:cxn ang="0">
                        <a:pos x="64" y="22"/>
                      </a:cxn>
                      <a:cxn ang="0">
                        <a:pos x="48" y="15"/>
                      </a:cxn>
                      <a:cxn ang="0">
                        <a:pos x="35" y="15"/>
                      </a:cxn>
                      <a:cxn ang="0">
                        <a:pos x="34" y="10"/>
                      </a:cxn>
                      <a:cxn ang="0">
                        <a:pos x="28" y="9"/>
                      </a:cxn>
                      <a:cxn ang="0">
                        <a:pos x="4" y="20"/>
                      </a:cxn>
                      <a:cxn ang="0">
                        <a:pos x="0" y="20"/>
                      </a:cxn>
                      <a:cxn ang="0">
                        <a:pos x="36" y="0"/>
                      </a:cxn>
                      <a:cxn ang="0">
                        <a:pos x="79" y="11"/>
                      </a:cxn>
                      <a:cxn ang="0">
                        <a:pos x="86" y="17"/>
                      </a:cxn>
                      <a:cxn ang="0">
                        <a:pos x="114" y="28"/>
                      </a:cxn>
                      <a:cxn ang="0">
                        <a:pos x="114" y="31"/>
                      </a:cxn>
                      <a:cxn ang="0">
                        <a:pos x="120" y="31"/>
                      </a:cxn>
                      <a:cxn ang="0">
                        <a:pos x="131" y="40"/>
                      </a:cxn>
                    </a:cxnLst>
                    <a:rect l="0" t="0" r="r" b="b"/>
                    <a:pathLst>
                      <a:path w="131" h="45">
                        <a:moveTo>
                          <a:pt x="131" y="40"/>
                        </a:moveTo>
                        <a:cubicBezTo>
                          <a:pt x="127" y="45"/>
                          <a:pt x="119" y="45"/>
                          <a:pt x="114" y="45"/>
                        </a:cubicBezTo>
                        <a:cubicBezTo>
                          <a:pt x="104" y="45"/>
                          <a:pt x="97" y="42"/>
                          <a:pt x="88" y="42"/>
                        </a:cubicBezTo>
                        <a:cubicBezTo>
                          <a:pt x="88" y="41"/>
                          <a:pt x="88" y="40"/>
                          <a:pt x="88" y="39"/>
                        </a:cubicBezTo>
                        <a:cubicBezTo>
                          <a:pt x="90" y="39"/>
                          <a:pt x="92" y="38"/>
                          <a:pt x="93" y="35"/>
                        </a:cubicBezTo>
                        <a:cubicBezTo>
                          <a:pt x="86" y="32"/>
                          <a:pt x="79" y="33"/>
                          <a:pt x="78" y="26"/>
                        </a:cubicBezTo>
                        <a:cubicBezTo>
                          <a:pt x="74" y="26"/>
                          <a:pt x="75" y="23"/>
                          <a:pt x="73" y="22"/>
                        </a:cubicBezTo>
                        <a:cubicBezTo>
                          <a:pt x="69" y="20"/>
                          <a:pt x="67" y="22"/>
                          <a:pt x="64" y="22"/>
                        </a:cubicBezTo>
                        <a:cubicBezTo>
                          <a:pt x="57" y="22"/>
                          <a:pt x="54" y="15"/>
                          <a:pt x="48" y="15"/>
                        </a:cubicBezTo>
                        <a:cubicBezTo>
                          <a:pt x="35" y="15"/>
                          <a:pt x="35" y="15"/>
                          <a:pt x="35" y="15"/>
                        </a:cubicBezTo>
                        <a:cubicBezTo>
                          <a:pt x="33" y="13"/>
                          <a:pt x="33" y="12"/>
                          <a:pt x="34" y="10"/>
                        </a:cubicBezTo>
                        <a:cubicBezTo>
                          <a:pt x="33" y="9"/>
                          <a:pt x="30" y="9"/>
                          <a:pt x="28" y="9"/>
                        </a:cubicBezTo>
                        <a:cubicBezTo>
                          <a:pt x="20" y="9"/>
                          <a:pt x="8" y="15"/>
                          <a:pt x="4" y="20"/>
                        </a:cubicBezTo>
                        <a:cubicBezTo>
                          <a:pt x="0" y="20"/>
                          <a:pt x="0" y="20"/>
                          <a:pt x="0" y="20"/>
                        </a:cubicBezTo>
                        <a:cubicBezTo>
                          <a:pt x="7" y="8"/>
                          <a:pt x="16" y="0"/>
                          <a:pt x="36" y="0"/>
                        </a:cubicBezTo>
                        <a:cubicBezTo>
                          <a:pt x="55" y="0"/>
                          <a:pt x="64" y="11"/>
                          <a:pt x="79" y="11"/>
                        </a:cubicBezTo>
                        <a:cubicBezTo>
                          <a:pt x="82" y="11"/>
                          <a:pt x="86" y="16"/>
                          <a:pt x="86" y="17"/>
                        </a:cubicBezTo>
                        <a:cubicBezTo>
                          <a:pt x="93" y="23"/>
                          <a:pt x="104" y="28"/>
                          <a:pt x="114" y="28"/>
                        </a:cubicBezTo>
                        <a:cubicBezTo>
                          <a:pt x="114" y="28"/>
                          <a:pt x="113" y="30"/>
                          <a:pt x="114" y="31"/>
                        </a:cubicBezTo>
                        <a:cubicBezTo>
                          <a:pt x="120" y="31"/>
                          <a:pt x="120" y="31"/>
                          <a:pt x="120" y="31"/>
                        </a:cubicBezTo>
                        <a:cubicBezTo>
                          <a:pt x="125" y="32"/>
                          <a:pt x="127" y="39"/>
                          <a:pt x="131" y="4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19" name="Freeform: Shape 336"/>
                  <p:cNvSpPr/>
                  <p:nvPr/>
                </p:nvSpPr>
                <p:spPr bwMode="auto">
                  <a:xfrm>
                    <a:off x="2995613" y="2509838"/>
                    <a:ext cx="9525" cy="11113"/>
                  </a:xfrm>
                  <a:custGeom>
                    <a:avLst/>
                    <a:gdLst/>
                    <a:ahLst/>
                    <a:cxnLst>
                      <a:cxn ang="0">
                        <a:pos x="6" y="0"/>
                      </a:cxn>
                      <a:cxn ang="0">
                        <a:pos x="6" y="7"/>
                      </a:cxn>
                      <a:cxn ang="0">
                        <a:pos x="0" y="7"/>
                      </a:cxn>
                      <a:cxn ang="0">
                        <a:pos x="4" y="3"/>
                      </a:cxn>
                      <a:cxn ang="0">
                        <a:pos x="4" y="0"/>
                      </a:cxn>
                      <a:cxn ang="0">
                        <a:pos x="5" y="0"/>
                      </a:cxn>
                      <a:cxn ang="0">
                        <a:pos x="6" y="0"/>
                      </a:cxn>
                    </a:cxnLst>
                    <a:rect l="0" t="0" r="r" b="b"/>
                    <a:pathLst>
                      <a:path w="7" h="8">
                        <a:moveTo>
                          <a:pt x="6" y="0"/>
                        </a:moveTo>
                        <a:cubicBezTo>
                          <a:pt x="6" y="3"/>
                          <a:pt x="7" y="5"/>
                          <a:pt x="6" y="7"/>
                        </a:cubicBezTo>
                        <a:cubicBezTo>
                          <a:pt x="5" y="7"/>
                          <a:pt x="0" y="8"/>
                          <a:pt x="0" y="7"/>
                        </a:cubicBezTo>
                        <a:cubicBezTo>
                          <a:pt x="0" y="4"/>
                          <a:pt x="2" y="3"/>
                          <a:pt x="4" y="3"/>
                        </a:cubicBezTo>
                        <a:cubicBezTo>
                          <a:pt x="4" y="0"/>
                          <a:pt x="4" y="0"/>
                          <a:pt x="4" y="0"/>
                        </a:cubicBezTo>
                        <a:cubicBezTo>
                          <a:pt x="5" y="0"/>
                          <a:pt x="5" y="0"/>
                          <a:pt x="5" y="0"/>
                        </a:cubicBezTo>
                        <a:lnTo>
                          <a:pt x="6"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20" name="Freeform: Shape 337"/>
                  <p:cNvSpPr/>
                  <p:nvPr/>
                </p:nvSpPr>
                <p:spPr bwMode="auto">
                  <a:xfrm>
                    <a:off x="3082925" y="2568575"/>
                    <a:ext cx="28575" cy="14288"/>
                  </a:xfrm>
                  <a:custGeom>
                    <a:avLst/>
                    <a:gdLst/>
                    <a:ahLst/>
                    <a:cxnLst>
                      <a:cxn ang="0">
                        <a:pos x="18" y="3"/>
                      </a:cxn>
                      <a:cxn ang="0">
                        <a:pos x="22" y="7"/>
                      </a:cxn>
                      <a:cxn ang="0">
                        <a:pos x="7" y="10"/>
                      </a:cxn>
                      <a:cxn ang="0">
                        <a:pos x="0" y="3"/>
                      </a:cxn>
                      <a:cxn ang="0">
                        <a:pos x="5" y="0"/>
                      </a:cxn>
                      <a:cxn ang="0">
                        <a:pos x="19" y="4"/>
                      </a:cxn>
                      <a:cxn ang="0">
                        <a:pos x="18" y="3"/>
                      </a:cxn>
                    </a:cxnLst>
                    <a:rect l="0" t="0" r="r" b="b"/>
                    <a:pathLst>
                      <a:path w="22" h="10">
                        <a:moveTo>
                          <a:pt x="18" y="3"/>
                        </a:moveTo>
                        <a:cubicBezTo>
                          <a:pt x="21" y="4"/>
                          <a:pt x="22" y="5"/>
                          <a:pt x="22" y="7"/>
                        </a:cubicBezTo>
                        <a:cubicBezTo>
                          <a:pt x="17" y="8"/>
                          <a:pt x="13" y="10"/>
                          <a:pt x="7" y="10"/>
                        </a:cubicBezTo>
                        <a:cubicBezTo>
                          <a:pt x="4" y="10"/>
                          <a:pt x="0" y="7"/>
                          <a:pt x="0" y="3"/>
                        </a:cubicBezTo>
                        <a:cubicBezTo>
                          <a:pt x="0" y="1"/>
                          <a:pt x="3" y="0"/>
                          <a:pt x="5" y="0"/>
                        </a:cubicBezTo>
                        <a:cubicBezTo>
                          <a:pt x="10" y="0"/>
                          <a:pt x="16" y="3"/>
                          <a:pt x="19" y="4"/>
                        </a:cubicBezTo>
                        <a:lnTo>
                          <a:pt x="18" y="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21" name="Freeform: Shape 338"/>
                  <p:cNvSpPr/>
                  <p:nvPr/>
                </p:nvSpPr>
                <p:spPr bwMode="auto">
                  <a:xfrm>
                    <a:off x="3267075" y="2568575"/>
                    <a:ext cx="23813" cy="9525"/>
                  </a:xfrm>
                  <a:custGeom>
                    <a:avLst/>
                    <a:gdLst/>
                    <a:ahLst/>
                    <a:cxnLst>
                      <a:cxn ang="0">
                        <a:pos x="18" y="4"/>
                      </a:cxn>
                      <a:cxn ang="0">
                        <a:pos x="11" y="7"/>
                      </a:cxn>
                      <a:cxn ang="0">
                        <a:pos x="0" y="2"/>
                      </a:cxn>
                      <a:cxn ang="0">
                        <a:pos x="5" y="0"/>
                      </a:cxn>
                      <a:cxn ang="0">
                        <a:pos x="18" y="4"/>
                      </a:cxn>
                    </a:cxnLst>
                    <a:rect l="0" t="0" r="r" b="b"/>
                    <a:pathLst>
                      <a:path w="18" h="7">
                        <a:moveTo>
                          <a:pt x="18" y="4"/>
                        </a:moveTo>
                        <a:cubicBezTo>
                          <a:pt x="17" y="7"/>
                          <a:pt x="14" y="7"/>
                          <a:pt x="11" y="7"/>
                        </a:cubicBezTo>
                        <a:cubicBezTo>
                          <a:pt x="6" y="7"/>
                          <a:pt x="0" y="7"/>
                          <a:pt x="0" y="2"/>
                        </a:cubicBezTo>
                        <a:cubicBezTo>
                          <a:pt x="0" y="0"/>
                          <a:pt x="4" y="0"/>
                          <a:pt x="5" y="0"/>
                        </a:cubicBezTo>
                        <a:cubicBezTo>
                          <a:pt x="6" y="0"/>
                          <a:pt x="17" y="2"/>
                          <a:pt x="18"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22" name="Freeform: Shape 339"/>
                  <p:cNvSpPr/>
                  <p:nvPr/>
                </p:nvSpPr>
                <p:spPr bwMode="auto">
                  <a:xfrm>
                    <a:off x="3146425" y="2543175"/>
                    <a:ext cx="100013" cy="39688"/>
                  </a:xfrm>
                  <a:custGeom>
                    <a:avLst/>
                    <a:gdLst/>
                    <a:ahLst/>
                    <a:cxnLst>
                      <a:cxn ang="0">
                        <a:pos x="64" y="11"/>
                      </a:cxn>
                      <a:cxn ang="0">
                        <a:pos x="75" y="21"/>
                      </a:cxn>
                      <a:cxn ang="0">
                        <a:pos x="59" y="21"/>
                      </a:cxn>
                      <a:cxn ang="0">
                        <a:pos x="51" y="24"/>
                      </a:cxn>
                      <a:cxn ang="0">
                        <a:pos x="47" y="22"/>
                      </a:cxn>
                      <a:cxn ang="0">
                        <a:pos x="37" y="30"/>
                      </a:cxn>
                      <a:cxn ang="0">
                        <a:pos x="31" y="24"/>
                      </a:cxn>
                      <a:cxn ang="0">
                        <a:pos x="11" y="23"/>
                      </a:cxn>
                      <a:cxn ang="0">
                        <a:pos x="6" y="23"/>
                      </a:cxn>
                      <a:cxn ang="0">
                        <a:pos x="6" y="27"/>
                      </a:cxn>
                      <a:cxn ang="0">
                        <a:pos x="0" y="19"/>
                      </a:cxn>
                      <a:cxn ang="0">
                        <a:pos x="3" y="18"/>
                      </a:cxn>
                      <a:cxn ang="0">
                        <a:pos x="22" y="17"/>
                      </a:cxn>
                      <a:cxn ang="0">
                        <a:pos x="19" y="8"/>
                      </a:cxn>
                      <a:cxn ang="0">
                        <a:pos x="14" y="3"/>
                      </a:cxn>
                      <a:cxn ang="0">
                        <a:pos x="17" y="0"/>
                      </a:cxn>
                      <a:cxn ang="0">
                        <a:pos x="28" y="3"/>
                      </a:cxn>
                      <a:cxn ang="0">
                        <a:pos x="41" y="1"/>
                      </a:cxn>
                      <a:cxn ang="0">
                        <a:pos x="66" y="13"/>
                      </a:cxn>
                      <a:cxn ang="0">
                        <a:pos x="64" y="11"/>
                      </a:cxn>
                    </a:cxnLst>
                    <a:rect l="0" t="0" r="r" b="b"/>
                    <a:pathLst>
                      <a:path w="75" h="30">
                        <a:moveTo>
                          <a:pt x="64" y="11"/>
                        </a:moveTo>
                        <a:cubicBezTo>
                          <a:pt x="68" y="15"/>
                          <a:pt x="72" y="16"/>
                          <a:pt x="75" y="21"/>
                        </a:cubicBezTo>
                        <a:cubicBezTo>
                          <a:pt x="59" y="21"/>
                          <a:pt x="59" y="21"/>
                          <a:pt x="59" y="21"/>
                        </a:cubicBezTo>
                        <a:cubicBezTo>
                          <a:pt x="56" y="23"/>
                          <a:pt x="54" y="24"/>
                          <a:pt x="51" y="24"/>
                        </a:cubicBezTo>
                        <a:cubicBezTo>
                          <a:pt x="49" y="24"/>
                          <a:pt x="49" y="22"/>
                          <a:pt x="47" y="22"/>
                        </a:cubicBezTo>
                        <a:cubicBezTo>
                          <a:pt x="41" y="22"/>
                          <a:pt x="41" y="30"/>
                          <a:pt x="37" y="30"/>
                        </a:cubicBezTo>
                        <a:cubicBezTo>
                          <a:pt x="33" y="30"/>
                          <a:pt x="34" y="26"/>
                          <a:pt x="31" y="24"/>
                        </a:cubicBezTo>
                        <a:cubicBezTo>
                          <a:pt x="27" y="22"/>
                          <a:pt x="17" y="23"/>
                          <a:pt x="11" y="23"/>
                        </a:cubicBezTo>
                        <a:cubicBezTo>
                          <a:pt x="8" y="23"/>
                          <a:pt x="8" y="24"/>
                          <a:pt x="6" y="23"/>
                        </a:cubicBezTo>
                        <a:cubicBezTo>
                          <a:pt x="6" y="24"/>
                          <a:pt x="6" y="25"/>
                          <a:pt x="6" y="27"/>
                        </a:cubicBezTo>
                        <a:cubicBezTo>
                          <a:pt x="3" y="26"/>
                          <a:pt x="0" y="22"/>
                          <a:pt x="0" y="19"/>
                        </a:cubicBezTo>
                        <a:cubicBezTo>
                          <a:pt x="1" y="19"/>
                          <a:pt x="2" y="18"/>
                          <a:pt x="3" y="18"/>
                        </a:cubicBezTo>
                        <a:cubicBezTo>
                          <a:pt x="13" y="18"/>
                          <a:pt x="17" y="20"/>
                          <a:pt x="22" y="17"/>
                        </a:cubicBezTo>
                        <a:cubicBezTo>
                          <a:pt x="20" y="15"/>
                          <a:pt x="19" y="12"/>
                          <a:pt x="19" y="8"/>
                        </a:cubicBezTo>
                        <a:cubicBezTo>
                          <a:pt x="17" y="8"/>
                          <a:pt x="14" y="6"/>
                          <a:pt x="14" y="3"/>
                        </a:cubicBezTo>
                        <a:cubicBezTo>
                          <a:pt x="14" y="2"/>
                          <a:pt x="16" y="0"/>
                          <a:pt x="17" y="0"/>
                        </a:cubicBezTo>
                        <a:cubicBezTo>
                          <a:pt x="21" y="0"/>
                          <a:pt x="24" y="3"/>
                          <a:pt x="28" y="3"/>
                        </a:cubicBezTo>
                        <a:cubicBezTo>
                          <a:pt x="34" y="3"/>
                          <a:pt x="36" y="1"/>
                          <a:pt x="41" y="1"/>
                        </a:cubicBezTo>
                        <a:cubicBezTo>
                          <a:pt x="55" y="1"/>
                          <a:pt x="58" y="9"/>
                          <a:pt x="66" y="13"/>
                        </a:cubicBezTo>
                        <a:lnTo>
                          <a:pt x="64" y="1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23" name="Freeform: Shape 340"/>
                  <p:cNvSpPr/>
                  <p:nvPr/>
                </p:nvSpPr>
                <p:spPr bwMode="auto">
                  <a:xfrm>
                    <a:off x="3076575" y="2455863"/>
                    <a:ext cx="9525" cy="11113"/>
                  </a:xfrm>
                  <a:custGeom>
                    <a:avLst/>
                    <a:gdLst/>
                    <a:ahLst/>
                    <a:cxnLst>
                      <a:cxn ang="0">
                        <a:pos x="2" y="0"/>
                      </a:cxn>
                      <a:cxn ang="0">
                        <a:pos x="7" y="6"/>
                      </a:cxn>
                      <a:cxn ang="0">
                        <a:pos x="5" y="8"/>
                      </a:cxn>
                      <a:cxn ang="0">
                        <a:pos x="0" y="0"/>
                      </a:cxn>
                      <a:cxn ang="0">
                        <a:pos x="2" y="0"/>
                      </a:cxn>
                    </a:cxnLst>
                    <a:rect l="0" t="0" r="r" b="b"/>
                    <a:pathLst>
                      <a:path w="7" h="8">
                        <a:moveTo>
                          <a:pt x="2" y="0"/>
                        </a:moveTo>
                        <a:cubicBezTo>
                          <a:pt x="6" y="0"/>
                          <a:pt x="7" y="3"/>
                          <a:pt x="7" y="6"/>
                        </a:cubicBezTo>
                        <a:cubicBezTo>
                          <a:pt x="7" y="7"/>
                          <a:pt x="6" y="8"/>
                          <a:pt x="5" y="8"/>
                        </a:cubicBezTo>
                        <a:cubicBezTo>
                          <a:pt x="0" y="8"/>
                          <a:pt x="0" y="3"/>
                          <a:pt x="0" y="0"/>
                        </a:cubicBezTo>
                        <a:cubicBezTo>
                          <a:pt x="0" y="0"/>
                          <a:pt x="2" y="0"/>
                          <a:pt x="2"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24" name="Freeform: Shape 341"/>
                  <p:cNvSpPr/>
                  <p:nvPr/>
                </p:nvSpPr>
                <p:spPr bwMode="auto">
                  <a:xfrm>
                    <a:off x="3068638" y="2422525"/>
                    <a:ext cx="14288" cy="4763"/>
                  </a:xfrm>
                  <a:custGeom>
                    <a:avLst/>
                    <a:gdLst/>
                    <a:ahLst/>
                    <a:cxnLst>
                      <a:cxn ang="0">
                        <a:pos x="0" y="3"/>
                      </a:cxn>
                      <a:cxn ang="0">
                        <a:pos x="6" y="0"/>
                      </a:cxn>
                      <a:cxn ang="0">
                        <a:pos x="11" y="3"/>
                      </a:cxn>
                      <a:cxn ang="0">
                        <a:pos x="0" y="3"/>
                      </a:cxn>
                    </a:cxnLst>
                    <a:rect l="0" t="0" r="r" b="b"/>
                    <a:pathLst>
                      <a:path w="11" h="4">
                        <a:moveTo>
                          <a:pt x="0" y="3"/>
                        </a:moveTo>
                        <a:cubicBezTo>
                          <a:pt x="1" y="2"/>
                          <a:pt x="4" y="0"/>
                          <a:pt x="6" y="0"/>
                        </a:cubicBezTo>
                        <a:cubicBezTo>
                          <a:pt x="9" y="0"/>
                          <a:pt x="10" y="2"/>
                          <a:pt x="11" y="3"/>
                        </a:cubicBezTo>
                        <a:cubicBezTo>
                          <a:pt x="7" y="4"/>
                          <a:pt x="2" y="3"/>
                          <a:pt x="0" y="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25" name="Freeform: Shape 342"/>
                  <p:cNvSpPr/>
                  <p:nvPr/>
                </p:nvSpPr>
                <p:spPr bwMode="auto">
                  <a:xfrm>
                    <a:off x="3094038" y="2428875"/>
                    <a:ext cx="4763" cy="6350"/>
                  </a:xfrm>
                  <a:custGeom>
                    <a:avLst/>
                    <a:gdLst/>
                    <a:ahLst/>
                    <a:cxnLst>
                      <a:cxn ang="0">
                        <a:pos x="3" y="4"/>
                      </a:cxn>
                      <a:cxn ang="0">
                        <a:pos x="1" y="0"/>
                      </a:cxn>
                      <a:cxn ang="0">
                        <a:pos x="3" y="4"/>
                      </a:cxn>
                    </a:cxnLst>
                    <a:rect l="0" t="0" r="r" b="b"/>
                    <a:pathLst>
                      <a:path w="3" h="4">
                        <a:moveTo>
                          <a:pt x="3" y="4"/>
                        </a:moveTo>
                        <a:cubicBezTo>
                          <a:pt x="2" y="4"/>
                          <a:pt x="0" y="1"/>
                          <a:pt x="1" y="0"/>
                        </a:cubicBezTo>
                        <a:lnTo>
                          <a:pt x="3" y="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26" name="Freeform: Shape 343"/>
                  <p:cNvSpPr/>
                  <p:nvPr/>
                </p:nvSpPr>
                <p:spPr bwMode="auto">
                  <a:xfrm>
                    <a:off x="3154363" y="2517775"/>
                    <a:ext cx="11113" cy="7938"/>
                  </a:xfrm>
                  <a:custGeom>
                    <a:avLst/>
                    <a:gdLst/>
                    <a:ahLst/>
                    <a:cxnLst>
                      <a:cxn ang="0">
                        <a:pos x="0" y="4"/>
                      </a:cxn>
                      <a:cxn ang="0">
                        <a:pos x="0" y="7"/>
                      </a:cxn>
                      <a:cxn ang="0">
                        <a:pos x="2" y="7"/>
                      </a:cxn>
                      <a:cxn ang="0">
                        <a:pos x="9" y="4"/>
                      </a:cxn>
                      <a:cxn ang="0">
                        <a:pos x="9" y="0"/>
                      </a:cxn>
                      <a:cxn ang="0">
                        <a:pos x="0" y="4"/>
                      </a:cxn>
                    </a:cxnLst>
                    <a:rect l="0" t="0" r="r" b="b"/>
                    <a:pathLst>
                      <a:path w="9" h="7">
                        <a:moveTo>
                          <a:pt x="0" y="4"/>
                        </a:moveTo>
                        <a:cubicBezTo>
                          <a:pt x="0" y="5"/>
                          <a:pt x="0" y="6"/>
                          <a:pt x="0" y="7"/>
                        </a:cubicBezTo>
                        <a:cubicBezTo>
                          <a:pt x="0" y="7"/>
                          <a:pt x="1" y="7"/>
                          <a:pt x="2" y="7"/>
                        </a:cubicBezTo>
                        <a:cubicBezTo>
                          <a:pt x="4" y="7"/>
                          <a:pt x="7" y="6"/>
                          <a:pt x="9" y="4"/>
                        </a:cubicBezTo>
                        <a:cubicBezTo>
                          <a:pt x="9" y="0"/>
                          <a:pt x="9" y="0"/>
                          <a:pt x="9" y="0"/>
                        </a:cubicBezTo>
                        <a:cubicBezTo>
                          <a:pt x="7" y="3"/>
                          <a:pt x="4" y="5"/>
                          <a:pt x="0"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27" name="Freeform: Shape 344"/>
                  <p:cNvSpPr/>
                  <p:nvPr/>
                </p:nvSpPr>
                <p:spPr bwMode="auto">
                  <a:xfrm>
                    <a:off x="2301875" y="1979613"/>
                    <a:ext cx="966788" cy="473075"/>
                  </a:xfrm>
                  <a:custGeom>
                    <a:avLst/>
                    <a:gdLst/>
                    <a:ahLst/>
                    <a:cxnLst>
                      <a:cxn ang="0">
                        <a:pos x="543" y="285"/>
                      </a:cxn>
                      <a:cxn ang="0">
                        <a:pos x="555" y="317"/>
                      </a:cxn>
                      <a:cxn ang="0">
                        <a:pos x="560" y="338"/>
                      </a:cxn>
                      <a:cxn ang="0">
                        <a:pos x="542" y="345"/>
                      </a:cxn>
                      <a:cxn ang="0">
                        <a:pos x="507" y="287"/>
                      </a:cxn>
                      <a:cxn ang="0">
                        <a:pos x="474" y="283"/>
                      </a:cxn>
                      <a:cxn ang="0">
                        <a:pos x="460" y="283"/>
                      </a:cxn>
                      <a:cxn ang="0">
                        <a:pos x="443" y="286"/>
                      </a:cxn>
                      <a:cxn ang="0">
                        <a:pos x="412" y="292"/>
                      </a:cxn>
                      <a:cxn ang="0">
                        <a:pos x="393" y="291"/>
                      </a:cxn>
                      <a:cxn ang="0">
                        <a:pos x="357" y="309"/>
                      </a:cxn>
                      <a:cxn ang="0">
                        <a:pos x="343" y="342"/>
                      </a:cxn>
                      <a:cxn ang="0">
                        <a:pos x="282" y="290"/>
                      </a:cxn>
                      <a:cxn ang="0">
                        <a:pos x="246" y="281"/>
                      </a:cxn>
                      <a:cxn ang="0">
                        <a:pos x="207" y="262"/>
                      </a:cxn>
                      <a:cxn ang="0">
                        <a:pos x="170" y="268"/>
                      </a:cxn>
                      <a:cxn ang="0">
                        <a:pos x="95" y="252"/>
                      </a:cxn>
                      <a:cxn ang="0">
                        <a:pos x="47" y="214"/>
                      </a:cxn>
                      <a:cxn ang="0">
                        <a:pos x="4" y="141"/>
                      </a:cxn>
                      <a:cxn ang="0">
                        <a:pos x="4" y="95"/>
                      </a:cxn>
                      <a:cxn ang="0">
                        <a:pos x="0" y="23"/>
                      </a:cxn>
                      <a:cxn ang="0">
                        <a:pos x="20" y="27"/>
                      </a:cxn>
                      <a:cxn ang="0">
                        <a:pos x="20" y="5"/>
                      </a:cxn>
                      <a:cxn ang="0">
                        <a:pos x="373" y="0"/>
                      </a:cxn>
                      <a:cxn ang="0">
                        <a:pos x="406" y="11"/>
                      </a:cxn>
                      <a:cxn ang="0">
                        <a:pos x="408" y="45"/>
                      </a:cxn>
                      <a:cxn ang="0">
                        <a:pos x="423" y="42"/>
                      </a:cxn>
                      <a:cxn ang="0">
                        <a:pos x="441" y="40"/>
                      </a:cxn>
                      <a:cxn ang="0">
                        <a:pos x="456" y="42"/>
                      </a:cxn>
                      <a:cxn ang="0">
                        <a:pos x="472" y="47"/>
                      </a:cxn>
                      <a:cxn ang="0">
                        <a:pos x="510" y="48"/>
                      </a:cxn>
                      <a:cxn ang="0">
                        <a:pos x="490" y="54"/>
                      </a:cxn>
                      <a:cxn ang="0">
                        <a:pos x="472" y="69"/>
                      </a:cxn>
                      <a:cxn ang="0">
                        <a:pos x="471" y="121"/>
                      </a:cxn>
                      <a:cxn ang="0">
                        <a:pos x="480" y="88"/>
                      </a:cxn>
                      <a:cxn ang="0">
                        <a:pos x="501" y="57"/>
                      </a:cxn>
                      <a:cxn ang="0">
                        <a:pos x="516" y="87"/>
                      </a:cxn>
                      <a:cxn ang="0">
                        <a:pos x="531" y="97"/>
                      </a:cxn>
                      <a:cxn ang="0">
                        <a:pos x="527" y="123"/>
                      </a:cxn>
                      <a:cxn ang="0">
                        <a:pos x="564" y="97"/>
                      </a:cxn>
                      <a:cxn ang="0">
                        <a:pos x="610" y="84"/>
                      </a:cxn>
                      <a:cxn ang="0">
                        <a:pos x="653" y="65"/>
                      </a:cxn>
                      <a:cxn ang="0">
                        <a:pos x="675" y="63"/>
                      </a:cxn>
                      <a:cxn ang="0">
                        <a:pos x="699" y="28"/>
                      </a:cxn>
                      <a:cxn ang="0">
                        <a:pos x="726" y="73"/>
                      </a:cxn>
                      <a:cxn ang="0">
                        <a:pos x="701" y="80"/>
                      </a:cxn>
                      <a:cxn ang="0">
                        <a:pos x="681" y="113"/>
                      </a:cxn>
                      <a:cxn ang="0">
                        <a:pos x="690" y="118"/>
                      </a:cxn>
                      <a:cxn ang="0">
                        <a:pos x="676" y="122"/>
                      </a:cxn>
                      <a:cxn ang="0">
                        <a:pos x="648" y="132"/>
                      </a:cxn>
                      <a:cxn ang="0">
                        <a:pos x="642" y="134"/>
                      </a:cxn>
                      <a:cxn ang="0">
                        <a:pos x="635" y="137"/>
                      </a:cxn>
                      <a:cxn ang="0">
                        <a:pos x="627" y="161"/>
                      </a:cxn>
                      <a:cxn ang="0">
                        <a:pos x="622" y="159"/>
                      </a:cxn>
                      <a:cxn ang="0">
                        <a:pos x="615" y="186"/>
                      </a:cxn>
                      <a:cxn ang="0">
                        <a:pos x="614" y="178"/>
                      </a:cxn>
                      <a:cxn ang="0">
                        <a:pos x="608" y="170"/>
                      </a:cxn>
                      <a:cxn ang="0">
                        <a:pos x="611" y="192"/>
                      </a:cxn>
                      <a:cxn ang="0">
                        <a:pos x="614" y="196"/>
                      </a:cxn>
                      <a:cxn ang="0">
                        <a:pos x="614" y="205"/>
                      </a:cxn>
                      <a:cxn ang="0">
                        <a:pos x="607" y="213"/>
                      </a:cxn>
                      <a:cxn ang="0">
                        <a:pos x="607" y="221"/>
                      </a:cxn>
                      <a:cxn ang="0">
                        <a:pos x="589" y="232"/>
                      </a:cxn>
                    </a:cxnLst>
                    <a:rect l="0" t="0" r="r" b="b"/>
                    <a:pathLst>
                      <a:path w="726" h="356">
                        <a:moveTo>
                          <a:pt x="590" y="233"/>
                        </a:moveTo>
                        <a:cubicBezTo>
                          <a:pt x="569" y="245"/>
                          <a:pt x="543" y="253"/>
                          <a:pt x="543" y="285"/>
                        </a:cubicBezTo>
                        <a:cubicBezTo>
                          <a:pt x="543" y="300"/>
                          <a:pt x="555" y="304"/>
                          <a:pt x="555" y="318"/>
                        </a:cubicBezTo>
                        <a:cubicBezTo>
                          <a:pt x="555" y="317"/>
                          <a:pt x="555" y="317"/>
                          <a:pt x="555" y="317"/>
                        </a:cubicBezTo>
                        <a:cubicBezTo>
                          <a:pt x="555" y="320"/>
                          <a:pt x="555" y="320"/>
                          <a:pt x="555" y="320"/>
                        </a:cubicBezTo>
                        <a:cubicBezTo>
                          <a:pt x="556" y="326"/>
                          <a:pt x="560" y="330"/>
                          <a:pt x="560" y="338"/>
                        </a:cubicBezTo>
                        <a:cubicBezTo>
                          <a:pt x="560" y="347"/>
                          <a:pt x="558" y="356"/>
                          <a:pt x="551" y="356"/>
                        </a:cubicBezTo>
                        <a:cubicBezTo>
                          <a:pt x="544" y="356"/>
                          <a:pt x="544" y="349"/>
                          <a:pt x="542" y="345"/>
                        </a:cubicBezTo>
                        <a:cubicBezTo>
                          <a:pt x="537" y="338"/>
                          <a:pt x="532" y="335"/>
                          <a:pt x="529" y="328"/>
                        </a:cubicBezTo>
                        <a:cubicBezTo>
                          <a:pt x="522" y="314"/>
                          <a:pt x="527" y="287"/>
                          <a:pt x="507" y="287"/>
                        </a:cubicBezTo>
                        <a:cubicBezTo>
                          <a:pt x="503" y="287"/>
                          <a:pt x="502" y="293"/>
                          <a:pt x="498" y="293"/>
                        </a:cubicBezTo>
                        <a:cubicBezTo>
                          <a:pt x="490" y="293"/>
                          <a:pt x="485" y="283"/>
                          <a:pt x="474" y="283"/>
                        </a:cubicBezTo>
                        <a:cubicBezTo>
                          <a:pt x="468" y="283"/>
                          <a:pt x="467" y="286"/>
                          <a:pt x="463" y="286"/>
                        </a:cubicBezTo>
                        <a:cubicBezTo>
                          <a:pt x="462" y="286"/>
                          <a:pt x="460" y="284"/>
                          <a:pt x="460" y="283"/>
                        </a:cubicBezTo>
                        <a:cubicBezTo>
                          <a:pt x="453" y="285"/>
                          <a:pt x="444" y="284"/>
                          <a:pt x="436" y="286"/>
                        </a:cubicBezTo>
                        <a:cubicBezTo>
                          <a:pt x="441" y="288"/>
                          <a:pt x="440" y="288"/>
                          <a:pt x="443" y="286"/>
                        </a:cubicBezTo>
                        <a:cubicBezTo>
                          <a:pt x="442" y="293"/>
                          <a:pt x="438" y="297"/>
                          <a:pt x="443" y="301"/>
                        </a:cubicBezTo>
                        <a:cubicBezTo>
                          <a:pt x="431" y="307"/>
                          <a:pt x="421" y="292"/>
                          <a:pt x="412" y="292"/>
                        </a:cubicBezTo>
                        <a:cubicBezTo>
                          <a:pt x="409" y="292"/>
                          <a:pt x="408" y="295"/>
                          <a:pt x="405" y="295"/>
                        </a:cubicBezTo>
                        <a:cubicBezTo>
                          <a:pt x="400" y="295"/>
                          <a:pt x="398" y="291"/>
                          <a:pt x="393" y="291"/>
                        </a:cubicBezTo>
                        <a:cubicBezTo>
                          <a:pt x="380" y="291"/>
                          <a:pt x="374" y="302"/>
                          <a:pt x="368" y="307"/>
                        </a:cubicBezTo>
                        <a:cubicBezTo>
                          <a:pt x="365" y="311"/>
                          <a:pt x="361" y="308"/>
                          <a:pt x="357" y="309"/>
                        </a:cubicBezTo>
                        <a:cubicBezTo>
                          <a:pt x="347" y="313"/>
                          <a:pt x="341" y="325"/>
                          <a:pt x="341" y="338"/>
                        </a:cubicBezTo>
                        <a:cubicBezTo>
                          <a:pt x="341" y="339"/>
                          <a:pt x="343" y="341"/>
                          <a:pt x="343" y="342"/>
                        </a:cubicBezTo>
                        <a:cubicBezTo>
                          <a:pt x="336" y="342"/>
                          <a:pt x="325" y="339"/>
                          <a:pt x="321" y="336"/>
                        </a:cubicBezTo>
                        <a:cubicBezTo>
                          <a:pt x="307" y="322"/>
                          <a:pt x="308" y="290"/>
                          <a:pt x="282" y="290"/>
                        </a:cubicBezTo>
                        <a:cubicBezTo>
                          <a:pt x="272" y="290"/>
                          <a:pt x="275" y="302"/>
                          <a:pt x="266" y="302"/>
                        </a:cubicBezTo>
                        <a:cubicBezTo>
                          <a:pt x="257" y="302"/>
                          <a:pt x="250" y="287"/>
                          <a:pt x="246" y="281"/>
                        </a:cubicBezTo>
                        <a:cubicBezTo>
                          <a:pt x="239" y="268"/>
                          <a:pt x="230" y="266"/>
                          <a:pt x="215" y="262"/>
                        </a:cubicBezTo>
                        <a:cubicBezTo>
                          <a:pt x="207" y="262"/>
                          <a:pt x="207" y="262"/>
                          <a:pt x="207" y="262"/>
                        </a:cubicBezTo>
                        <a:cubicBezTo>
                          <a:pt x="207" y="268"/>
                          <a:pt x="207" y="268"/>
                          <a:pt x="207" y="268"/>
                        </a:cubicBezTo>
                        <a:cubicBezTo>
                          <a:pt x="170" y="268"/>
                          <a:pt x="170" y="268"/>
                          <a:pt x="170" y="268"/>
                        </a:cubicBezTo>
                        <a:cubicBezTo>
                          <a:pt x="123" y="252"/>
                          <a:pt x="123" y="252"/>
                          <a:pt x="123" y="252"/>
                        </a:cubicBezTo>
                        <a:cubicBezTo>
                          <a:pt x="95" y="252"/>
                          <a:pt x="95" y="252"/>
                          <a:pt x="95" y="252"/>
                        </a:cubicBezTo>
                        <a:cubicBezTo>
                          <a:pt x="88" y="239"/>
                          <a:pt x="66" y="230"/>
                          <a:pt x="50" y="223"/>
                        </a:cubicBezTo>
                        <a:cubicBezTo>
                          <a:pt x="47" y="222"/>
                          <a:pt x="48" y="217"/>
                          <a:pt x="47" y="214"/>
                        </a:cubicBezTo>
                        <a:cubicBezTo>
                          <a:pt x="40" y="198"/>
                          <a:pt x="28" y="193"/>
                          <a:pt x="30" y="175"/>
                        </a:cubicBezTo>
                        <a:cubicBezTo>
                          <a:pt x="21" y="174"/>
                          <a:pt x="11" y="154"/>
                          <a:pt x="4" y="141"/>
                        </a:cubicBezTo>
                        <a:cubicBezTo>
                          <a:pt x="2" y="137"/>
                          <a:pt x="6" y="134"/>
                          <a:pt x="8" y="133"/>
                        </a:cubicBezTo>
                        <a:cubicBezTo>
                          <a:pt x="3" y="123"/>
                          <a:pt x="8" y="107"/>
                          <a:pt x="4" y="95"/>
                        </a:cubicBezTo>
                        <a:cubicBezTo>
                          <a:pt x="0" y="85"/>
                          <a:pt x="11" y="60"/>
                          <a:pt x="11" y="46"/>
                        </a:cubicBezTo>
                        <a:cubicBezTo>
                          <a:pt x="11" y="36"/>
                          <a:pt x="0" y="32"/>
                          <a:pt x="0" y="23"/>
                        </a:cubicBezTo>
                        <a:cubicBezTo>
                          <a:pt x="0" y="20"/>
                          <a:pt x="5" y="20"/>
                          <a:pt x="7" y="20"/>
                        </a:cubicBezTo>
                        <a:cubicBezTo>
                          <a:pt x="13" y="20"/>
                          <a:pt x="17" y="23"/>
                          <a:pt x="20" y="27"/>
                        </a:cubicBezTo>
                        <a:cubicBezTo>
                          <a:pt x="22" y="24"/>
                          <a:pt x="26" y="19"/>
                          <a:pt x="26" y="15"/>
                        </a:cubicBezTo>
                        <a:cubicBezTo>
                          <a:pt x="26" y="11"/>
                          <a:pt x="22" y="10"/>
                          <a:pt x="20" y="5"/>
                        </a:cubicBezTo>
                        <a:cubicBezTo>
                          <a:pt x="373" y="5"/>
                          <a:pt x="373" y="5"/>
                          <a:pt x="373" y="5"/>
                        </a:cubicBezTo>
                        <a:cubicBezTo>
                          <a:pt x="373" y="0"/>
                          <a:pt x="373" y="0"/>
                          <a:pt x="373" y="0"/>
                        </a:cubicBezTo>
                        <a:cubicBezTo>
                          <a:pt x="379" y="4"/>
                          <a:pt x="378" y="8"/>
                          <a:pt x="384" y="11"/>
                        </a:cubicBezTo>
                        <a:cubicBezTo>
                          <a:pt x="406" y="11"/>
                          <a:pt x="406" y="11"/>
                          <a:pt x="406" y="11"/>
                        </a:cubicBezTo>
                        <a:cubicBezTo>
                          <a:pt x="415" y="20"/>
                          <a:pt x="426" y="20"/>
                          <a:pt x="443" y="20"/>
                        </a:cubicBezTo>
                        <a:cubicBezTo>
                          <a:pt x="431" y="28"/>
                          <a:pt x="418" y="32"/>
                          <a:pt x="408" y="45"/>
                        </a:cubicBezTo>
                        <a:cubicBezTo>
                          <a:pt x="415" y="45"/>
                          <a:pt x="415" y="45"/>
                          <a:pt x="415" y="45"/>
                        </a:cubicBezTo>
                        <a:cubicBezTo>
                          <a:pt x="418" y="43"/>
                          <a:pt x="420" y="42"/>
                          <a:pt x="423" y="42"/>
                        </a:cubicBezTo>
                        <a:cubicBezTo>
                          <a:pt x="425" y="46"/>
                          <a:pt x="426" y="46"/>
                          <a:pt x="429" y="46"/>
                        </a:cubicBezTo>
                        <a:cubicBezTo>
                          <a:pt x="437" y="46"/>
                          <a:pt x="437" y="40"/>
                          <a:pt x="441" y="40"/>
                        </a:cubicBezTo>
                        <a:cubicBezTo>
                          <a:pt x="446" y="40"/>
                          <a:pt x="454" y="32"/>
                          <a:pt x="461" y="31"/>
                        </a:cubicBezTo>
                        <a:cubicBezTo>
                          <a:pt x="461" y="37"/>
                          <a:pt x="458" y="38"/>
                          <a:pt x="456" y="42"/>
                        </a:cubicBezTo>
                        <a:cubicBezTo>
                          <a:pt x="465" y="42"/>
                          <a:pt x="465" y="42"/>
                          <a:pt x="465" y="42"/>
                        </a:cubicBezTo>
                        <a:cubicBezTo>
                          <a:pt x="465" y="45"/>
                          <a:pt x="469" y="47"/>
                          <a:pt x="472" y="47"/>
                        </a:cubicBezTo>
                        <a:cubicBezTo>
                          <a:pt x="478" y="47"/>
                          <a:pt x="480" y="43"/>
                          <a:pt x="484" y="43"/>
                        </a:cubicBezTo>
                        <a:cubicBezTo>
                          <a:pt x="495" y="43"/>
                          <a:pt x="500" y="48"/>
                          <a:pt x="510" y="48"/>
                        </a:cubicBezTo>
                        <a:cubicBezTo>
                          <a:pt x="510" y="54"/>
                          <a:pt x="510" y="54"/>
                          <a:pt x="510" y="54"/>
                        </a:cubicBezTo>
                        <a:cubicBezTo>
                          <a:pt x="503" y="56"/>
                          <a:pt x="493" y="54"/>
                          <a:pt x="490" y="54"/>
                        </a:cubicBezTo>
                        <a:cubicBezTo>
                          <a:pt x="480" y="54"/>
                          <a:pt x="462" y="66"/>
                          <a:pt x="462" y="75"/>
                        </a:cubicBezTo>
                        <a:cubicBezTo>
                          <a:pt x="466" y="72"/>
                          <a:pt x="468" y="69"/>
                          <a:pt x="472" y="69"/>
                        </a:cubicBezTo>
                        <a:cubicBezTo>
                          <a:pt x="465" y="78"/>
                          <a:pt x="461" y="101"/>
                          <a:pt x="461" y="112"/>
                        </a:cubicBezTo>
                        <a:cubicBezTo>
                          <a:pt x="461" y="117"/>
                          <a:pt x="466" y="121"/>
                          <a:pt x="471" y="121"/>
                        </a:cubicBezTo>
                        <a:cubicBezTo>
                          <a:pt x="478" y="121"/>
                          <a:pt x="480" y="108"/>
                          <a:pt x="480" y="102"/>
                        </a:cubicBezTo>
                        <a:cubicBezTo>
                          <a:pt x="480" y="97"/>
                          <a:pt x="480" y="88"/>
                          <a:pt x="480" y="88"/>
                        </a:cubicBezTo>
                        <a:cubicBezTo>
                          <a:pt x="480" y="82"/>
                          <a:pt x="480" y="69"/>
                          <a:pt x="485" y="69"/>
                        </a:cubicBezTo>
                        <a:cubicBezTo>
                          <a:pt x="501" y="68"/>
                          <a:pt x="494" y="57"/>
                          <a:pt x="501" y="57"/>
                        </a:cubicBezTo>
                        <a:cubicBezTo>
                          <a:pt x="504" y="57"/>
                          <a:pt x="521" y="65"/>
                          <a:pt x="521" y="70"/>
                        </a:cubicBezTo>
                        <a:cubicBezTo>
                          <a:pt x="521" y="77"/>
                          <a:pt x="517" y="81"/>
                          <a:pt x="516" y="87"/>
                        </a:cubicBezTo>
                        <a:cubicBezTo>
                          <a:pt x="521" y="87"/>
                          <a:pt x="520" y="85"/>
                          <a:pt x="525" y="84"/>
                        </a:cubicBezTo>
                        <a:cubicBezTo>
                          <a:pt x="526" y="91"/>
                          <a:pt x="526" y="94"/>
                          <a:pt x="531" y="97"/>
                        </a:cubicBezTo>
                        <a:cubicBezTo>
                          <a:pt x="526" y="103"/>
                          <a:pt x="521" y="106"/>
                          <a:pt x="521" y="112"/>
                        </a:cubicBezTo>
                        <a:cubicBezTo>
                          <a:pt x="521" y="117"/>
                          <a:pt x="523" y="123"/>
                          <a:pt x="527" y="123"/>
                        </a:cubicBezTo>
                        <a:cubicBezTo>
                          <a:pt x="539" y="123"/>
                          <a:pt x="559" y="112"/>
                          <a:pt x="568" y="108"/>
                        </a:cubicBezTo>
                        <a:cubicBezTo>
                          <a:pt x="567" y="103"/>
                          <a:pt x="565" y="99"/>
                          <a:pt x="564" y="97"/>
                        </a:cubicBezTo>
                        <a:cubicBezTo>
                          <a:pt x="567" y="97"/>
                          <a:pt x="567" y="97"/>
                          <a:pt x="569" y="97"/>
                        </a:cubicBezTo>
                        <a:cubicBezTo>
                          <a:pt x="582" y="97"/>
                          <a:pt x="610" y="101"/>
                          <a:pt x="610" y="84"/>
                        </a:cubicBezTo>
                        <a:cubicBezTo>
                          <a:pt x="611" y="84"/>
                          <a:pt x="627" y="68"/>
                          <a:pt x="630" y="66"/>
                        </a:cubicBezTo>
                        <a:cubicBezTo>
                          <a:pt x="632" y="64"/>
                          <a:pt x="643" y="65"/>
                          <a:pt x="653" y="65"/>
                        </a:cubicBezTo>
                        <a:cubicBezTo>
                          <a:pt x="657" y="65"/>
                          <a:pt x="660" y="65"/>
                          <a:pt x="664" y="65"/>
                        </a:cubicBezTo>
                        <a:cubicBezTo>
                          <a:pt x="668" y="65"/>
                          <a:pt x="672" y="63"/>
                          <a:pt x="675" y="63"/>
                        </a:cubicBezTo>
                        <a:cubicBezTo>
                          <a:pt x="680" y="62"/>
                          <a:pt x="678" y="61"/>
                          <a:pt x="680" y="59"/>
                        </a:cubicBezTo>
                        <a:cubicBezTo>
                          <a:pt x="688" y="51"/>
                          <a:pt x="688" y="36"/>
                          <a:pt x="699" y="28"/>
                        </a:cubicBezTo>
                        <a:cubicBezTo>
                          <a:pt x="704" y="35"/>
                          <a:pt x="712" y="25"/>
                          <a:pt x="716" y="32"/>
                        </a:cubicBezTo>
                        <a:cubicBezTo>
                          <a:pt x="723" y="44"/>
                          <a:pt x="717" y="62"/>
                          <a:pt x="726" y="73"/>
                        </a:cubicBezTo>
                        <a:cubicBezTo>
                          <a:pt x="723" y="77"/>
                          <a:pt x="718" y="80"/>
                          <a:pt x="712" y="80"/>
                        </a:cubicBezTo>
                        <a:cubicBezTo>
                          <a:pt x="706" y="80"/>
                          <a:pt x="706" y="78"/>
                          <a:pt x="701" y="80"/>
                        </a:cubicBezTo>
                        <a:cubicBezTo>
                          <a:pt x="694" y="87"/>
                          <a:pt x="679" y="92"/>
                          <a:pt x="679" y="109"/>
                        </a:cubicBezTo>
                        <a:cubicBezTo>
                          <a:pt x="679" y="110"/>
                          <a:pt x="680" y="112"/>
                          <a:pt x="681" y="113"/>
                        </a:cubicBezTo>
                        <a:cubicBezTo>
                          <a:pt x="681" y="115"/>
                          <a:pt x="683" y="121"/>
                          <a:pt x="686" y="121"/>
                        </a:cubicBezTo>
                        <a:cubicBezTo>
                          <a:pt x="687" y="121"/>
                          <a:pt x="690" y="118"/>
                          <a:pt x="690" y="118"/>
                        </a:cubicBezTo>
                        <a:cubicBezTo>
                          <a:pt x="690" y="121"/>
                          <a:pt x="690" y="121"/>
                          <a:pt x="690" y="121"/>
                        </a:cubicBezTo>
                        <a:cubicBezTo>
                          <a:pt x="685" y="122"/>
                          <a:pt x="678" y="124"/>
                          <a:pt x="676" y="122"/>
                        </a:cubicBezTo>
                        <a:cubicBezTo>
                          <a:pt x="667" y="129"/>
                          <a:pt x="652" y="126"/>
                          <a:pt x="643" y="132"/>
                        </a:cubicBezTo>
                        <a:cubicBezTo>
                          <a:pt x="648" y="132"/>
                          <a:pt x="648" y="132"/>
                          <a:pt x="648" y="132"/>
                        </a:cubicBezTo>
                        <a:cubicBezTo>
                          <a:pt x="652" y="132"/>
                          <a:pt x="656" y="129"/>
                          <a:pt x="659" y="132"/>
                        </a:cubicBezTo>
                        <a:cubicBezTo>
                          <a:pt x="653" y="134"/>
                          <a:pt x="648" y="134"/>
                          <a:pt x="642" y="134"/>
                        </a:cubicBezTo>
                        <a:cubicBezTo>
                          <a:pt x="641" y="134"/>
                          <a:pt x="639" y="133"/>
                          <a:pt x="638" y="133"/>
                        </a:cubicBezTo>
                        <a:cubicBezTo>
                          <a:pt x="637" y="134"/>
                          <a:pt x="635" y="135"/>
                          <a:pt x="635" y="137"/>
                        </a:cubicBezTo>
                        <a:cubicBezTo>
                          <a:pt x="635" y="139"/>
                          <a:pt x="639" y="142"/>
                          <a:pt x="639" y="142"/>
                        </a:cubicBezTo>
                        <a:cubicBezTo>
                          <a:pt x="638" y="145"/>
                          <a:pt x="630" y="161"/>
                          <a:pt x="627" y="161"/>
                        </a:cubicBezTo>
                        <a:cubicBezTo>
                          <a:pt x="626" y="161"/>
                          <a:pt x="625" y="158"/>
                          <a:pt x="624" y="157"/>
                        </a:cubicBezTo>
                        <a:cubicBezTo>
                          <a:pt x="622" y="159"/>
                          <a:pt x="622" y="159"/>
                          <a:pt x="622" y="159"/>
                        </a:cubicBezTo>
                        <a:cubicBezTo>
                          <a:pt x="623" y="163"/>
                          <a:pt x="626" y="164"/>
                          <a:pt x="626" y="168"/>
                        </a:cubicBezTo>
                        <a:cubicBezTo>
                          <a:pt x="626" y="170"/>
                          <a:pt x="617" y="186"/>
                          <a:pt x="615" y="186"/>
                        </a:cubicBezTo>
                        <a:cubicBezTo>
                          <a:pt x="615" y="186"/>
                          <a:pt x="614" y="184"/>
                          <a:pt x="614" y="183"/>
                        </a:cubicBezTo>
                        <a:cubicBezTo>
                          <a:pt x="614" y="181"/>
                          <a:pt x="614" y="180"/>
                          <a:pt x="614" y="178"/>
                        </a:cubicBezTo>
                        <a:cubicBezTo>
                          <a:pt x="614" y="175"/>
                          <a:pt x="610" y="168"/>
                          <a:pt x="609" y="164"/>
                        </a:cubicBezTo>
                        <a:cubicBezTo>
                          <a:pt x="608" y="166"/>
                          <a:pt x="608" y="170"/>
                          <a:pt x="608" y="170"/>
                        </a:cubicBezTo>
                        <a:cubicBezTo>
                          <a:pt x="608" y="173"/>
                          <a:pt x="611" y="181"/>
                          <a:pt x="611" y="185"/>
                        </a:cubicBezTo>
                        <a:cubicBezTo>
                          <a:pt x="611" y="189"/>
                          <a:pt x="608" y="189"/>
                          <a:pt x="611" y="192"/>
                        </a:cubicBezTo>
                        <a:cubicBezTo>
                          <a:pt x="612" y="192"/>
                          <a:pt x="613" y="192"/>
                          <a:pt x="614" y="192"/>
                        </a:cubicBezTo>
                        <a:cubicBezTo>
                          <a:pt x="614" y="193"/>
                          <a:pt x="614" y="195"/>
                          <a:pt x="614" y="196"/>
                        </a:cubicBezTo>
                        <a:cubicBezTo>
                          <a:pt x="614" y="200"/>
                          <a:pt x="610" y="201"/>
                          <a:pt x="608" y="201"/>
                        </a:cubicBezTo>
                        <a:cubicBezTo>
                          <a:pt x="610" y="205"/>
                          <a:pt x="612" y="205"/>
                          <a:pt x="614" y="205"/>
                        </a:cubicBezTo>
                        <a:cubicBezTo>
                          <a:pt x="613" y="210"/>
                          <a:pt x="611" y="210"/>
                          <a:pt x="607" y="210"/>
                        </a:cubicBezTo>
                        <a:cubicBezTo>
                          <a:pt x="607" y="213"/>
                          <a:pt x="607" y="213"/>
                          <a:pt x="607" y="213"/>
                        </a:cubicBezTo>
                        <a:cubicBezTo>
                          <a:pt x="612" y="216"/>
                          <a:pt x="612" y="216"/>
                          <a:pt x="612" y="216"/>
                        </a:cubicBezTo>
                        <a:cubicBezTo>
                          <a:pt x="611" y="218"/>
                          <a:pt x="610" y="221"/>
                          <a:pt x="607" y="221"/>
                        </a:cubicBezTo>
                        <a:cubicBezTo>
                          <a:pt x="602" y="222"/>
                          <a:pt x="600" y="226"/>
                          <a:pt x="596" y="226"/>
                        </a:cubicBezTo>
                        <a:cubicBezTo>
                          <a:pt x="591" y="228"/>
                          <a:pt x="591" y="230"/>
                          <a:pt x="589" y="232"/>
                        </a:cubicBezTo>
                        <a:lnTo>
                          <a:pt x="590" y="23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28" name="Freeform: Shape 345"/>
                  <p:cNvSpPr/>
                  <p:nvPr/>
                </p:nvSpPr>
                <p:spPr bwMode="auto">
                  <a:xfrm>
                    <a:off x="2030413" y="1400175"/>
                    <a:ext cx="1425575" cy="736600"/>
                  </a:xfrm>
                  <a:custGeom>
                    <a:avLst/>
                    <a:gdLst/>
                    <a:ahLst/>
                    <a:cxnLst>
                      <a:cxn ang="0">
                        <a:pos x="950" y="501"/>
                      </a:cxn>
                      <a:cxn ang="0">
                        <a:pos x="950" y="527"/>
                      </a:cxn>
                      <a:cxn ang="0">
                        <a:pos x="955" y="469"/>
                      </a:cxn>
                      <a:cxn ang="0">
                        <a:pos x="944" y="436"/>
                      </a:cxn>
                      <a:cxn ang="0">
                        <a:pos x="982" y="418"/>
                      </a:cxn>
                      <a:cxn ang="0">
                        <a:pos x="1060" y="356"/>
                      </a:cxn>
                      <a:cxn ang="0">
                        <a:pos x="1050" y="346"/>
                      </a:cxn>
                      <a:cxn ang="0">
                        <a:pos x="991" y="310"/>
                      </a:cxn>
                      <a:cxn ang="0">
                        <a:pos x="965" y="247"/>
                      </a:cxn>
                      <a:cxn ang="0">
                        <a:pos x="908" y="267"/>
                      </a:cxn>
                      <a:cxn ang="0">
                        <a:pos x="831" y="204"/>
                      </a:cxn>
                      <a:cxn ang="0">
                        <a:pos x="794" y="247"/>
                      </a:cxn>
                      <a:cxn ang="0">
                        <a:pos x="783" y="387"/>
                      </a:cxn>
                      <a:cxn ang="0">
                        <a:pos x="726" y="334"/>
                      </a:cxn>
                      <a:cxn ang="0">
                        <a:pos x="607" y="306"/>
                      </a:cxn>
                      <a:cxn ang="0">
                        <a:pos x="595" y="216"/>
                      </a:cxn>
                      <a:cxn ang="0">
                        <a:pos x="633" y="178"/>
                      </a:cxn>
                      <a:cxn ang="0">
                        <a:pos x="675" y="146"/>
                      </a:cxn>
                      <a:cxn ang="0">
                        <a:pos x="686" y="127"/>
                      </a:cxn>
                      <a:cxn ang="0">
                        <a:pos x="722" y="120"/>
                      </a:cxn>
                      <a:cxn ang="0">
                        <a:pos x="746" y="61"/>
                      </a:cxn>
                      <a:cxn ang="0">
                        <a:pos x="702" y="67"/>
                      </a:cxn>
                      <a:cxn ang="0">
                        <a:pos x="665" y="74"/>
                      </a:cxn>
                      <a:cxn ang="0">
                        <a:pos x="625" y="55"/>
                      </a:cxn>
                      <a:cxn ang="0">
                        <a:pos x="574" y="0"/>
                      </a:cxn>
                      <a:cxn ang="0">
                        <a:pos x="555" y="38"/>
                      </a:cxn>
                      <a:cxn ang="0">
                        <a:pos x="567" y="98"/>
                      </a:cxn>
                      <a:cxn ang="0">
                        <a:pos x="492" y="92"/>
                      </a:cxn>
                      <a:cxn ang="0">
                        <a:pos x="430" y="75"/>
                      </a:cxn>
                      <a:cxn ang="0">
                        <a:pos x="387" y="89"/>
                      </a:cxn>
                      <a:cxn ang="0">
                        <a:pos x="333" y="81"/>
                      </a:cxn>
                      <a:cxn ang="0">
                        <a:pos x="202" y="42"/>
                      </a:cxn>
                      <a:cxn ang="0">
                        <a:pos x="138" y="40"/>
                      </a:cxn>
                      <a:cxn ang="0">
                        <a:pos x="61" y="70"/>
                      </a:cxn>
                      <a:cxn ang="0">
                        <a:pos x="0" y="242"/>
                      </a:cxn>
                      <a:cxn ang="0">
                        <a:pos x="67" y="253"/>
                      </a:cxn>
                      <a:cxn ang="0">
                        <a:pos x="124" y="316"/>
                      </a:cxn>
                      <a:cxn ang="0">
                        <a:pos x="136" y="366"/>
                      </a:cxn>
                      <a:cxn ang="0">
                        <a:pos x="181" y="413"/>
                      </a:cxn>
                      <a:cxn ang="0">
                        <a:pos x="224" y="440"/>
                      </a:cxn>
                      <a:cxn ang="0">
                        <a:pos x="610" y="446"/>
                      </a:cxn>
                      <a:cxn ang="0">
                        <a:pos x="676" y="453"/>
                      </a:cxn>
                      <a:cxn ang="0">
                        <a:pos x="705" y="477"/>
                      </a:cxn>
                      <a:cxn ang="0">
                        <a:pos x="759" y="512"/>
                      </a:cxn>
                      <a:cxn ang="0">
                        <a:pos x="732" y="553"/>
                      </a:cxn>
                      <a:cxn ang="0">
                        <a:pos x="772" y="543"/>
                      </a:cxn>
                      <a:cxn ang="0">
                        <a:pos x="814" y="519"/>
                      </a:cxn>
                      <a:cxn ang="0">
                        <a:pos x="879" y="498"/>
                      </a:cxn>
                      <a:cxn ang="0">
                        <a:pos x="928" y="505"/>
                      </a:cxn>
                    </a:cxnLst>
                    <a:rect l="0" t="0" r="r" b="b"/>
                    <a:pathLst>
                      <a:path w="1071" h="553">
                        <a:moveTo>
                          <a:pt x="928" y="503"/>
                        </a:moveTo>
                        <a:cubicBezTo>
                          <a:pt x="928" y="502"/>
                          <a:pt x="928" y="502"/>
                          <a:pt x="928" y="502"/>
                        </a:cubicBezTo>
                        <a:cubicBezTo>
                          <a:pt x="928" y="502"/>
                          <a:pt x="931" y="502"/>
                          <a:pt x="932" y="502"/>
                        </a:cubicBezTo>
                        <a:cubicBezTo>
                          <a:pt x="935" y="502"/>
                          <a:pt x="946" y="504"/>
                          <a:pt x="950" y="501"/>
                        </a:cubicBezTo>
                        <a:cubicBezTo>
                          <a:pt x="954" y="498"/>
                          <a:pt x="954" y="493"/>
                          <a:pt x="960" y="492"/>
                        </a:cubicBezTo>
                        <a:cubicBezTo>
                          <a:pt x="960" y="498"/>
                          <a:pt x="960" y="499"/>
                          <a:pt x="967" y="499"/>
                        </a:cubicBezTo>
                        <a:cubicBezTo>
                          <a:pt x="957" y="500"/>
                          <a:pt x="941" y="507"/>
                          <a:pt x="941" y="516"/>
                        </a:cubicBezTo>
                        <a:cubicBezTo>
                          <a:pt x="941" y="520"/>
                          <a:pt x="947" y="527"/>
                          <a:pt x="950" y="527"/>
                        </a:cubicBezTo>
                        <a:cubicBezTo>
                          <a:pt x="953" y="527"/>
                          <a:pt x="961" y="516"/>
                          <a:pt x="970" y="513"/>
                        </a:cubicBezTo>
                        <a:cubicBezTo>
                          <a:pt x="972" y="513"/>
                          <a:pt x="1003" y="501"/>
                          <a:pt x="1003" y="497"/>
                        </a:cubicBezTo>
                        <a:cubicBezTo>
                          <a:pt x="1003" y="493"/>
                          <a:pt x="991" y="492"/>
                          <a:pt x="988" y="492"/>
                        </a:cubicBezTo>
                        <a:cubicBezTo>
                          <a:pt x="976" y="492"/>
                          <a:pt x="955" y="480"/>
                          <a:pt x="955" y="469"/>
                        </a:cubicBezTo>
                        <a:cubicBezTo>
                          <a:pt x="955" y="466"/>
                          <a:pt x="959" y="463"/>
                          <a:pt x="960" y="458"/>
                        </a:cubicBezTo>
                        <a:cubicBezTo>
                          <a:pt x="958" y="458"/>
                          <a:pt x="953" y="457"/>
                          <a:pt x="949" y="457"/>
                        </a:cubicBezTo>
                        <a:cubicBezTo>
                          <a:pt x="951" y="453"/>
                          <a:pt x="967" y="451"/>
                          <a:pt x="967" y="442"/>
                        </a:cubicBezTo>
                        <a:cubicBezTo>
                          <a:pt x="967" y="434"/>
                          <a:pt x="954" y="436"/>
                          <a:pt x="944" y="436"/>
                        </a:cubicBezTo>
                        <a:cubicBezTo>
                          <a:pt x="925" y="436"/>
                          <a:pt x="916" y="449"/>
                          <a:pt x="903" y="451"/>
                        </a:cubicBezTo>
                        <a:cubicBezTo>
                          <a:pt x="909" y="439"/>
                          <a:pt x="918" y="443"/>
                          <a:pt x="928" y="433"/>
                        </a:cubicBezTo>
                        <a:cubicBezTo>
                          <a:pt x="934" y="427"/>
                          <a:pt x="929" y="423"/>
                          <a:pt x="939" y="420"/>
                        </a:cubicBezTo>
                        <a:cubicBezTo>
                          <a:pt x="955" y="415"/>
                          <a:pt x="965" y="418"/>
                          <a:pt x="982" y="418"/>
                        </a:cubicBezTo>
                        <a:cubicBezTo>
                          <a:pt x="1004" y="418"/>
                          <a:pt x="1016" y="425"/>
                          <a:pt x="1029" y="408"/>
                        </a:cubicBezTo>
                        <a:cubicBezTo>
                          <a:pt x="1035" y="400"/>
                          <a:pt x="1071" y="398"/>
                          <a:pt x="1071" y="384"/>
                        </a:cubicBezTo>
                        <a:cubicBezTo>
                          <a:pt x="1071" y="374"/>
                          <a:pt x="1067" y="370"/>
                          <a:pt x="1063" y="363"/>
                        </a:cubicBezTo>
                        <a:cubicBezTo>
                          <a:pt x="1060" y="363"/>
                          <a:pt x="1065" y="359"/>
                          <a:pt x="1060" y="356"/>
                        </a:cubicBezTo>
                        <a:cubicBezTo>
                          <a:pt x="1060" y="351"/>
                          <a:pt x="1060" y="351"/>
                          <a:pt x="1060" y="351"/>
                        </a:cubicBezTo>
                        <a:cubicBezTo>
                          <a:pt x="1050" y="357"/>
                          <a:pt x="1029" y="364"/>
                          <a:pt x="1018" y="364"/>
                        </a:cubicBezTo>
                        <a:cubicBezTo>
                          <a:pt x="1017" y="364"/>
                          <a:pt x="1014" y="363"/>
                          <a:pt x="1014" y="362"/>
                        </a:cubicBezTo>
                        <a:cubicBezTo>
                          <a:pt x="1022" y="358"/>
                          <a:pt x="1047" y="354"/>
                          <a:pt x="1050" y="346"/>
                        </a:cubicBezTo>
                        <a:cubicBezTo>
                          <a:pt x="1050" y="344"/>
                          <a:pt x="1046" y="343"/>
                          <a:pt x="1046" y="341"/>
                        </a:cubicBezTo>
                        <a:cubicBezTo>
                          <a:pt x="1035" y="342"/>
                          <a:pt x="1013" y="337"/>
                          <a:pt x="1013" y="322"/>
                        </a:cubicBezTo>
                        <a:cubicBezTo>
                          <a:pt x="1013" y="321"/>
                          <a:pt x="1013" y="321"/>
                          <a:pt x="1013" y="321"/>
                        </a:cubicBezTo>
                        <a:cubicBezTo>
                          <a:pt x="1003" y="321"/>
                          <a:pt x="997" y="315"/>
                          <a:pt x="991" y="310"/>
                        </a:cubicBezTo>
                        <a:cubicBezTo>
                          <a:pt x="994" y="309"/>
                          <a:pt x="998" y="308"/>
                          <a:pt x="998" y="302"/>
                        </a:cubicBezTo>
                        <a:cubicBezTo>
                          <a:pt x="998" y="298"/>
                          <a:pt x="994" y="295"/>
                          <a:pt x="995" y="290"/>
                        </a:cubicBezTo>
                        <a:cubicBezTo>
                          <a:pt x="991" y="289"/>
                          <a:pt x="977" y="280"/>
                          <a:pt x="980" y="272"/>
                        </a:cubicBezTo>
                        <a:cubicBezTo>
                          <a:pt x="985" y="262"/>
                          <a:pt x="966" y="259"/>
                          <a:pt x="965" y="247"/>
                        </a:cubicBezTo>
                        <a:cubicBezTo>
                          <a:pt x="964" y="247"/>
                          <a:pt x="959" y="243"/>
                          <a:pt x="958" y="242"/>
                        </a:cubicBezTo>
                        <a:cubicBezTo>
                          <a:pt x="954" y="244"/>
                          <a:pt x="947" y="248"/>
                          <a:pt x="947" y="254"/>
                        </a:cubicBezTo>
                        <a:cubicBezTo>
                          <a:pt x="947" y="261"/>
                          <a:pt x="933" y="277"/>
                          <a:pt x="922" y="277"/>
                        </a:cubicBezTo>
                        <a:cubicBezTo>
                          <a:pt x="914" y="277"/>
                          <a:pt x="913" y="267"/>
                          <a:pt x="908" y="267"/>
                        </a:cubicBezTo>
                        <a:cubicBezTo>
                          <a:pt x="900" y="267"/>
                          <a:pt x="897" y="246"/>
                          <a:pt x="896" y="236"/>
                        </a:cubicBezTo>
                        <a:cubicBezTo>
                          <a:pt x="894" y="224"/>
                          <a:pt x="870" y="233"/>
                          <a:pt x="870" y="216"/>
                        </a:cubicBezTo>
                        <a:cubicBezTo>
                          <a:pt x="858" y="215"/>
                          <a:pt x="855" y="200"/>
                          <a:pt x="843" y="200"/>
                        </a:cubicBezTo>
                        <a:cubicBezTo>
                          <a:pt x="837" y="200"/>
                          <a:pt x="837" y="204"/>
                          <a:pt x="831" y="204"/>
                        </a:cubicBezTo>
                        <a:cubicBezTo>
                          <a:pt x="818" y="204"/>
                          <a:pt x="810" y="197"/>
                          <a:pt x="797" y="197"/>
                        </a:cubicBezTo>
                        <a:cubicBezTo>
                          <a:pt x="791" y="197"/>
                          <a:pt x="784" y="200"/>
                          <a:pt x="784" y="208"/>
                        </a:cubicBezTo>
                        <a:cubicBezTo>
                          <a:pt x="784" y="212"/>
                          <a:pt x="800" y="218"/>
                          <a:pt x="786" y="227"/>
                        </a:cubicBezTo>
                        <a:cubicBezTo>
                          <a:pt x="780" y="231"/>
                          <a:pt x="794" y="241"/>
                          <a:pt x="794" y="247"/>
                        </a:cubicBezTo>
                        <a:cubicBezTo>
                          <a:pt x="796" y="260"/>
                          <a:pt x="783" y="264"/>
                          <a:pt x="778" y="266"/>
                        </a:cubicBezTo>
                        <a:cubicBezTo>
                          <a:pt x="788" y="283"/>
                          <a:pt x="803" y="289"/>
                          <a:pt x="803" y="318"/>
                        </a:cubicBezTo>
                        <a:cubicBezTo>
                          <a:pt x="803" y="326"/>
                          <a:pt x="777" y="346"/>
                          <a:pt x="768" y="347"/>
                        </a:cubicBezTo>
                        <a:cubicBezTo>
                          <a:pt x="783" y="355"/>
                          <a:pt x="777" y="379"/>
                          <a:pt x="783" y="387"/>
                        </a:cubicBezTo>
                        <a:cubicBezTo>
                          <a:pt x="782" y="389"/>
                          <a:pt x="776" y="392"/>
                          <a:pt x="775" y="397"/>
                        </a:cubicBezTo>
                        <a:cubicBezTo>
                          <a:pt x="770" y="397"/>
                          <a:pt x="766" y="406"/>
                          <a:pt x="762" y="403"/>
                        </a:cubicBezTo>
                        <a:cubicBezTo>
                          <a:pt x="751" y="394"/>
                          <a:pt x="736" y="380"/>
                          <a:pt x="736" y="367"/>
                        </a:cubicBezTo>
                        <a:cubicBezTo>
                          <a:pt x="736" y="353"/>
                          <a:pt x="738" y="342"/>
                          <a:pt x="726" y="334"/>
                        </a:cubicBezTo>
                        <a:cubicBezTo>
                          <a:pt x="697" y="334"/>
                          <a:pt x="697" y="334"/>
                          <a:pt x="697" y="334"/>
                        </a:cubicBezTo>
                        <a:cubicBezTo>
                          <a:pt x="681" y="322"/>
                          <a:pt x="662" y="315"/>
                          <a:pt x="643" y="308"/>
                        </a:cubicBezTo>
                        <a:cubicBezTo>
                          <a:pt x="640" y="306"/>
                          <a:pt x="629" y="299"/>
                          <a:pt x="623" y="299"/>
                        </a:cubicBezTo>
                        <a:cubicBezTo>
                          <a:pt x="617" y="299"/>
                          <a:pt x="614" y="306"/>
                          <a:pt x="607" y="306"/>
                        </a:cubicBezTo>
                        <a:cubicBezTo>
                          <a:pt x="607" y="295"/>
                          <a:pt x="600" y="270"/>
                          <a:pt x="590" y="270"/>
                        </a:cubicBezTo>
                        <a:cubicBezTo>
                          <a:pt x="586" y="270"/>
                          <a:pt x="584" y="274"/>
                          <a:pt x="579" y="275"/>
                        </a:cubicBezTo>
                        <a:cubicBezTo>
                          <a:pt x="581" y="269"/>
                          <a:pt x="579" y="268"/>
                          <a:pt x="579" y="255"/>
                        </a:cubicBezTo>
                        <a:cubicBezTo>
                          <a:pt x="579" y="237"/>
                          <a:pt x="584" y="227"/>
                          <a:pt x="595" y="216"/>
                        </a:cubicBezTo>
                        <a:cubicBezTo>
                          <a:pt x="598" y="213"/>
                          <a:pt x="606" y="196"/>
                          <a:pt x="609" y="194"/>
                        </a:cubicBezTo>
                        <a:cubicBezTo>
                          <a:pt x="617" y="192"/>
                          <a:pt x="630" y="196"/>
                          <a:pt x="630" y="186"/>
                        </a:cubicBezTo>
                        <a:cubicBezTo>
                          <a:pt x="630" y="179"/>
                          <a:pt x="613" y="178"/>
                          <a:pt x="607" y="175"/>
                        </a:cubicBezTo>
                        <a:cubicBezTo>
                          <a:pt x="611" y="176"/>
                          <a:pt x="597" y="167"/>
                          <a:pt x="633" y="178"/>
                        </a:cubicBezTo>
                        <a:cubicBezTo>
                          <a:pt x="643" y="181"/>
                          <a:pt x="637" y="169"/>
                          <a:pt x="642" y="169"/>
                        </a:cubicBezTo>
                        <a:cubicBezTo>
                          <a:pt x="643" y="169"/>
                          <a:pt x="647" y="169"/>
                          <a:pt x="652" y="169"/>
                        </a:cubicBezTo>
                        <a:cubicBezTo>
                          <a:pt x="662" y="169"/>
                          <a:pt x="668" y="158"/>
                          <a:pt x="675" y="153"/>
                        </a:cubicBezTo>
                        <a:cubicBezTo>
                          <a:pt x="675" y="146"/>
                          <a:pt x="675" y="146"/>
                          <a:pt x="675" y="146"/>
                        </a:cubicBezTo>
                        <a:cubicBezTo>
                          <a:pt x="660" y="142"/>
                          <a:pt x="645" y="145"/>
                          <a:pt x="639" y="131"/>
                        </a:cubicBezTo>
                        <a:cubicBezTo>
                          <a:pt x="639" y="131"/>
                          <a:pt x="643" y="131"/>
                          <a:pt x="647" y="131"/>
                        </a:cubicBezTo>
                        <a:cubicBezTo>
                          <a:pt x="652" y="135"/>
                          <a:pt x="658" y="141"/>
                          <a:pt x="666" y="141"/>
                        </a:cubicBezTo>
                        <a:cubicBezTo>
                          <a:pt x="673" y="141"/>
                          <a:pt x="686" y="132"/>
                          <a:pt x="686" y="127"/>
                        </a:cubicBezTo>
                        <a:cubicBezTo>
                          <a:pt x="686" y="125"/>
                          <a:pt x="680" y="117"/>
                          <a:pt x="683" y="117"/>
                        </a:cubicBezTo>
                        <a:cubicBezTo>
                          <a:pt x="693" y="117"/>
                          <a:pt x="696" y="126"/>
                          <a:pt x="703" y="126"/>
                        </a:cubicBezTo>
                        <a:cubicBezTo>
                          <a:pt x="707" y="126"/>
                          <a:pt x="709" y="123"/>
                          <a:pt x="717" y="123"/>
                        </a:cubicBezTo>
                        <a:cubicBezTo>
                          <a:pt x="715" y="120"/>
                          <a:pt x="717" y="112"/>
                          <a:pt x="722" y="120"/>
                        </a:cubicBezTo>
                        <a:cubicBezTo>
                          <a:pt x="725" y="125"/>
                          <a:pt x="748" y="105"/>
                          <a:pt x="748" y="100"/>
                        </a:cubicBezTo>
                        <a:cubicBezTo>
                          <a:pt x="748" y="96"/>
                          <a:pt x="738" y="91"/>
                          <a:pt x="738" y="89"/>
                        </a:cubicBezTo>
                        <a:cubicBezTo>
                          <a:pt x="738" y="85"/>
                          <a:pt x="732" y="78"/>
                          <a:pt x="746" y="72"/>
                        </a:cubicBezTo>
                        <a:cubicBezTo>
                          <a:pt x="748" y="68"/>
                          <a:pt x="746" y="68"/>
                          <a:pt x="746" y="61"/>
                        </a:cubicBezTo>
                        <a:cubicBezTo>
                          <a:pt x="732" y="61"/>
                          <a:pt x="735" y="50"/>
                          <a:pt x="717" y="50"/>
                        </a:cubicBezTo>
                        <a:cubicBezTo>
                          <a:pt x="713" y="49"/>
                          <a:pt x="710" y="47"/>
                          <a:pt x="706" y="47"/>
                        </a:cubicBezTo>
                        <a:cubicBezTo>
                          <a:pt x="701" y="47"/>
                          <a:pt x="695" y="50"/>
                          <a:pt x="695" y="55"/>
                        </a:cubicBezTo>
                        <a:cubicBezTo>
                          <a:pt x="695" y="61"/>
                          <a:pt x="702" y="63"/>
                          <a:pt x="702" y="67"/>
                        </a:cubicBezTo>
                        <a:cubicBezTo>
                          <a:pt x="702" y="72"/>
                          <a:pt x="692" y="72"/>
                          <a:pt x="689" y="76"/>
                        </a:cubicBezTo>
                        <a:cubicBezTo>
                          <a:pt x="686" y="84"/>
                          <a:pt x="687" y="90"/>
                          <a:pt x="681" y="98"/>
                        </a:cubicBezTo>
                        <a:cubicBezTo>
                          <a:pt x="671" y="110"/>
                          <a:pt x="658" y="90"/>
                          <a:pt x="658" y="85"/>
                        </a:cubicBezTo>
                        <a:cubicBezTo>
                          <a:pt x="658" y="79"/>
                          <a:pt x="665" y="81"/>
                          <a:pt x="665" y="74"/>
                        </a:cubicBezTo>
                        <a:cubicBezTo>
                          <a:pt x="665" y="71"/>
                          <a:pt x="652" y="59"/>
                          <a:pt x="649" y="59"/>
                        </a:cubicBezTo>
                        <a:cubicBezTo>
                          <a:pt x="636" y="59"/>
                          <a:pt x="645" y="78"/>
                          <a:pt x="631" y="78"/>
                        </a:cubicBezTo>
                        <a:cubicBezTo>
                          <a:pt x="631" y="70"/>
                          <a:pt x="630" y="65"/>
                          <a:pt x="621" y="60"/>
                        </a:cubicBezTo>
                        <a:cubicBezTo>
                          <a:pt x="622" y="58"/>
                          <a:pt x="623" y="57"/>
                          <a:pt x="625" y="55"/>
                        </a:cubicBezTo>
                        <a:cubicBezTo>
                          <a:pt x="618" y="51"/>
                          <a:pt x="609" y="55"/>
                          <a:pt x="603" y="48"/>
                        </a:cubicBezTo>
                        <a:cubicBezTo>
                          <a:pt x="606" y="47"/>
                          <a:pt x="614" y="44"/>
                          <a:pt x="614" y="38"/>
                        </a:cubicBezTo>
                        <a:cubicBezTo>
                          <a:pt x="614" y="29"/>
                          <a:pt x="601" y="30"/>
                          <a:pt x="601" y="23"/>
                        </a:cubicBezTo>
                        <a:cubicBezTo>
                          <a:pt x="601" y="10"/>
                          <a:pt x="591" y="1"/>
                          <a:pt x="574" y="0"/>
                        </a:cubicBezTo>
                        <a:cubicBezTo>
                          <a:pt x="565" y="0"/>
                          <a:pt x="569" y="6"/>
                          <a:pt x="569" y="10"/>
                        </a:cubicBezTo>
                        <a:cubicBezTo>
                          <a:pt x="564" y="11"/>
                          <a:pt x="557" y="10"/>
                          <a:pt x="557" y="17"/>
                        </a:cubicBezTo>
                        <a:cubicBezTo>
                          <a:pt x="557" y="21"/>
                          <a:pt x="561" y="23"/>
                          <a:pt x="561" y="28"/>
                        </a:cubicBezTo>
                        <a:cubicBezTo>
                          <a:pt x="561" y="32"/>
                          <a:pt x="555" y="32"/>
                          <a:pt x="555" y="38"/>
                        </a:cubicBezTo>
                        <a:cubicBezTo>
                          <a:pt x="555" y="52"/>
                          <a:pt x="585" y="44"/>
                          <a:pt x="585" y="59"/>
                        </a:cubicBezTo>
                        <a:cubicBezTo>
                          <a:pt x="585" y="61"/>
                          <a:pt x="581" y="72"/>
                          <a:pt x="581" y="72"/>
                        </a:cubicBezTo>
                        <a:cubicBezTo>
                          <a:pt x="584" y="70"/>
                          <a:pt x="587" y="69"/>
                          <a:pt x="591" y="67"/>
                        </a:cubicBezTo>
                        <a:cubicBezTo>
                          <a:pt x="596" y="85"/>
                          <a:pt x="567" y="77"/>
                          <a:pt x="567" y="98"/>
                        </a:cubicBezTo>
                        <a:cubicBezTo>
                          <a:pt x="553" y="102"/>
                          <a:pt x="564" y="88"/>
                          <a:pt x="561" y="83"/>
                        </a:cubicBezTo>
                        <a:cubicBezTo>
                          <a:pt x="559" y="81"/>
                          <a:pt x="547" y="78"/>
                          <a:pt x="541" y="78"/>
                        </a:cubicBezTo>
                        <a:cubicBezTo>
                          <a:pt x="533" y="78"/>
                          <a:pt x="530" y="82"/>
                          <a:pt x="530" y="92"/>
                        </a:cubicBezTo>
                        <a:cubicBezTo>
                          <a:pt x="522" y="91"/>
                          <a:pt x="517" y="92"/>
                          <a:pt x="492" y="92"/>
                        </a:cubicBezTo>
                        <a:cubicBezTo>
                          <a:pt x="468" y="92"/>
                          <a:pt x="441" y="83"/>
                          <a:pt x="435" y="65"/>
                        </a:cubicBezTo>
                        <a:cubicBezTo>
                          <a:pt x="427" y="67"/>
                          <a:pt x="400" y="68"/>
                          <a:pt x="400" y="78"/>
                        </a:cubicBezTo>
                        <a:cubicBezTo>
                          <a:pt x="400" y="81"/>
                          <a:pt x="403" y="82"/>
                          <a:pt x="406" y="82"/>
                        </a:cubicBezTo>
                        <a:cubicBezTo>
                          <a:pt x="413" y="82"/>
                          <a:pt x="425" y="79"/>
                          <a:pt x="430" y="75"/>
                        </a:cubicBezTo>
                        <a:cubicBezTo>
                          <a:pt x="432" y="90"/>
                          <a:pt x="409" y="78"/>
                          <a:pt x="409" y="93"/>
                        </a:cubicBezTo>
                        <a:cubicBezTo>
                          <a:pt x="409" y="96"/>
                          <a:pt x="414" y="106"/>
                          <a:pt x="412" y="106"/>
                        </a:cubicBezTo>
                        <a:cubicBezTo>
                          <a:pt x="403" y="106"/>
                          <a:pt x="401" y="95"/>
                          <a:pt x="394" y="92"/>
                        </a:cubicBezTo>
                        <a:cubicBezTo>
                          <a:pt x="387" y="89"/>
                          <a:pt x="387" y="89"/>
                          <a:pt x="387" y="89"/>
                        </a:cubicBezTo>
                        <a:cubicBezTo>
                          <a:pt x="377" y="89"/>
                          <a:pt x="370" y="89"/>
                          <a:pt x="359" y="89"/>
                        </a:cubicBezTo>
                        <a:cubicBezTo>
                          <a:pt x="350" y="89"/>
                          <a:pt x="344" y="92"/>
                          <a:pt x="335" y="93"/>
                        </a:cubicBezTo>
                        <a:cubicBezTo>
                          <a:pt x="317" y="93"/>
                          <a:pt x="317" y="87"/>
                          <a:pt x="317" y="86"/>
                        </a:cubicBezTo>
                        <a:cubicBezTo>
                          <a:pt x="317" y="82"/>
                          <a:pt x="331" y="83"/>
                          <a:pt x="333" y="81"/>
                        </a:cubicBezTo>
                        <a:cubicBezTo>
                          <a:pt x="321" y="64"/>
                          <a:pt x="323" y="66"/>
                          <a:pt x="298" y="68"/>
                        </a:cubicBezTo>
                        <a:cubicBezTo>
                          <a:pt x="271" y="70"/>
                          <a:pt x="258" y="48"/>
                          <a:pt x="231" y="48"/>
                        </a:cubicBezTo>
                        <a:cubicBezTo>
                          <a:pt x="223" y="48"/>
                          <a:pt x="219" y="54"/>
                          <a:pt x="212" y="54"/>
                        </a:cubicBezTo>
                        <a:cubicBezTo>
                          <a:pt x="207" y="54"/>
                          <a:pt x="202" y="46"/>
                          <a:pt x="202" y="42"/>
                        </a:cubicBezTo>
                        <a:cubicBezTo>
                          <a:pt x="193" y="44"/>
                          <a:pt x="193" y="54"/>
                          <a:pt x="184" y="54"/>
                        </a:cubicBezTo>
                        <a:cubicBezTo>
                          <a:pt x="176" y="54"/>
                          <a:pt x="164" y="34"/>
                          <a:pt x="161" y="34"/>
                        </a:cubicBezTo>
                        <a:cubicBezTo>
                          <a:pt x="153" y="34"/>
                          <a:pt x="156" y="47"/>
                          <a:pt x="146" y="47"/>
                        </a:cubicBezTo>
                        <a:cubicBezTo>
                          <a:pt x="143" y="47"/>
                          <a:pt x="140" y="44"/>
                          <a:pt x="138" y="40"/>
                        </a:cubicBezTo>
                        <a:cubicBezTo>
                          <a:pt x="125" y="44"/>
                          <a:pt x="120" y="44"/>
                          <a:pt x="108" y="49"/>
                        </a:cubicBezTo>
                        <a:cubicBezTo>
                          <a:pt x="103" y="50"/>
                          <a:pt x="91" y="59"/>
                          <a:pt x="87" y="55"/>
                        </a:cubicBezTo>
                        <a:cubicBezTo>
                          <a:pt x="76" y="44"/>
                          <a:pt x="78" y="58"/>
                          <a:pt x="74" y="58"/>
                        </a:cubicBezTo>
                        <a:cubicBezTo>
                          <a:pt x="45" y="59"/>
                          <a:pt x="65" y="70"/>
                          <a:pt x="61" y="70"/>
                        </a:cubicBezTo>
                        <a:cubicBezTo>
                          <a:pt x="50" y="70"/>
                          <a:pt x="30" y="67"/>
                          <a:pt x="12" y="56"/>
                        </a:cubicBezTo>
                        <a:cubicBezTo>
                          <a:pt x="11" y="56"/>
                          <a:pt x="6" y="52"/>
                          <a:pt x="6" y="51"/>
                        </a:cubicBezTo>
                        <a:cubicBezTo>
                          <a:pt x="3" y="52"/>
                          <a:pt x="5" y="52"/>
                          <a:pt x="0" y="51"/>
                        </a:cubicBezTo>
                        <a:cubicBezTo>
                          <a:pt x="0" y="242"/>
                          <a:pt x="0" y="242"/>
                          <a:pt x="0" y="242"/>
                        </a:cubicBezTo>
                        <a:cubicBezTo>
                          <a:pt x="6" y="247"/>
                          <a:pt x="19" y="240"/>
                          <a:pt x="25" y="248"/>
                        </a:cubicBezTo>
                        <a:cubicBezTo>
                          <a:pt x="29" y="254"/>
                          <a:pt x="38" y="266"/>
                          <a:pt x="47" y="266"/>
                        </a:cubicBezTo>
                        <a:cubicBezTo>
                          <a:pt x="53" y="266"/>
                          <a:pt x="53" y="257"/>
                          <a:pt x="59" y="255"/>
                        </a:cubicBezTo>
                        <a:cubicBezTo>
                          <a:pt x="62" y="254"/>
                          <a:pt x="64" y="255"/>
                          <a:pt x="67" y="253"/>
                        </a:cubicBezTo>
                        <a:cubicBezTo>
                          <a:pt x="81" y="266"/>
                          <a:pt x="87" y="271"/>
                          <a:pt x="99" y="288"/>
                        </a:cubicBezTo>
                        <a:cubicBezTo>
                          <a:pt x="100" y="290"/>
                          <a:pt x="103" y="291"/>
                          <a:pt x="105" y="295"/>
                        </a:cubicBezTo>
                        <a:cubicBezTo>
                          <a:pt x="106" y="300"/>
                          <a:pt x="108" y="306"/>
                          <a:pt x="113" y="311"/>
                        </a:cubicBezTo>
                        <a:cubicBezTo>
                          <a:pt x="116" y="314"/>
                          <a:pt x="121" y="313"/>
                          <a:pt x="124" y="316"/>
                        </a:cubicBezTo>
                        <a:cubicBezTo>
                          <a:pt x="128" y="320"/>
                          <a:pt x="135" y="322"/>
                          <a:pt x="135" y="332"/>
                        </a:cubicBezTo>
                        <a:cubicBezTo>
                          <a:pt x="135" y="336"/>
                          <a:pt x="129" y="337"/>
                          <a:pt x="129" y="340"/>
                        </a:cubicBezTo>
                        <a:cubicBezTo>
                          <a:pt x="129" y="343"/>
                          <a:pt x="132" y="344"/>
                          <a:pt x="132" y="347"/>
                        </a:cubicBezTo>
                        <a:cubicBezTo>
                          <a:pt x="132" y="352"/>
                          <a:pt x="130" y="364"/>
                          <a:pt x="136" y="366"/>
                        </a:cubicBezTo>
                        <a:cubicBezTo>
                          <a:pt x="140" y="367"/>
                          <a:pt x="143" y="367"/>
                          <a:pt x="146" y="370"/>
                        </a:cubicBezTo>
                        <a:cubicBezTo>
                          <a:pt x="150" y="373"/>
                          <a:pt x="145" y="379"/>
                          <a:pt x="150" y="383"/>
                        </a:cubicBezTo>
                        <a:cubicBezTo>
                          <a:pt x="150" y="383"/>
                          <a:pt x="162" y="390"/>
                          <a:pt x="162" y="391"/>
                        </a:cubicBezTo>
                        <a:cubicBezTo>
                          <a:pt x="165" y="401"/>
                          <a:pt x="166" y="413"/>
                          <a:pt x="181" y="413"/>
                        </a:cubicBezTo>
                        <a:cubicBezTo>
                          <a:pt x="183" y="422"/>
                          <a:pt x="199" y="416"/>
                          <a:pt x="202" y="428"/>
                        </a:cubicBezTo>
                        <a:cubicBezTo>
                          <a:pt x="204" y="432"/>
                          <a:pt x="215" y="433"/>
                          <a:pt x="219" y="437"/>
                        </a:cubicBezTo>
                        <a:cubicBezTo>
                          <a:pt x="220" y="438"/>
                          <a:pt x="222" y="439"/>
                          <a:pt x="224" y="440"/>
                        </a:cubicBezTo>
                        <a:cubicBezTo>
                          <a:pt x="224" y="440"/>
                          <a:pt x="224" y="440"/>
                          <a:pt x="224" y="440"/>
                        </a:cubicBezTo>
                        <a:cubicBezTo>
                          <a:pt x="577" y="440"/>
                          <a:pt x="577" y="440"/>
                          <a:pt x="577" y="440"/>
                        </a:cubicBezTo>
                        <a:cubicBezTo>
                          <a:pt x="577" y="435"/>
                          <a:pt x="577" y="435"/>
                          <a:pt x="577" y="435"/>
                        </a:cubicBezTo>
                        <a:cubicBezTo>
                          <a:pt x="583" y="439"/>
                          <a:pt x="582" y="443"/>
                          <a:pt x="588" y="446"/>
                        </a:cubicBezTo>
                        <a:cubicBezTo>
                          <a:pt x="610" y="446"/>
                          <a:pt x="610" y="446"/>
                          <a:pt x="610" y="446"/>
                        </a:cubicBezTo>
                        <a:cubicBezTo>
                          <a:pt x="619" y="455"/>
                          <a:pt x="630" y="455"/>
                          <a:pt x="647" y="455"/>
                        </a:cubicBezTo>
                        <a:cubicBezTo>
                          <a:pt x="652" y="453"/>
                          <a:pt x="653" y="455"/>
                          <a:pt x="658" y="452"/>
                        </a:cubicBezTo>
                        <a:cubicBezTo>
                          <a:pt x="662" y="450"/>
                          <a:pt x="661" y="443"/>
                          <a:pt x="665" y="443"/>
                        </a:cubicBezTo>
                        <a:cubicBezTo>
                          <a:pt x="670" y="443"/>
                          <a:pt x="674" y="451"/>
                          <a:pt x="676" y="453"/>
                        </a:cubicBezTo>
                        <a:cubicBezTo>
                          <a:pt x="677" y="451"/>
                          <a:pt x="676" y="448"/>
                          <a:pt x="676" y="447"/>
                        </a:cubicBezTo>
                        <a:cubicBezTo>
                          <a:pt x="677" y="447"/>
                          <a:pt x="678" y="447"/>
                          <a:pt x="680" y="447"/>
                        </a:cubicBezTo>
                        <a:cubicBezTo>
                          <a:pt x="682" y="447"/>
                          <a:pt x="701" y="462"/>
                          <a:pt x="702" y="463"/>
                        </a:cubicBezTo>
                        <a:cubicBezTo>
                          <a:pt x="704" y="469"/>
                          <a:pt x="702" y="473"/>
                          <a:pt x="705" y="477"/>
                        </a:cubicBezTo>
                        <a:cubicBezTo>
                          <a:pt x="715" y="487"/>
                          <a:pt x="729" y="485"/>
                          <a:pt x="740" y="492"/>
                        </a:cubicBezTo>
                        <a:cubicBezTo>
                          <a:pt x="752" y="492"/>
                          <a:pt x="752" y="492"/>
                          <a:pt x="752" y="492"/>
                        </a:cubicBezTo>
                        <a:cubicBezTo>
                          <a:pt x="757" y="495"/>
                          <a:pt x="763" y="500"/>
                          <a:pt x="763" y="506"/>
                        </a:cubicBezTo>
                        <a:cubicBezTo>
                          <a:pt x="763" y="509"/>
                          <a:pt x="762" y="512"/>
                          <a:pt x="759" y="512"/>
                        </a:cubicBezTo>
                        <a:cubicBezTo>
                          <a:pt x="754" y="512"/>
                          <a:pt x="748" y="506"/>
                          <a:pt x="747" y="504"/>
                        </a:cubicBezTo>
                        <a:cubicBezTo>
                          <a:pt x="745" y="511"/>
                          <a:pt x="741" y="532"/>
                          <a:pt x="735" y="532"/>
                        </a:cubicBezTo>
                        <a:cubicBezTo>
                          <a:pt x="730" y="538"/>
                          <a:pt x="725" y="541"/>
                          <a:pt x="725" y="547"/>
                        </a:cubicBezTo>
                        <a:cubicBezTo>
                          <a:pt x="726" y="549"/>
                          <a:pt x="729" y="553"/>
                          <a:pt x="732" y="553"/>
                        </a:cubicBezTo>
                        <a:cubicBezTo>
                          <a:pt x="736" y="553"/>
                          <a:pt x="736" y="550"/>
                          <a:pt x="738" y="548"/>
                        </a:cubicBezTo>
                        <a:cubicBezTo>
                          <a:pt x="742" y="544"/>
                          <a:pt x="748" y="545"/>
                          <a:pt x="755" y="545"/>
                        </a:cubicBezTo>
                        <a:cubicBezTo>
                          <a:pt x="760" y="545"/>
                          <a:pt x="763" y="548"/>
                          <a:pt x="765" y="546"/>
                        </a:cubicBezTo>
                        <a:cubicBezTo>
                          <a:pt x="768" y="545"/>
                          <a:pt x="770" y="544"/>
                          <a:pt x="772" y="543"/>
                        </a:cubicBezTo>
                        <a:cubicBezTo>
                          <a:pt x="772" y="540"/>
                          <a:pt x="771" y="538"/>
                          <a:pt x="770" y="536"/>
                        </a:cubicBezTo>
                        <a:cubicBezTo>
                          <a:pt x="769" y="534"/>
                          <a:pt x="767" y="533"/>
                          <a:pt x="767" y="531"/>
                        </a:cubicBezTo>
                        <a:cubicBezTo>
                          <a:pt x="767" y="529"/>
                          <a:pt x="771" y="528"/>
                          <a:pt x="773" y="528"/>
                        </a:cubicBezTo>
                        <a:cubicBezTo>
                          <a:pt x="782" y="525"/>
                          <a:pt x="803" y="519"/>
                          <a:pt x="814" y="519"/>
                        </a:cubicBezTo>
                        <a:cubicBezTo>
                          <a:pt x="815" y="519"/>
                          <a:pt x="831" y="503"/>
                          <a:pt x="834" y="501"/>
                        </a:cubicBezTo>
                        <a:cubicBezTo>
                          <a:pt x="836" y="499"/>
                          <a:pt x="847" y="500"/>
                          <a:pt x="857" y="500"/>
                        </a:cubicBezTo>
                        <a:cubicBezTo>
                          <a:pt x="861" y="500"/>
                          <a:pt x="864" y="500"/>
                          <a:pt x="868" y="500"/>
                        </a:cubicBezTo>
                        <a:cubicBezTo>
                          <a:pt x="872" y="500"/>
                          <a:pt x="876" y="498"/>
                          <a:pt x="879" y="498"/>
                        </a:cubicBezTo>
                        <a:cubicBezTo>
                          <a:pt x="884" y="497"/>
                          <a:pt x="882" y="496"/>
                          <a:pt x="884" y="494"/>
                        </a:cubicBezTo>
                        <a:cubicBezTo>
                          <a:pt x="892" y="486"/>
                          <a:pt x="892" y="471"/>
                          <a:pt x="903" y="463"/>
                        </a:cubicBezTo>
                        <a:cubicBezTo>
                          <a:pt x="908" y="470"/>
                          <a:pt x="916" y="460"/>
                          <a:pt x="920" y="467"/>
                        </a:cubicBezTo>
                        <a:cubicBezTo>
                          <a:pt x="926" y="478"/>
                          <a:pt x="922" y="494"/>
                          <a:pt x="928" y="505"/>
                        </a:cubicBezTo>
                        <a:lnTo>
                          <a:pt x="928" y="50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29" name="Freeform: Shape 346"/>
                  <p:cNvSpPr/>
                  <p:nvPr/>
                </p:nvSpPr>
                <p:spPr bwMode="auto">
                  <a:xfrm>
                    <a:off x="1585913" y="1417638"/>
                    <a:ext cx="623888" cy="457200"/>
                  </a:xfrm>
                  <a:custGeom>
                    <a:avLst/>
                    <a:gdLst/>
                    <a:ahLst/>
                    <a:cxnLst>
                      <a:cxn ang="0">
                        <a:pos x="334" y="228"/>
                      </a:cxn>
                      <a:cxn ang="0">
                        <a:pos x="381" y="252"/>
                      </a:cxn>
                      <a:cxn ang="0">
                        <a:pos x="401" y="239"/>
                      </a:cxn>
                      <a:cxn ang="0">
                        <a:pos x="439" y="281"/>
                      </a:cxn>
                      <a:cxn ang="0">
                        <a:pos x="458" y="302"/>
                      </a:cxn>
                      <a:cxn ang="0">
                        <a:pos x="463" y="326"/>
                      </a:cxn>
                      <a:cxn ang="0">
                        <a:pos x="440" y="314"/>
                      </a:cxn>
                      <a:cxn ang="0">
                        <a:pos x="427" y="300"/>
                      </a:cxn>
                      <a:cxn ang="0">
                        <a:pos x="426" y="286"/>
                      </a:cxn>
                      <a:cxn ang="0">
                        <a:pos x="414" y="286"/>
                      </a:cxn>
                      <a:cxn ang="0">
                        <a:pos x="412" y="270"/>
                      </a:cxn>
                      <a:cxn ang="0">
                        <a:pos x="390" y="261"/>
                      </a:cxn>
                      <a:cxn ang="0">
                        <a:pos x="363" y="252"/>
                      </a:cxn>
                      <a:cxn ang="0">
                        <a:pos x="299" y="236"/>
                      </a:cxn>
                      <a:cxn ang="0">
                        <a:pos x="240" y="221"/>
                      </a:cxn>
                      <a:cxn ang="0">
                        <a:pos x="200" y="252"/>
                      </a:cxn>
                      <a:cxn ang="0">
                        <a:pos x="199" y="245"/>
                      </a:cxn>
                      <a:cxn ang="0">
                        <a:pos x="218" y="219"/>
                      </a:cxn>
                      <a:cxn ang="0">
                        <a:pos x="213" y="214"/>
                      </a:cxn>
                      <a:cxn ang="0">
                        <a:pos x="173" y="260"/>
                      </a:cxn>
                      <a:cxn ang="0">
                        <a:pos x="143" y="288"/>
                      </a:cxn>
                      <a:cxn ang="0">
                        <a:pos x="79" y="322"/>
                      </a:cxn>
                      <a:cxn ang="0">
                        <a:pos x="57" y="328"/>
                      </a:cxn>
                      <a:cxn ang="0">
                        <a:pos x="92" y="307"/>
                      </a:cxn>
                      <a:cxn ang="0">
                        <a:pos x="148" y="256"/>
                      </a:cxn>
                      <a:cxn ang="0">
                        <a:pos x="125" y="262"/>
                      </a:cxn>
                      <a:cxn ang="0">
                        <a:pos x="110" y="266"/>
                      </a:cxn>
                      <a:cxn ang="0">
                        <a:pos x="88" y="261"/>
                      </a:cxn>
                      <a:cxn ang="0">
                        <a:pos x="76" y="264"/>
                      </a:cxn>
                      <a:cxn ang="0">
                        <a:pos x="72" y="244"/>
                      </a:cxn>
                      <a:cxn ang="0">
                        <a:pos x="60" y="245"/>
                      </a:cxn>
                      <a:cxn ang="0">
                        <a:pos x="37" y="224"/>
                      </a:cxn>
                      <a:cxn ang="0">
                        <a:pos x="52" y="180"/>
                      </a:cxn>
                      <a:cxn ang="0">
                        <a:pos x="79" y="152"/>
                      </a:cxn>
                      <a:cxn ang="0">
                        <a:pos x="85" y="145"/>
                      </a:cxn>
                      <a:cxn ang="0">
                        <a:pos x="60" y="153"/>
                      </a:cxn>
                      <a:cxn ang="0">
                        <a:pos x="18" y="150"/>
                      </a:cxn>
                      <a:cxn ang="0">
                        <a:pos x="13" y="133"/>
                      </a:cxn>
                      <a:cxn ang="0">
                        <a:pos x="40" y="106"/>
                      </a:cxn>
                      <a:cxn ang="0">
                        <a:pos x="64" y="116"/>
                      </a:cxn>
                      <a:cxn ang="0">
                        <a:pos x="50" y="95"/>
                      </a:cxn>
                      <a:cxn ang="0">
                        <a:pos x="13" y="68"/>
                      </a:cxn>
                      <a:cxn ang="0">
                        <a:pos x="44" y="56"/>
                      </a:cxn>
                      <a:cxn ang="0">
                        <a:pos x="117" y="13"/>
                      </a:cxn>
                      <a:cxn ang="0">
                        <a:pos x="150" y="7"/>
                      </a:cxn>
                      <a:cxn ang="0">
                        <a:pos x="157" y="7"/>
                      </a:cxn>
                      <a:cxn ang="0">
                        <a:pos x="189" y="11"/>
                      </a:cxn>
                      <a:cxn ang="0">
                        <a:pos x="236" y="20"/>
                      </a:cxn>
                      <a:cxn ang="0">
                        <a:pos x="307" y="28"/>
                      </a:cxn>
                      <a:cxn ang="0">
                        <a:pos x="334" y="36"/>
                      </a:cxn>
                    </a:cxnLst>
                    <a:rect l="0" t="0" r="r" b="b"/>
                    <a:pathLst>
                      <a:path w="469" h="343">
                        <a:moveTo>
                          <a:pt x="334" y="37"/>
                        </a:moveTo>
                        <a:cubicBezTo>
                          <a:pt x="334" y="228"/>
                          <a:pt x="334" y="228"/>
                          <a:pt x="334" y="228"/>
                        </a:cubicBezTo>
                        <a:cubicBezTo>
                          <a:pt x="340" y="233"/>
                          <a:pt x="353" y="226"/>
                          <a:pt x="359" y="234"/>
                        </a:cubicBezTo>
                        <a:cubicBezTo>
                          <a:pt x="363" y="240"/>
                          <a:pt x="372" y="252"/>
                          <a:pt x="381" y="252"/>
                        </a:cubicBezTo>
                        <a:cubicBezTo>
                          <a:pt x="387" y="252"/>
                          <a:pt x="387" y="243"/>
                          <a:pt x="393" y="241"/>
                        </a:cubicBezTo>
                        <a:cubicBezTo>
                          <a:pt x="396" y="240"/>
                          <a:pt x="398" y="241"/>
                          <a:pt x="401" y="239"/>
                        </a:cubicBezTo>
                        <a:cubicBezTo>
                          <a:pt x="415" y="252"/>
                          <a:pt x="421" y="257"/>
                          <a:pt x="433" y="274"/>
                        </a:cubicBezTo>
                        <a:cubicBezTo>
                          <a:pt x="434" y="276"/>
                          <a:pt x="437" y="277"/>
                          <a:pt x="439" y="281"/>
                        </a:cubicBezTo>
                        <a:cubicBezTo>
                          <a:pt x="440" y="286"/>
                          <a:pt x="442" y="292"/>
                          <a:pt x="447" y="297"/>
                        </a:cubicBezTo>
                        <a:cubicBezTo>
                          <a:pt x="450" y="300"/>
                          <a:pt x="455" y="299"/>
                          <a:pt x="458" y="302"/>
                        </a:cubicBezTo>
                        <a:cubicBezTo>
                          <a:pt x="462" y="306"/>
                          <a:pt x="469" y="308"/>
                          <a:pt x="469" y="318"/>
                        </a:cubicBezTo>
                        <a:cubicBezTo>
                          <a:pt x="469" y="322"/>
                          <a:pt x="463" y="323"/>
                          <a:pt x="463" y="326"/>
                        </a:cubicBezTo>
                        <a:cubicBezTo>
                          <a:pt x="461" y="326"/>
                          <a:pt x="461" y="327"/>
                          <a:pt x="459" y="327"/>
                        </a:cubicBezTo>
                        <a:cubicBezTo>
                          <a:pt x="451" y="327"/>
                          <a:pt x="440" y="318"/>
                          <a:pt x="440" y="314"/>
                        </a:cubicBezTo>
                        <a:cubicBezTo>
                          <a:pt x="440" y="310"/>
                          <a:pt x="440" y="311"/>
                          <a:pt x="440" y="307"/>
                        </a:cubicBezTo>
                        <a:cubicBezTo>
                          <a:pt x="440" y="300"/>
                          <a:pt x="435" y="300"/>
                          <a:pt x="427" y="300"/>
                        </a:cubicBezTo>
                        <a:cubicBezTo>
                          <a:pt x="421" y="300"/>
                          <a:pt x="419" y="296"/>
                          <a:pt x="419" y="294"/>
                        </a:cubicBezTo>
                        <a:cubicBezTo>
                          <a:pt x="419" y="290"/>
                          <a:pt x="426" y="290"/>
                          <a:pt x="426" y="286"/>
                        </a:cubicBezTo>
                        <a:cubicBezTo>
                          <a:pt x="426" y="283"/>
                          <a:pt x="426" y="281"/>
                          <a:pt x="426" y="281"/>
                        </a:cubicBezTo>
                        <a:cubicBezTo>
                          <a:pt x="417" y="281"/>
                          <a:pt x="420" y="286"/>
                          <a:pt x="414" y="286"/>
                        </a:cubicBezTo>
                        <a:cubicBezTo>
                          <a:pt x="412" y="286"/>
                          <a:pt x="407" y="282"/>
                          <a:pt x="407" y="280"/>
                        </a:cubicBezTo>
                        <a:cubicBezTo>
                          <a:pt x="407" y="274"/>
                          <a:pt x="410" y="273"/>
                          <a:pt x="412" y="270"/>
                        </a:cubicBezTo>
                        <a:cubicBezTo>
                          <a:pt x="409" y="268"/>
                          <a:pt x="405" y="264"/>
                          <a:pt x="404" y="267"/>
                        </a:cubicBezTo>
                        <a:cubicBezTo>
                          <a:pt x="397" y="267"/>
                          <a:pt x="394" y="264"/>
                          <a:pt x="390" y="261"/>
                        </a:cubicBezTo>
                        <a:cubicBezTo>
                          <a:pt x="389" y="264"/>
                          <a:pt x="387" y="269"/>
                          <a:pt x="384" y="269"/>
                        </a:cubicBezTo>
                        <a:cubicBezTo>
                          <a:pt x="375" y="269"/>
                          <a:pt x="368" y="256"/>
                          <a:pt x="363" y="252"/>
                        </a:cubicBezTo>
                        <a:cubicBezTo>
                          <a:pt x="352" y="243"/>
                          <a:pt x="337" y="244"/>
                          <a:pt x="323" y="236"/>
                        </a:cubicBezTo>
                        <a:cubicBezTo>
                          <a:pt x="299" y="236"/>
                          <a:pt x="299" y="236"/>
                          <a:pt x="299" y="236"/>
                        </a:cubicBezTo>
                        <a:cubicBezTo>
                          <a:pt x="285" y="232"/>
                          <a:pt x="265" y="230"/>
                          <a:pt x="258" y="214"/>
                        </a:cubicBezTo>
                        <a:cubicBezTo>
                          <a:pt x="252" y="217"/>
                          <a:pt x="244" y="219"/>
                          <a:pt x="240" y="221"/>
                        </a:cubicBezTo>
                        <a:cubicBezTo>
                          <a:pt x="241" y="224"/>
                          <a:pt x="242" y="225"/>
                          <a:pt x="244" y="227"/>
                        </a:cubicBezTo>
                        <a:cubicBezTo>
                          <a:pt x="238" y="236"/>
                          <a:pt x="210" y="252"/>
                          <a:pt x="200" y="252"/>
                        </a:cubicBezTo>
                        <a:cubicBezTo>
                          <a:pt x="198" y="252"/>
                          <a:pt x="195" y="251"/>
                          <a:pt x="195" y="249"/>
                        </a:cubicBezTo>
                        <a:cubicBezTo>
                          <a:pt x="195" y="246"/>
                          <a:pt x="198" y="246"/>
                          <a:pt x="199" y="245"/>
                        </a:cubicBezTo>
                        <a:cubicBezTo>
                          <a:pt x="197" y="242"/>
                          <a:pt x="199" y="242"/>
                          <a:pt x="199" y="240"/>
                        </a:cubicBezTo>
                        <a:cubicBezTo>
                          <a:pt x="199" y="230"/>
                          <a:pt x="205" y="223"/>
                          <a:pt x="218" y="219"/>
                        </a:cubicBezTo>
                        <a:cubicBezTo>
                          <a:pt x="218" y="217"/>
                          <a:pt x="218" y="216"/>
                          <a:pt x="218" y="214"/>
                        </a:cubicBezTo>
                        <a:cubicBezTo>
                          <a:pt x="214" y="214"/>
                          <a:pt x="215" y="214"/>
                          <a:pt x="213" y="214"/>
                        </a:cubicBezTo>
                        <a:cubicBezTo>
                          <a:pt x="203" y="214"/>
                          <a:pt x="173" y="239"/>
                          <a:pt x="173" y="253"/>
                        </a:cubicBezTo>
                        <a:cubicBezTo>
                          <a:pt x="173" y="255"/>
                          <a:pt x="173" y="258"/>
                          <a:pt x="173" y="260"/>
                        </a:cubicBezTo>
                        <a:cubicBezTo>
                          <a:pt x="173" y="270"/>
                          <a:pt x="164" y="273"/>
                          <a:pt x="154" y="277"/>
                        </a:cubicBezTo>
                        <a:cubicBezTo>
                          <a:pt x="148" y="280"/>
                          <a:pt x="146" y="284"/>
                          <a:pt x="143" y="288"/>
                        </a:cubicBezTo>
                        <a:cubicBezTo>
                          <a:pt x="136" y="297"/>
                          <a:pt x="121" y="301"/>
                          <a:pt x="114" y="308"/>
                        </a:cubicBezTo>
                        <a:cubicBezTo>
                          <a:pt x="107" y="315"/>
                          <a:pt x="91" y="320"/>
                          <a:pt x="79" y="322"/>
                        </a:cubicBezTo>
                        <a:cubicBezTo>
                          <a:pt x="63" y="324"/>
                          <a:pt x="54" y="343"/>
                          <a:pt x="35" y="337"/>
                        </a:cubicBezTo>
                        <a:cubicBezTo>
                          <a:pt x="41" y="329"/>
                          <a:pt x="49" y="333"/>
                          <a:pt x="57" y="328"/>
                        </a:cubicBezTo>
                        <a:cubicBezTo>
                          <a:pt x="62" y="325"/>
                          <a:pt x="66" y="316"/>
                          <a:pt x="71" y="314"/>
                        </a:cubicBezTo>
                        <a:cubicBezTo>
                          <a:pt x="78" y="309"/>
                          <a:pt x="87" y="314"/>
                          <a:pt x="92" y="307"/>
                        </a:cubicBezTo>
                        <a:cubicBezTo>
                          <a:pt x="99" y="297"/>
                          <a:pt x="117" y="290"/>
                          <a:pt x="127" y="283"/>
                        </a:cubicBezTo>
                        <a:cubicBezTo>
                          <a:pt x="137" y="276"/>
                          <a:pt x="137" y="263"/>
                          <a:pt x="148" y="256"/>
                        </a:cubicBezTo>
                        <a:cubicBezTo>
                          <a:pt x="141" y="256"/>
                          <a:pt x="141" y="256"/>
                          <a:pt x="141" y="256"/>
                        </a:cubicBezTo>
                        <a:cubicBezTo>
                          <a:pt x="135" y="259"/>
                          <a:pt x="132" y="262"/>
                          <a:pt x="125" y="262"/>
                        </a:cubicBezTo>
                        <a:cubicBezTo>
                          <a:pt x="120" y="262"/>
                          <a:pt x="117" y="260"/>
                          <a:pt x="113" y="258"/>
                        </a:cubicBezTo>
                        <a:cubicBezTo>
                          <a:pt x="112" y="262"/>
                          <a:pt x="110" y="263"/>
                          <a:pt x="110" y="266"/>
                        </a:cubicBezTo>
                        <a:cubicBezTo>
                          <a:pt x="99" y="262"/>
                          <a:pt x="96" y="260"/>
                          <a:pt x="89" y="254"/>
                        </a:cubicBezTo>
                        <a:cubicBezTo>
                          <a:pt x="88" y="257"/>
                          <a:pt x="88" y="259"/>
                          <a:pt x="88" y="261"/>
                        </a:cubicBezTo>
                        <a:cubicBezTo>
                          <a:pt x="84" y="261"/>
                          <a:pt x="85" y="261"/>
                          <a:pt x="83" y="261"/>
                        </a:cubicBezTo>
                        <a:cubicBezTo>
                          <a:pt x="80" y="261"/>
                          <a:pt x="78" y="264"/>
                          <a:pt x="76" y="264"/>
                        </a:cubicBezTo>
                        <a:cubicBezTo>
                          <a:pt x="74" y="264"/>
                          <a:pt x="72" y="257"/>
                          <a:pt x="72" y="253"/>
                        </a:cubicBezTo>
                        <a:cubicBezTo>
                          <a:pt x="72" y="248"/>
                          <a:pt x="72" y="248"/>
                          <a:pt x="72" y="244"/>
                        </a:cubicBezTo>
                        <a:cubicBezTo>
                          <a:pt x="72" y="243"/>
                          <a:pt x="72" y="238"/>
                          <a:pt x="68" y="238"/>
                        </a:cubicBezTo>
                        <a:cubicBezTo>
                          <a:pt x="65" y="238"/>
                          <a:pt x="61" y="245"/>
                          <a:pt x="60" y="245"/>
                        </a:cubicBezTo>
                        <a:cubicBezTo>
                          <a:pt x="54" y="245"/>
                          <a:pt x="33" y="229"/>
                          <a:pt x="30" y="225"/>
                        </a:cubicBezTo>
                        <a:cubicBezTo>
                          <a:pt x="32" y="225"/>
                          <a:pt x="35" y="224"/>
                          <a:pt x="37" y="224"/>
                        </a:cubicBezTo>
                        <a:cubicBezTo>
                          <a:pt x="33" y="214"/>
                          <a:pt x="19" y="212"/>
                          <a:pt x="19" y="205"/>
                        </a:cubicBezTo>
                        <a:cubicBezTo>
                          <a:pt x="19" y="191"/>
                          <a:pt x="43" y="180"/>
                          <a:pt x="52" y="180"/>
                        </a:cubicBezTo>
                        <a:cubicBezTo>
                          <a:pt x="56" y="180"/>
                          <a:pt x="86" y="169"/>
                          <a:pt x="86" y="163"/>
                        </a:cubicBezTo>
                        <a:cubicBezTo>
                          <a:pt x="86" y="160"/>
                          <a:pt x="79" y="153"/>
                          <a:pt x="79" y="152"/>
                        </a:cubicBezTo>
                        <a:cubicBezTo>
                          <a:pt x="83" y="150"/>
                          <a:pt x="82" y="150"/>
                          <a:pt x="85" y="152"/>
                        </a:cubicBezTo>
                        <a:cubicBezTo>
                          <a:pt x="85" y="145"/>
                          <a:pt x="85" y="145"/>
                          <a:pt x="85" y="145"/>
                        </a:cubicBezTo>
                        <a:cubicBezTo>
                          <a:pt x="81" y="145"/>
                          <a:pt x="81" y="145"/>
                          <a:pt x="79" y="145"/>
                        </a:cubicBezTo>
                        <a:cubicBezTo>
                          <a:pt x="72" y="145"/>
                          <a:pt x="69" y="153"/>
                          <a:pt x="60" y="153"/>
                        </a:cubicBezTo>
                        <a:cubicBezTo>
                          <a:pt x="51" y="153"/>
                          <a:pt x="48" y="148"/>
                          <a:pt x="41" y="150"/>
                        </a:cubicBezTo>
                        <a:cubicBezTo>
                          <a:pt x="32" y="150"/>
                          <a:pt x="21" y="150"/>
                          <a:pt x="18" y="150"/>
                        </a:cubicBezTo>
                        <a:cubicBezTo>
                          <a:pt x="17" y="143"/>
                          <a:pt x="12" y="141"/>
                          <a:pt x="12" y="137"/>
                        </a:cubicBezTo>
                        <a:cubicBezTo>
                          <a:pt x="12" y="136"/>
                          <a:pt x="13" y="134"/>
                          <a:pt x="13" y="133"/>
                        </a:cubicBezTo>
                        <a:cubicBezTo>
                          <a:pt x="6" y="133"/>
                          <a:pt x="2" y="130"/>
                          <a:pt x="0" y="126"/>
                        </a:cubicBezTo>
                        <a:cubicBezTo>
                          <a:pt x="11" y="119"/>
                          <a:pt x="29" y="113"/>
                          <a:pt x="40" y="106"/>
                        </a:cubicBezTo>
                        <a:cubicBezTo>
                          <a:pt x="48" y="106"/>
                          <a:pt x="48" y="106"/>
                          <a:pt x="48" y="106"/>
                        </a:cubicBezTo>
                        <a:cubicBezTo>
                          <a:pt x="48" y="120"/>
                          <a:pt x="55" y="116"/>
                          <a:pt x="64" y="116"/>
                        </a:cubicBezTo>
                        <a:cubicBezTo>
                          <a:pt x="70" y="116"/>
                          <a:pt x="71" y="118"/>
                          <a:pt x="76" y="116"/>
                        </a:cubicBezTo>
                        <a:cubicBezTo>
                          <a:pt x="72" y="102"/>
                          <a:pt x="63" y="101"/>
                          <a:pt x="50" y="95"/>
                        </a:cubicBezTo>
                        <a:cubicBezTo>
                          <a:pt x="46" y="94"/>
                          <a:pt x="41" y="80"/>
                          <a:pt x="37" y="78"/>
                        </a:cubicBezTo>
                        <a:cubicBezTo>
                          <a:pt x="31" y="75"/>
                          <a:pt x="13" y="71"/>
                          <a:pt x="13" y="68"/>
                        </a:cubicBezTo>
                        <a:cubicBezTo>
                          <a:pt x="13" y="68"/>
                          <a:pt x="20" y="57"/>
                          <a:pt x="20" y="56"/>
                        </a:cubicBezTo>
                        <a:cubicBezTo>
                          <a:pt x="44" y="56"/>
                          <a:pt x="44" y="56"/>
                          <a:pt x="44" y="56"/>
                        </a:cubicBezTo>
                        <a:cubicBezTo>
                          <a:pt x="57" y="38"/>
                          <a:pt x="77" y="21"/>
                          <a:pt x="101" y="14"/>
                        </a:cubicBezTo>
                        <a:cubicBezTo>
                          <a:pt x="107" y="12"/>
                          <a:pt x="111" y="15"/>
                          <a:pt x="117" y="13"/>
                        </a:cubicBezTo>
                        <a:cubicBezTo>
                          <a:pt x="124" y="10"/>
                          <a:pt x="128" y="0"/>
                          <a:pt x="136" y="0"/>
                        </a:cubicBezTo>
                        <a:cubicBezTo>
                          <a:pt x="142" y="0"/>
                          <a:pt x="144" y="5"/>
                          <a:pt x="150" y="7"/>
                        </a:cubicBezTo>
                        <a:cubicBezTo>
                          <a:pt x="147" y="10"/>
                          <a:pt x="147" y="11"/>
                          <a:pt x="146" y="13"/>
                        </a:cubicBezTo>
                        <a:cubicBezTo>
                          <a:pt x="150" y="14"/>
                          <a:pt x="154" y="11"/>
                          <a:pt x="157" y="7"/>
                        </a:cubicBezTo>
                        <a:cubicBezTo>
                          <a:pt x="162" y="9"/>
                          <a:pt x="163" y="10"/>
                          <a:pt x="167" y="11"/>
                        </a:cubicBezTo>
                        <a:cubicBezTo>
                          <a:pt x="189" y="11"/>
                          <a:pt x="189" y="11"/>
                          <a:pt x="189" y="11"/>
                        </a:cubicBezTo>
                        <a:cubicBezTo>
                          <a:pt x="194" y="15"/>
                          <a:pt x="196" y="17"/>
                          <a:pt x="202" y="20"/>
                        </a:cubicBezTo>
                        <a:cubicBezTo>
                          <a:pt x="236" y="20"/>
                          <a:pt x="236" y="20"/>
                          <a:pt x="236" y="20"/>
                        </a:cubicBezTo>
                        <a:cubicBezTo>
                          <a:pt x="245" y="29"/>
                          <a:pt x="272" y="31"/>
                          <a:pt x="286" y="31"/>
                        </a:cubicBezTo>
                        <a:cubicBezTo>
                          <a:pt x="294" y="31"/>
                          <a:pt x="299" y="28"/>
                          <a:pt x="307" y="28"/>
                        </a:cubicBezTo>
                        <a:cubicBezTo>
                          <a:pt x="319" y="28"/>
                          <a:pt x="323" y="34"/>
                          <a:pt x="334" y="37"/>
                        </a:cubicBezTo>
                        <a:cubicBezTo>
                          <a:pt x="334" y="36"/>
                          <a:pt x="334" y="36"/>
                          <a:pt x="334" y="36"/>
                        </a:cubicBezTo>
                        <a:lnTo>
                          <a:pt x="334" y="37"/>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30" name="Freeform: Shape 347"/>
                  <p:cNvSpPr/>
                  <p:nvPr/>
                </p:nvSpPr>
                <p:spPr bwMode="auto">
                  <a:xfrm>
                    <a:off x="2149475" y="1820863"/>
                    <a:ext cx="28575" cy="38100"/>
                  </a:xfrm>
                  <a:custGeom>
                    <a:avLst/>
                    <a:gdLst/>
                    <a:ahLst/>
                    <a:cxnLst>
                      <a:cxn ang="0">
                        <a:pos x="9" y="11"/>
                      </a:cxn>
                      <a:cxn ang="0">
                        <a:pos x="0" y="11"/>
                      </a:cxn>
                      <a:cxn ang="0">
                        <a:pos x="11" y="2"/>
                      </a:cxn>
                      <a:cxn ang="0">
                        <a:pos x="22" y="25"/>
                      </a:cxn>
                      <a:cxn ang="0">
                        <a:pos x="18" y="29"/>
                      </a:cxn>
                      <a:cxn ang="0">
                        <a:pos x="9" y="20"/>
                      </a:cxn>
                      <a:cxn ang="0">
                        <a:pos x="9" y="11"/>
                      </a:cxn>
                    </a:cxnLst>
                    <a:rect l="0" t="0" r="r" b="b"/>
                    <a:pathLst>
                      <a:path w="22" h="29">
                        <a:moveTo>
                          <a:pt x="9" y="11"/>
                        </a:moveTo>
                        <a:cubicBezTo>
                          <a:pt x="2" y="9"/>
                          <a:pt x="5" y="7"/>
                          <a:pt x="0" y="11"/>
                        </a:cubicBezTo>
                        <a:cubicBezTo>
                          <a:pt x="0" y="0"/>
                          <a:pt x="2" y="0"/>
                          <a:pt x="11" y="2"/>
                        </a:cubicBezTo>
                        <a:cubicBezTo>
                          <a:pt x="10" y="14"/>
                          <a:pt x="22" y="15"/>
                          <a:pt x="22" y="25"/>
                        </a:cubicBezTo>
                        <a:cubicBezTo>
                          <a:pt x="22" y="28"/>
                          <a:pt x="20" y="29"/>
                          <a:pt x="18" y="29"/>
                        </a:cubicBezTo>
                        <a:cubicBezTo>
                          <a:pt x="14" y="29"/>
                          <a:pt x="9" y="20"/>
                          <a:pt x="9" y="20"/>
                        </a:cubicBezTo>
                        <a:cubicBezTo>
                          <a:pt x="9" y="16"/>
                          <a:pt x="8" y="13"/>
                          <a:pt x="9" y="1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31" name="Freeform: Shape 348"/>
                  <p:cNvSpPr/>
                  <p:nvPr/>
                </p:nvSpPr>
                <p:spPr bwMode="auto">
                  <a:xfrm>
                    <a:off x="2105025" y="1776413"/>
                    <a:ext cx="30163" cy="46038"/>
                  </a:xfrm>
                  <a:custGeom>
                    <a:avLst/>
                    <a:gdLst/>
                    <a:ahLst/>
                    <a:cxnLst>
                      <a:cxn ang="0">
                        <a:pos x="15" y="18"/>
                      </a:cxn>
                      <a:cxn ang="0">
                        <a:pos x="19" y="18"/>
                      </a:cxn>
                      <a:cxn ang="0">
                        <a:pos x="19" y="35"/>
                      </a:cxn>
                      <a:cxn ang="0">
                        <a:pos x="11" y="17"/>
                      </a:cxn>
                      <a:cxn ang="0">
                        <a:pos x="0" y="4"/>
                      </a:cxn>
                      <a:cxn ang="0">
                        <a:pos x="5" y="0"/>
                      </a:cxn>
                      <a:cxn ang="0">
                        <a:pos x="15" y="0"/>
                      </a:cxn>
                      <a:cxn ang="0">
                        <a:pos x="15" y="18"/>
                      </a:cxn>
                    </a:cxnLst>
                    <a:rect l="0" t="0" r="r" b="b"/>
                    <a:pathLst>
                      <a:path w="23" h="35">
                        <a:moveTo>
                          <a:pt x="15" y="18"/>
                        </a:moveTo>
                        <a:cubicBezTo>
                          <a:pt x="15" y="19"/>
                          <a:pt x="19" y="19"/>
                          <a:pt x="19" y="18"/>
                        </a:cubicBezTo>
                        <a:cubicBezTo>
                          <a:pt x="19" y="24"/>
                          <a:pt x="23" y="30"/>
                          <a:pt x="19" y="35"/>
                        </a:cubicBezTo>
                        <a:cubicBezTo>
                          <a:pt x="13" y="30"/>
                          <a:pt x="11" y="24"/>
                          <a:pt x="11" y="17"/>
                        </a:cubicBezTo>
                        <a:cubicBezTo>
                          <a:pt x="5" y="16"/>
                          <a:pt x="0" y="11"/>
                          <a:pt x="0" y="4"/>
                        </a:cubicBezTo>
                        <a:cubicBezTo>
                          <a:pt x="0" y="1"/>
                          <a:pt x="3" y="0"/>
                          <a:pt x="5" y="0"/>
                        </a:cubicBezTo>
                        <a:cubicBezTo>
                          <a:pt x="13" y="0"/>
                          <a:pt x="9" y="3"/>
                          <a:pt x="15" y="0"/>
                        </a:cubicBezTo>
                        <a:cubicBezTo>
                          <a:pt x="15" y="11"/>
                          <a:pt x="13" y="11"/>
                          <a:pt x="15" y="1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32" name="Freeform: Shape 349"/>
                  <p:cNvSpPr/>
                  <p:nvPr/>
                </p:nvSpPr>
                <p:spPr bwMode="auto">
                  <a:xfrm>
                    <a:off x="2389188" y="1335088"/>
                    <a:ext cx="307975" cy="161925"/>
                  </a:xfrm>
                  <a:custGeom>
                    <a:avLst/>
                    <a:gdLst/>
                    <a:ahLst/>
                    <a:cxnLst>
                      <a:cxn ang="0">
                        <a:pos x="214" y="96"/>
                      </a:cxn>
                      <a:cxn ang="0">
                        <a:pos x="209" y="100"/>
                      </a:cxn>
                      <a:cxn ang="0">
                        <a:pos x="215" y="103"/>
                      </a:cxn>
                      <a:cxn ang="0">
                        <a:pos x="220" y="110"/>
                      </a:cxn>
                      <a:cxn ang="0">
                        <a:pos x="195" y="118"/>
                      </a:cxn>
                      <a:cxn ang="0">
                        <a:pos x="158" y="104"/>
                      </a:cxn>
                      <a:cxn ang="0">
                        <a:pos x="147" y="112"/>
                      </a:cxn>
                      <a:cxn ang="0">
                        <a:pos x="115" y="121"/>
                      </a:cxn>
                      <a:cxn ang="0">
                        <a:pos x="75" y="121"/>
                      </a:cxn>
                      <a:cxn ang="0">
                        <a:pos x="68" y="110"/>
                      </a:cxn>
                      <a:cxn ang="0">
                        <a:pos x="43" y="108"/>
                      </a:cxn>
                      <a:cxn ang="0">
                        <a:pos x="23" y="92"/>
                      </a:cxn>
                      <a:cxn ang="0">
                        <a:pos x="65" y="82"/>
                      </a:cxn>
                      <a:cxn ang="0">
                        <a:pos x="80" y="81"/>
                      </a:cxn>
                      <a:cxn ang="0">
                        <a:pos x="69" y="77"/>
                      </a:cxn>
                      <a:cxn ang="0">
                        <a:pos x="45" y="77"/>
                      </a:cxn>
                      <a:cxn ang="0">
                        <a:pos x="12" y="69"/>
                      </a:cxn>
                      <a:cxn ang="0">
                        <a:pos x="29" y="60"/>
                      </a:cxn>
                      <a:cxn ang="0">
                        <a:pos x="14" y="59"/>
                      </a:cxn>
                      <a:cxn ang="0">
                        <a:pos x="0" y="51"/>
                      </a:cxn>
                      <a:cxn ang="0">
                        <a:pos x="56" y="13"/>
                      </a:cxn>
                      <a:cxn ang="0">
                        <a:pos x="64" y="29"/>
                      </a:cxn>
                      <a:cxn ang="0">
                        <a:pos x="78" y="21"/>
                      </a:cxn>
                      <a:cxn ang="0">
                        <a:pos x="98" y="34"/>
                      </a:cxn>
                      <a:cxn ang="0">
                        <a:pos x="111" y="31"/>
                      </a:cxn>
                      <a:cxn ang="0">
                        <a:pos x="109" y="23"/>
                      </a:cxn>
                      <a:cxn ang="0">
                        <a:pos x="118" y="23"/>
                      </a:cxn>
                      <a:cxn ang="0">
                        <a:pos x="133" y="35"/>
                      </a:cxn>
                      <a:cxn ang="0">
                        <a:pos x="140" y="51"/>
                      </a:cxn>
                      <a:cxn ang="0">
                        <a:pos x="146" y="48"/>
                      </a:cxn>
                      <a:cxn ang="0">
                        <a:pos x="136" y="17"/>
                      </a:cxn>
                      <a:cxn ang="0">
                        <a:pos x="144" y="12"/>
                      </a:cxn>
                      <a:cxn ang="0">
                        <a:pos x="156" y="12"/>
                      </a:cxn>
                      <a:cxn ang="0">
                        <a:pos x="156" y="7"/>
                      </a:cxn>
                      <a:cxn ang="0">
                        <a:pos x="169" y="0"/>
                      </a:cxn>
                      <a:cxn ang="0">
                        <a:pos x="184" y="10"/>
                      </a:cxn>
                      <a:cxn ang="0">
                        <a:pos x="175" y="24"/>
                      </a:cxn>
                      <a:cxn ang="0">
                        <a:pos x="187" y="62"/>
                      </a:cxn>
                      <a:cxn ang="0">
                        <a:pos x="232" y="92"/>
                      </a:cxn>
                      <a:cxn ang="0">
                        <a:pos x="214" y="96"/>
                      </a:cxn>
                    </a:cxnLst>
                    <a:rect l="0" t="0" r="r" b="b"/>
                    <a:pathLst>
                      <a:path w="232" h="121">
                        <a:moveTo>
                          <a:pt x="214" y="96"/>
                        </a:moveTo>
                        <a:cubicBezTo>
                          <a:pt x="211" y="96"/>
                          <a:pt x="209" y="97"/>
                          <a:pt x="209" y="100"/>
                        </a:cubicBezTo>
                        <a:cubicBezTo>
                          <a:pt x="209" y="103"/>
                          <a:pt x="214" y="103"/>
                          <a:pt x="215" y="103"/>
                        </a:cubicBezTo>
                        <a:cubicBezTo>
                          <a:pt x="216" y="107"/>
                          <a:pt x="218" y="108"/>
                          <a:pt x="220" y="110"/>
                        </a:cubicBezTo>
                        <a:cubicBezTo>
                          <a:pt x="216" y="118"/>
                          <a:pt x="206" y="118"/>
                          <a:pt x="195" y="118"/>
                        </a:cubicBezTo>
                        <a:cubicBezTo>
                          <a:pt x="177" y="118"/>
                          <a:pt x="171" y="104"/>
                          <a:pt x="158" y="104"/>
                        </a:cubicBezTo>
                        <a:cubicBezTo>
                          <a:pt x="150" y="104"/>
                          <a:pt x="154" y="109"/>
                          <a:pt x="147" y="112"/>
                        </a:cubicBezTo>
                        <a:cubicBezTo>
                          <a:pt x="135" y="118"/>
                          <a:pt x="124" y="115"/>
                          <a:pt x="115" y="121"/>
                        </a:cubicBezTo>
                        <a:cubicBezTo>
                          <a:pt x="95" y="121"/>
                          <a:pt x="87" y="121"/>
                          <a:pt x="75" y="121"/>
                        </a:cubicBezTo>
                        <a:cubicBezTo>
                          <a:pt x="68" y="121"/>
                          <a:pt x="73" y="114"/>
                          <a:pt x="68" y="110"/>
                        </a:cubicBezTo>
                        <a:cubicBezTo>
                          <a:pt x="63" y="107"/>
                          <a:pt x="49" y="108"/>
                          <a:pt x="43" y="108"/>
                        </a:cubicBezTo>
                        <a:cubicBezTo>
                          <a:pt x="34" y="108"/>
                          <a:pt x="26" y="98"/>
                          <a:pt x="23" y="92"/>
                        </a:cubicBezTo>
                        <a:cubicBezTo>
                          <a:pt x="33" y="85"/>
                          <a:pt x="47" y="82"/>
                          <a:pt x="65" y="82"/>
                        </a:cubicBezTo>
                        <a:cubicBezTo>
                          <a:pt x="72" y="82"/>
                          <a:pt x="75" y="82"/>
                          <a:pt x="80" y="81"/>
                        </a:cubicBezTo>
                        <a:cubicBezTo>
                          <a:pt x="77" y="80"/>
                          <a:pt x="73" y="77"/>
                          <a:pt x="69" y="77"/>
                        </a:cubicBezTo>
                        <a:cubicBezTo>
                          <a:pt x="60" y="77"/>
                          <a:pt x="50" y="77"/>
                          <a:pt x="45" y="77"/>
                        </a:cubicBezTo>
                        <a:cubicBezTo>
                          <a:pt x="36" y="77"/>
                          <a:pt x="12" y="81"/>
                          <a:pt x="12" y="69"/>
                        </a:cubicBezTo>
                        <a:cubicBezTo>
                          <a:pt x="12" y="59"/>
                          <a:pt x="24" y="63"/>
                          <a:pt x="29" y="60"/>
                        </a:cubicBezTo>
                        <a:cubicBezTo>
                          <a:pt x="22" y="58"/>
                          <a:pt x="19" y="59"/>
                          <a:pt x="14" y="59"/>
                        </a:cubicBezTo>
                        <a:cubicBezTo>
                          <a:pt x="9" y="59"/>
                          <a:pt x="0" y="53"/>
                          <a:pt x="0" y="51"/>
                        </a:cubicBezTo>
                        <a:cubicBezTo>
                          <a:pt x="0" y="29"/>
                          <a:pt x="41" y="13"/>
                          <a:pt x="56" y="13"/>
                        </a:cubicBezTo>
                        <a:cubicBezTo>
                          <a:pt x="63" y="13"/>
                          <a:pt x="62" y="26"/>
                          <a:pt x="64" y="29"/>
                        </a:cubicBezTo>
                        <a:cubicBezTo>
                          <a:pt x="68" y="26"/>
                          <a:pt x="71" y="21"/>
                          <a:pt x="78" y="21"/>
                        </a:cubicBezTo>
                        <a:cubicBezTo>
                          <a:pt x="90" y="21"/>
                          <a:pt x="94" y="26"/>
                          <a:pt x="98" y="34"/>
                        </a:cubicBezTo>
                        <a:cubicBezTo>
                          <a:pt x="102" y="33"/>
                          <a:pt x="106" y="32"/>
                          <a:pt x="111" y="31"/>
                        </a:cubicBezTo>
                        <a:cubicBezTo>
                          <a:pt x="110" y="27"/>
                          <a:pt x="109" y="25"/>
                          <a:pt x="109" y="23"/>
                        </a:cubicBezTo>
                        <a:cubicBezTo>
                          <a:pt x="118" y="23"/>
                          <a:pt x="118" y="23"/>
                          <a:pt x="118" y="23"/>
                        </a:cubicBezTo>
                        <a:cubicBezTo>
                          <a:pt x="124" y="25"/>
                          <a:pt x="131" y="30"/>
                          <a:pt x="133" y="35"/>
                        </a:cubicBezTo>
                        <a:cubicBezTo>
                          <a:pt x="135" y="40"/>
                          <a:pt x="132" y="51"/>
                          <a:pt x="140" y="51"/>
                        </a:cubicBezTo>
                        <a:cubicBezTo>
                          <a:pt x="144" y="51"/>
                          <a:pt x="144" y="50"/>
                          <a:pt x="146" y="48"/>
                        </a:cubicBezTo>
                        <a:cubicBezTo>
                          <a:pt x="142" y="42"/>
                          <a:pt x="136" y="21"/>
                          <a:pt x="136" y="17"/>
                        </a:cubicBezTo>
                        <a:cubicBezTo>
                          <a:pt x="136" y="14"/>
                          <a:pt x="140" y="12"/>
                          <a:pt x="144" y="12"/>
                        </a:cubicBezTo>
                        <a:cubicBezTo>
                          <a:pt x="152" y="12"/>
                          <a:pt x="149" y="15"/>
                          <a:pt x="156" y="12"/>
                        </a:cubicBezTo>
                        <a:cubicBezTo>
                          <a:pt x="156" y="10"/>
                          <a:pt x="156" y="9"/>
                          <a:pt x="156" y="7"/>
                        </a:cubicBezTo>
                        <a:cubicBezTo>
                          <a:pt x="156" y="3"/>
                          <a:pt x="162" y="0"/>
                          <a:pt x="169" y="0"/>
                        </a:cubicBezTo>
                        <a:cubicBezTo>
                          <a:pt x="177" y="0"/>
                          <a:pt x="184" y="3"/>
                          <a:pt x="184" y="10"/>
                        </a:cubicBezTo>
                        <a:cubicBezTo>
                          <a:pt x="184" y="16"/>
                          <a:pt x="175" y="20"/>
                          <a:pt x="175" y="24"/>
                        </a:cubicBezTo>
                        <a:cubicBezTo>
                          <a:pt x="175" y="40"/>
                          <a:pt x="187" y="50"/>
                          <a:pt x="187" y="62"/>
                        </a:cubicBezTo>
                        <a:cubicBezTo>
                          <a:pt x="187" y="76"/>
                          <a:pt x="224" y="85"/>
                          <a:pt x="232" y="92"/>
                        </a:cubicBezTo>
                        <a:cubicBezTo>
                          <a:pt x="224" y="97"/>
                          <a:pt x="222" y="96"/>
                          <a:pt x="214" y="9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33" name="Freeform: Shape 350"/>
                  <p:cNvSpPr/>
                  <p:nvPr/>
                </p:nvSpPr>
                <p:spPr bwMode="auto">
                  <a:xfrm>
                    <a:off x="2274888" y="1309688"/>
                    <a:ext cx="173038" cy="114300"/>
                  </a:xfrm>
                  <a:custGeom>
                    <a:avLst/>
                    <a:gdLst/>
                    <a:ahLst/>
                    <a:cxnLst>
                      <a:cxn ang="0">
                        <a:pos x="28" y="82"/>
                      </a:cxn>
                      <a:cxn ang="0">
                        <a:pos x="22" y="73"/>
                      </a:cxn>
                      <a:cxn ang="0">
                        <a:pos x="0" y="64"/>
                      </a:cxn>
                      <a:cxn ang="0">
                        <a:pos x="22" y="21"/>
                      </a:cxn>
                      <a:cxn ang="0">
                        <a:pos x="16" y="5"/>
                      </a:cxn>
                      <a:cxn ang="0">
                        <a:pos x="42" y="5"/>
                      </a:cxn>
                      <a:cxn ang="0">
                        <a:pos x="60" y="2"/>
                      </a:cxn>
                      <a:cxn ang="0">
                        <a:pos x="84" y="11"/>
                      </a:cxn>
                      <a:cxn ang="0">
                        <a:pos x="99" y="10"/>
                      </a:cxn>
                      <a:cxn ang="0">
                        <a:pos x="130" y="29"/>
                      </a:cxn>
                      <a:cxn ang="0">
                        <a:pos x="102" y="38"/>
                      </a:cxn>
                      <a:cxn ang="0">
                        <a:pos x="69" y="71"/>
                      </a:cxn>
                      <a:cxn ang="0">
                        <a:pos x="35" y="86"/>
                      </a:cxn>
                      <a:cxn ang="0">
                        <a:pos x="28" y="82"/>
                      </a:cxn>
                    </a:cxnLst>
                    <a:rect l="0" t="0" r="r" b="b"/>
                    <a:pathLst>
                      <a:path w="130" h="86">
                        <a:moveTo>
                          <a:pt x="28" y="82"/>
                        </a:moveTo>
                        <a:cubicBezTo>
                          <a:pt x="26" y="82"/>
                          <a:pt x="23" y="75"/>
                          <a:pt x="22" y="73"/>
                        </a:cubicBezTo>
                        <a:cubicBezTo>
                          <a:pt x="18" y="68"/>
                          <a:pt x="0" y="69"/>
                          <a:pt x="0" y="64"/>
                        </a:cubicBezTo>
                        <a:cubicBezTo>
                          <a:pt x="0" y="49"/>
                          <a:pt x="22" y="37"/>
                          <a:pt x="22" y="21"/>
                        </a:cubicBezTo>
                        <a:cubicBezTo>
                          <a:pt x="22" y="17"/>
                          <a:pt x="16" y="10"/>
                          <a:pt x="16" y="5"/>
                        </a:cubicBezTo>
                        <a:cubicBezTo>
                          <a:pt x="27" y="1"/>
                          <a:pt x="32" y="5"/>
                          <a:pt x="42" y="5"/>
                        </a:cubicBezTo>
                        <a:cubicBezTo>
                          <a:pt x="48" y="5"/>
                          <a:pt x="52" y="0"/>
                          <a:pt x="60" y="2"/>
                        </a:cubicBezTo>
                        <a:cubicBezTo>
                          <a:pt x="70" y="5"/>
                          <a:pt x="74" y="10"/>
                          <a:pt x="84" y="11"/>
                        </a:cubicBezTo>
                        <a:cubicBezTo>
                          <a:pt x="88" y="15"/>
                          <a:pt x="93" y="10"/>
                          <a:pt x="99" y="10"/>
                        </a:cubicBezTo>
                        <a:cubicBezTo>
                          <a:pt x="108" y="10"/>
                          <a:pt x="130" y="19"/>
                          <a:pt x="130" y="29"/>
                        </a:cubicBezTo>
                        <a:cubicBezTo>
                          <a:pt x="130" y="34"/>
                          <a:pt x="106" y="37"/>
                          <a:pt x="102" y="38"/>
                        </a:cubicBezTo>
                        <a:cubicBezTo>
                          <a:pt x="88" y="43"/>
                          <a:pt x="69" y="61"/>
                          <a:pt x="69" y="71"/>
                        </a:cubicBezTo>
                        <a:cubicBezTo>
                          <a:pt x="69" y="75"/>
                          <a:pt x="38" y="86"/>
                          <a:pt x="35" y="86"/>
                        </a:cubicBezTo>
                        <a:cubicBezTo>
                          <a:pt x="32" y="86"/>
                          <a:pt x="30" y="82"/>
                          <a:pt x="28" y="8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34" name="Freeform: Shape 351"/>
                  <p:cNvSpPr/>
                  <p:nvPr/>
                </p:nvSpPr>
                <p:spPr bwMode="auto">
                  <a:xfrm>
                    <a:off x="2413000" y="1228725"/>
                    <a:ext cx="204788" cy="87313"/>
                  </a:xfrm>
                  <a:custGeom>
                    <a:avLst/>
                    <a:gdLst/>
                    <a:ahLst/>
                    <a:cxnLst>
                      <a:cxn ang="0">
                        <a:pos x="53" y="65"/>
                      </a:cxn>
                      <a:cxn ang="0">
                        <a:pos x="41" y="59"/>
                      </a:cxn>
                      <a:cxn ang="0">
                        <a:pos x="53" y="53"/>
                      </a:cxn>
                      <a:cxn ang="0">
                        <a:pos x="46" y="43"/>
                      </a:cxn>
                      <a:cxn ang="0">
                        <a:pos x="41" y="49"/>
                      </a:cxn>
                      <a:cxn ang="0">
                        <a:pos x="22" y="52"/>
                      </a:cxn>
                      <a:cxn ang="0">
                        <a:pos x="7" y="49"/>
                      </a:cxn>
                      <a:cxn ang="0">
                        <a:pos x="0" y="42"/>
                      </a:cxn>
                      <a:cxn ang="0">
                        <a:pos x="0" y="36"/>
                      </a:cxn>
                      <a:cxn ang="0">
                        <a:pos x="11" y="31"/>
                      </a:cxn>
                      <a:cxn ang="0">
                        <a:pos x="31" y="36"/>
                      </a:cxn>
                      <a:cxn ang="0">
                        <a:pos x="11" y="30"/>
                      </a:cxn>
                      <a:cxn ang="0">
                        <a:pos x="11" y="23"/>
                      </a:cxn>
                      <a:cxn ang="0">
                        <a:pos x="19" y="23"/>
                      </a:cxn>
                      <a:cxn ang="0">
                        <a:pos x="38" y="26"/>
                      </a:cxn>
                      <a:cxn ang="0">
                        <a:pos x="16" y="22"/>
                      </a:cxn>
                      <a:cxn ang="0">
                        <a:pos x="25" y="17"/>
                      </a:cxn>
                      <a:cxn ang="0">
                        <a:pos x="36" y="18"/>
                      </a:cxn>
                      <a:cxn ang="0">
                        <a:pos x="23" y="12"/>
                      </a:cxn>
                      <a:cxn ang="0">
                        <a:pos x="38" y="12"/>
                      </a:cxn>
                      <a:cxn ang="0">
                        <a:pos x="45" y="19"/>
                      </a:cxn>
                      <a:cxn ang="0">
                        <a:pos x="55" y="19"/>
                      </a:cxn>
                      <a:cxn ang="0">
                        <a:pos x="97" y="36"/>
                      </a:cxn>
                      <a:cxn ang="0">
                        <a:pos x="107" y="30"/>
                      </a:cxn>
                      <a:cxn ang="0">
                        <a:pos x="98" y="29"/>
                      </a:cxn>
                      <a:cxn ang="0">
                        <a:pos x="102" y="27"/>
                      </a:cxn>
                      <a:cxn ang="0">
                        <a:pos x="102" y="21"/>
                      </a:cxn>
                      <a:cxn ang="0">
                        <a:pos x="91" y="15"/>
                      </a:cxn>
                      <a:cxn ang="0">
                        <a:pos x="107" y="0"/>
                      </a:cxn>
                      <a:cxn ang="0">
                        <a:pos x="116" y="4"/>
                      </a:cxn>
                      <a:cxn ang="0">
                        <a:pos x="116" y="9"/>
                      </a:cxn>
                      <a:cxn ang="0">
                        <a:pos x="132" y="26"/>
                      </a:cxn>
                      <a:cxn ang="0">
                        <a:pos x="144" y="20"/>
                      </a:cxn>
                      <a:cxn ang="0">
                        <a:pos x="154" y="31"/>
                      </a:cxn>
                      <a:cxn ang="0">
                        <a:pos x="140" y="52"/>
                      </a:cxn>
                      <a:cxn ang="0">
                        <a:pos x="111" y="51"/>
                      </a:cxn>
                      <a:cxn ang="0">
                        <a:pos x="82" y="59"/>
                      </a:cxn>
                      <a:cxn ang="0">
                        <a:pos x="53" y="65"/>
                      </a:cxn>
                    </a:cxnLst>
                    <a:rect l="0" t="0" r="r" b="b"/>
                    <a:pathLst>
                      <a:path w="154" h="65">
                        <a:moveTo>
                          <a:pt x="53" y="65"/>
                        </a:moveTo>
                        <a:cubicBezTo>
                          <a:pt x="48" y="65"/>
                          <a:pt x="41" y="61"/>
                          <a:pt x="41" y="59"/>
                        </a:cubicBezTo>
                        <a:cubicBezTo>
                          <a:pt x="41" y="52"/>
                          <a:pt x="47" y="53"/>
                          <a:pt x="53" y="53"/>
                        </a:cubicBezTo>
                        <a:cubicBezTo>
                          <a:pt x="50" y="50"/>
                          <a:pt x="46" y="48"/>
                          <a:pt x="46" y="43"/>
                        </a:cubicBezTo>
                        <a:cubicBezTo>
                          <a:pt x="43" y="44"/>
                          <a:pt x="41" y="46"/>
                          <a:pt x="41" y="49"/>
                        </a:cubicBezTo>
                        <a:cubicBezTo>
                          <a:pt x="33" y="50"/>
                          <a:pt x="27" y="52"/>
                          <a:pt x="22" y="52"/>
                        </a:cubicBezTo>
                        <a:cubicBezTo>
                          <a:pt x="16" y="52"/>
                          <a:pt x="10" y="49"/>
                          <a:pt x="7" y="49"/>
                        </a:cubicBezTo>
                        <a:cubicBezTo>
                          <a:pt x="3" y="49"/>
                          <a:pt x="0" y="46"/>
                          <a:pt x="0" y="42"/>
                        </a:cubicBezTo>
                        <a:cubicBezTo>
                          <a:pt x="0" y="38"/>
                          <a:pt x="2" y="39"/>
                          <a:pt x="0" y="36"/>
                        </a:cubicBezTo>
                        <a:cubicBezTo>
                          <a:pt x="5" y="35"/>
                          <a:pt x="7" y="31"/>
                          <a:pt x="11" y="31"/>
                        </a:cubicBezTo>
                        <a:cubicBezTo>
                          <a:pt x="20" y="31"/>
                          <a:pt x="24" y="35"/>
                          <a:pt x="31" y="36"/>
                        </a:cubicBezTo>
                        <a:cubicBezTo>
                          <a:pt x="24" y="35"/>
                          <a:pt x="17" y="32"/>
                          <a:pt x="11" y="30"/>
                        </a:cubicBezTo>
                        <a:cubicBezTo>
                          <a:pt x="11" y="23"/>
                          <a:pt x="11" y="23"/>
                          <a:pt x="11" y="23"/>
                        </a:cubicBezTo>
                        <a:cubicBezTo>
                          <a:pt x="15" y="23"/>
                          <a:pt x="19" y="23"/>
                          <a:pt x="19" y="23"/>
                        </a:cubicBezTo>
                        <a:cubicBezTo>
                          <a:pt x="20" y="23"/>
                          <a:pt x="34" y="26"/>
                          <a:pt x="38" y="26"/>
                        </a:cubicBezTo>
                        <a:cubicBezTo>
                          <a:pt x="30" y="25"/>
                          <a:pt x="23" y="26"/>
                          <a:pt x="16" y="22"/>
                        </a:cubicBezTo>
                        <a:cubicBezTo>
                          <a:pt x="18" y="19"/>
                          <a:pt x="22" y="17"/>
                          <a:pt x="25" y="17"/>
                        </a:cubicBezTo>
                        <a:cubicBezTo>
                          <a:pt x="31" y="17"/>
                          <a:pt x="32" y="19"/>
                          <a:pt x="36" y="18"/>
                        </a:cubicBezTo>
                        <a:cubicBezTo>
                          <a:pt x="31" y="19"/>
                          <a:pt x="23" y="18"/>
                          <a:pt x="23" y="12"/>
                        </a:cubicBezTo>
                        <a:cubicBezTo>
                          <a:pt x="31" y="11"/>
                          <a:pt x="34" y="12"/>
                          <a:pt x="38" y="12"/>
                        </a:cubicBezTo>
                        <a:cubicBezTo>
                          <a:pt x="39" y="12"/>
                          <a:pt x="45" y="14"/>
                          <a:pt x="45" y="19"/>
                        </a:cubicBezTo>
                        <a:cubicBezTo>
                          <a:pt x="50" y="19"/>
                          <a:pt x="54" y="19"/>
                          <a:pt x="55" y="19"/>
                        </a:cubicBezTo>
                        <a:cubicBezTo>
                          <a:pt x="68" y="19"/>
                          <a:pt x="78" y="36"/>
                          <a:pt x="97" y="36"/>
                        </a:cubicBezTo>
                        <a:cubicBezTo>
                          <a:pt x="103" y="36"/>
                          <a:pt x="105" y="34"/>
                          <a:pt x="107" y="30"/>
                        </a:cubicBezTo>
                        <a:cubicBezTo>
                          <a:pt x="102" y="30"/>
                          <a:pt x="100" y="30"/>
                          <a:pt x="98" y="29"/>
                        </a:cubicBezTo>
                        <a:cubicBezTo>
                          <a:pt x="98" y="28"/>
                          <a:pt x="101" y="27"/>
                          <a:pt x="102" y="27"/>
                        </a:cubicBezTo>
                        <a:cubicBezTo>
                          <a:pt x="102" y="21"/>
                          <a:pt x="102" y="21"/>
                          <a:pt x="102" y="21"/>
                        </a:cubicBezTo>
                        <a:cubicBezTo>
                          <a:pt x="99" y="21"/>
                          <a:pt x="91" y="19"/>
                          <a:pt x="91" y="15"/>
                        </a:cubicBezTo>
                        <a:cubicBezTo>
                          <a:pt x="91" y="7"/>
                          <a:pt x="103" y="4"/>
                          <a:pt x="107" y="0"/>
                        </a:cubicBezTo>
                        <a:cubicBezTo>
                          <a:pt x="110" y="2"/>
                          <a:pt x="113" y="4"/>
                          <a:pt x="116" y="4"/>
                        </a:cubicBezTo>
                        <a:cubicBezTo>
                          <a:pt x="115" y="7"/>
                          <a:pt x="116" y="8"/>
                          <a:pt x="116" y="9"/>
                        </a:cubicBezTo>
                        <a:cubicBezTo>
                          <a:pt x="116" y="16"/>
                          <a:pt x="124" y="26"/>
                          <a:pt x="132" y="26"/>
                        </a:cubicBezTo>
                        <a:cubicBezTo>
                          <a:pt x="136" y="26"/>
                          <a:pt x="139" y="20"/>
                          <a:pt x="144" y="20"/>
                        </a:cubicBezTo>
                        <a:cubicBezTo>
                          <a:pt x="150" y="20"/>
                          <a:pt x="154" y="26"/>
                          <a:pt x="154" y="31"/>
                        </a:cubicBezTo>
                        <a:cubicBezTo>
                          <a:pt x="154" y="37"/>
                          <a:pt x="144" y="51"/>
                          <a:pt x="140" y="52"/>
                        </a:cubicBezTo>
                        <a:cubicBezTo>
                          <a:pt x="137" y="53"/>
                          <a:pt x="111" y="50"/>
                          <a:pt x="111" y="51"/>
                        </a:cubicBezTo>
                        <a:cubicBezTo>
                          <a:pt x="111" y="52"/>
                          <a:pt x="83" y="58"/>
                          <a:pt x="82" y="59"/>
                        </a:cubicBezTo>
                        <a:cubicBezTo>
                          <a:pt x="73" y="62"/>
                          <a:pt x="64" y="65"/>
                          <a:pt x="53" y="6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35" name="Freeform: Shape 352"/>
                  <p:cNvSpPr/>
                  <p:nvPr/>
                </p:nvSpPr>
                <p:spPr bwMode="auto">
                  <a:xfrm>
                    <a:off x="2382838" y="1260475"/>
                    <a:ext cx="28575" cy="20638"/>
                  </a:xfrm>
                  <a:custGeom>
                    <a:avLst/>
                    <a:gdLst/>
                    <a:ahLst/>
                    <a:cxnLst>
                      <a:cxn ang="0">
                        <a:pos x="8" y="16"/>
                      </a:cxn>
                      <a:cxn ang="0">
                        <a:pos x="0" y="11"/>
                      </a:cxn>
                      <a:cxn ang="0">
                        <a:pos x="21" y="0"/>
                      </a:cxn>
                      <a:cxn ang="0">
                        <a:pos x="8" y="16"/>
                      </a:cxn>
                    </a:cxnLst>
                    <a:rect l="0" t="0" r="r" b="b"/>
                    <a:pathLst>
                      <a:path w="21" h="16">
                        <a:moveTo>
                          <a:pt x="8" y="16"/>
                        </a:moveTo>
                        <a:cubicBezTo>
                          <a:pt x="4" y="16"/>
                          <a:pt x="0" y="14"/>
                          <a:pt x="0" y="11"/>
                        </a:cubicBezTo>
                        <a:cubicBezTo>
                          <a:pt x="0" y="3"/>
                          <a:pt x="16" y="0"/>
                          <a:pt x="21" y="0"/>
                        </a:cubicBezTo>
                        <a:cubicBezTo>
                          <a:pt x="20" y="7"/>
                          <a:pt x="13" y="16"/>
                          <a:pt x="8" y="1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36" name="Freeform: Shape 353"/>
                  <p:cNvSpPr/>
                  <p:nvPr/>
                </p:nvSpPr>
                <p:spPr bwMode="auto">
                  <a:xfrm>
                    <a:off x="2457450" y="1230313"/>
                    <a:ext cx="22225" cy="7938"/>
                  </a:xfrm>
                  <a:custGeom>
                    <a:avLst/>
                    <a:gdLst/>
                    <a:ahLst/>
                    <a:cxnLst>
                      <a:cxn ang="0">
                        <a:pos x="6" y="6"/>
                      </a:cxn>
                      <a:cxn ang="0">
                        <a:pos x="0" y="0"/>
                      </a:cxn>
                      <a:cxn ang="0">
                        <a:pos x="16" y="0"/>
                      </a:cxn>
                      <a:cxn ang="0">
                        <a:pos x="16" y="6"/>
                      </a:cxn>
                      <a:cxn ang="0">
                        <a:pos x="6" y="6"/>
                      </a:cxn>
                    </a:cxnLst>
                    <a:rect l="0" t="0" r="r" b="b"/>
                    <a:pathLst>
                      <a:path w="16" h="6">
                        <a:moveTo>
                          <a:pt x="6" y="6"/>
                        </a:moveTo>
                        <a:cubicBezTo>
                          <a:pt x="4" y="6"/>
                          <a:pt x="0" y="4"/>
                          <a:pt x="0" y="0"/>
                        </a:cubicBezTo>
                        <a:cubicBezTo>
                          <a:pt x="16" y="0"/>
                          <a:pt x="16" y="0"/>
                          <a:pt x="16" y="0"/>
                        </a:cubicBezTo>
                        <a:cubicBezTo>
                          <a:pt x="16" y="6"/>
                          <a:pt x="16" y="6"/>
                          <a:pt x="16" y="6"/>
                        </a:cubicBezTo>
                        <a:cubicBezTo>
                          <a:pt x="14" y="6"/>
                          <a:pt x="6" y="6"/>
                          <a:pt x="6"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37" name="Freeform: Shape 354"/>
                  <p:cNvSpPr/>
                  <p:nvPr/>
                </p:nvSpPr>
                <p:spPr bwMode="auto">
                  <a:xfrm>
                    <a:off x="2324100" y="1203325"/>
                    <a:ext cx="117475" cy="65088"/>
                  </a:xfrm>
                  <a:custGeom>
                    <a:avLst/>
                    <a:gdLst/>
                    <a:ahLst/>
                    <a:cxnLst>
                      <a:cxn ang="0">
                        <a:pos x="88" y="8"/>
                      </a:cxn>
                      <a:cxn ang="0">
                        <a:pos x="82" y="15"/>
                      </a:cxn>
                      <a:cxn ang="0">
                        <a:pos x="86" y="24"/>
                      </a:cxn>
                      <a:cxn ang="0">
                        <a:pos x="67" y="38"/>
                      </a:cxn>
                      <a:cxn ang="0">
                        <a:pos x="56" y="26"/>
                      </a:cxn>
                      <a:cxn ang="0">
                        <a:pos x="41" y="39"/>
                      </a:cxn>
                      <a:cxn ang="0">
                        <a:pos x="32" y="49"/>
                      </a:cxn>
                      <a:cxn ang="0">
                        <a:pos x="24" y="42"/>
                      </a:cxn>
                      <a:cxn ang="0">
                        <a:pos x="12" y="42"/>
                      </a:cxn>
                      <a:cxn ang="0">
                        <a:pos x="4" y="46"/>
                      </a:cxn>
                      <a:cxn ang="0">
                        <a:pos x="0" y="39"/>
                      </a:cxn>
                      <a:cxn ang="0">
                        <a:pos x="10" y="31"/>
                      </a:cxn>
                      <a:cxn ang="0">
                        <a:pos x="31" y="23"/>
                      </a:cxn>
                      <a:cxn ang="0">
                        <a:pos x="54" y="6"/>
                      </a:cxn>
                      <a:cxn ang="0">
                        <a:pos x="62" y="7"/>
                      </a:cxn>
                      <a:cxn ang="0">
                        <a:pos x="88" y="8"/>
                      </a:cxn>
                    </a:cxnLst>
                    <a:rect l="0" t="0" r="r" b="b"/>
                    <a:pathLst>
                      <a:path w="88" h="49">
                        <a:moveTo>
                          <a:pt x="88" y="8"/>
                        </a:moveTo>
                        <a:cubicBezTo>
                          <a:pt x="88" y="11"/>
                          <a:pt x="86" y="14"/>
                          <a:pt x="82" y="15"/>
                        </a:cubicBezTo>
                        <a:cubicBezTo>
                          <a:pt x="83" y="19"/>
                          <a:pt x="86" y="20"/>
                          <a:pt x="86" y="24"/>
                        </a:cubicBezTo>
                        <a:cubicBezTo>
                          <a:pt x="67" y="38"/>
                          <a:pt x="67" y="38"/>
                          <a:pt x="67" y="38"/>
                        </a:cubicBezTo>
                        <a:cubicBezTo>
                          <a:pt x="60" y="38"/>
                          <a:pt x="60" y="28"/>
                          <a:pt x="56" y="26"/>
                        </a:cubicBezTo>
                        <a:cubicBezTo>
                          <a:pt x="55" y="33"/>
                          <a:pt x="48" y="40"/>
                          <a:pt x="41" y="39"/>
                        </a:cubicBezTo>
                        <a:cubicBezTo>
                          <a:pt x="40" y="44"/>
                          <a:pt x="37" y="49"/>
                          <a:pt x="32" y="49"/>
                        </a:cubicBezTo>
                        <a:cubicBezTo>
                          <a:pt x="28" y="49"/>
                          <a:pt x="25" y="44"/>
                          <a:pt x="24" y="42"/>
                        </a:cubicBezTo>
                        <a:cubicBezTo>
                          <a:pt x="19" y="45"/>
                          <a:pt x="16" y="42"/>
                          <a:pt x="12" y="42"/>
                        </a:cubicBezTo>
                        <a:cubicBezTo>
                          <a:pt x="9" y="42"/>
                          <a:pt x="8" y="45"/>
                          <a:pt x="4" y="46"/>
                        </a:cubicBezTo>
                        <a:cubicBezTo>
                          <a:pt x="4" y="43"/>
                          <a:pt x="0" y="41"/>
                          <a:pt x="0" y="39"/>
                        </a:cubicBezTo>
                        <a:cubicBezTo>
                          <a:pt x="0" y="38"/>
                          <a:pt x="8" y="32"/>
                          <a:pt x="10" y="31"/>
                        </a:cubicBezTo>
                        <a:cubicBezTo>
                          <a:pt x="17" y="28"/>
                          <a:pt x="23" y="27"/>
                          <a:pt x="31" y="23"/>
                        </a:cubicBezTo>
                        <a:cubicBezTo>
                          <a:pt x="39" y="18"/>
                          <a:pt x="41" y="6"/>
                          <a:pt x="54" y="6"/>
                        </a:cubicBezTo>
                        <a:cubicBezTo>
                          <a:pt x="57" y="6"/>
                          <a:pt x="58" y="7"/>
                          <a:pt x="62" y="7"/>
                        </a:cubicBezTo>
                        <a:cubicBezTo>
                          <a:pt x="62" y="7"/>
                          <a:pt x="88" y="0"/>
                          <a:pt x="88" y="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38" name="Freeform: Shape 355"/>
                  <p:cNvSpPr/>
                  <p:nvPr/>
                </p:nvSpPr>
                <p:spPr bwMode="auto">
                  <a:xfrm>
                    <a:off x="2481263" y="1162050"/>
                    <a:ext cx="66675" cy="20638"/>
                  </a:xfrm>
                  <a:custGeom>
                    <a:avLst/>
                    <a:gdLst/>
                    <a:ahLst/>
                    <a:cxnLst>
                      <a:cxn ang="0">
                        <a:pos x="20" y="15"/>
                      </a:cxn>
                      <a:cxn ang="0">
                        <a:pos x="9" y="12"/>
                      </a:cxn>
                      <a:cxn ang="0">
                        <a:pos x="0" y="15"/>
                      </a:cxn>
                      <a:cxn ang="0">
                        <a:pos x="32" y="0"/>
                      </a:cxn>
                      <a:cxn ang="0">
                        <a:pos x="50" y="11"/>
                      </a:cxn>
                      <a:cxn ang="0">
                        <a:pos x="39" y="15"/>
                      </a:cxn>
                      <a:cxn ang="0">
                        <a:pos x="20" y="15"/>
                      </a:cxn>
                    </a:cxnLst>
                    <a:rect l="0" t="0" r="r" b="b"/>
                    <a:pathLst>
                      <a:path w="50" h="15">
                        <a:moveTo>
                          <a:pt x="20" y="15"/>
                        </a:moveTo>
                        <a:cubicBezTo>
                          <a:pt x="14" y="15"/>
                          <a:pt x="13" y="12"/>
                          <a:pt x="9" y="12"/>
                        </a:cubicBezTo>
                        <a:cubicBezTo>
                          <a:pt x="5" y="12"/>
                          <a:pt x="3" y="15"/>
                          <a:pt x="0" y="15"/>
                        </a:cubicBezTo>
                        <a:cubicBezTo>
                          <a:pt x="0" y="9"/>
                          <a:pt x="26" y="0"/>
                          <a:pt x="32" y="0"/>
                        </a:cubicBezTo>
                        <a:cubicBezTo>
                          <a:pt x="41" y="0"/>
                          <a:pt x="49" y="5"/>
                          <a:pt x="50" y="11"/>
                        </a:cubicBezTo>
                        <a:cubicBezTo>
                          <a:pt x="47" y="12"/>
                          <a:pt x="44" y="15"/>
                          <a:pt x="39" y="15"/>
                        </a:cubicBezTo>
                        <a:cubicBezTo>
                          <a:pt x="27" y="15"/>
                          <a:pt x="29" y="15"/>
                          <a:pt x="20" y="1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39" name="Freeform: Shape 356"/>
                  <p:cNvSpPr/>
                  <p:nvPr/>
                </p:nvSpPr>
                <p:spPr bwMode="auto">
                  <a:xfrm>
                    <a:off x="2482850" y="1185863"/>
                    <a:ext cx="58738" cy="30163"/>
                  </a:xfrm>
                  <a:custGeom>
                    <a:avLst/>
                    <a:gdLst/>
                    <a:ahLst/>
                    <a:cxnLst>
                      <a:cxn ang="0">
                        <a:pos x="38" y="10"/>
                      </a:cxn>
                      <a:cxn ang="0">
                        <a:pos x="14" y="23"/>
                      </a:cxn>
                      <a:cxn ang="0">
                        <a:pos x="0" y="11"/>
                      </a:cxn>
                      <a:cxn ang="0">
                        <a:pos x="36" y="0"/>
                      </a:cxn>
                      <a:cxn ang="0">
                        <a:pos x="44" y="5"/>
                      </a:cxn>
                      <a:cxn ang="0">
                        <a:pos x="25" y="10"/>
                      </a:cxn>
                      <a:cxn ang="0">
                        <a:pos x="38" y="10"/>
                      </a:cxn>
                    </a:cxnLst>
                    <a:rect l="0" t="0" r="r" b="b"/>
                    <a:pathLst>
                      <a:path w="44" h="23">
                        <a:moveTo>
                          <a:pt x="38" y="10"/>
                        </a:moveTo>
                        <a:cubicBezTo>
                          <a:pt x="38" y="19"/>
                          <a:pt x="24" y="23"/>
                          <a:pt x="14" y="23"/>
                        </a:cubicBezTo>
                        <a:cubicBezTo>
                          <a:pt x="8" y="23"/>
                          <a:pt x="0" y="15"/>
                          <a:pt x="0" y="11"/>
                        </a:cubicBezTo>
                        <a:cubicBezTo>
                          <a:pt x="0" y="1"/>
                          <a:pt x="27" y="0"/>
                          <a:pt x="36" y="0"/>
                        </a:cubicBezTo>
                        <a:cubicBezTo>
                          <a:pt x="41" y="0"/>
                          <a:pt x="43" y="3"/>
                          <a:pt x="44" y="5"/>
                        </a:cubicBezTo>
                        <a:cubicBezTo>
                          <a:pt x="39" y="9"/>
                          <a:pt x="32" y="10"/>
                          <a:pt x="25" y="10"/>
                        </a:cubicBezTo>
                        <a:lnTo>
                          <a:pt x="38" y="1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40" name="Freeform: Shape 357"/>
                  <p:cNvSpPr/>
                  <p:nvPr/>
                </p:nvSpPr>
                <p:spPr bwMode="auto">
                  <a:xfrm>
                    <a:off x="2454275" y="1181100"/>
                    <a:ext cx="20638" cy="22225"/>
                  </a:xfrm>
                  <a:custGeom>
                    <a:avLst/>
                    <a:gdLst/>
                    <a:ahLst/>
                    <a:cxnLst>
                      <a:cxn ang="0">
                        <a:pos x="15" y="12"/>
                      </a:cxn>
                      <a:cxn ang="0">
                        <a:pos x="9" y="17"/>
                      </a:cxn>
                      <a:cxn ang="0">
                        <a:pos x="0" y="11"/>
                      </a:cxn>
                      <a:cxn ang="0">
                        <a:pos x="15" y="12"/>
                      </a:cxn>
                    </a:cxnLst>
                    <a:rect l="0" t="0" r="r" b="b"/>
                    <a:pathLst>
                      <a:path w="15" h="17">
                        <a:moveTo>
                          <a:pt x="15" y="12"/>
                        </a:moveTo>
                        <a:cubicBezTo>
                          <a:pt x="13" y="15"/>
                          <a:pt x="12" y="17"/>
                          <a:pt x="9" y="17"/>
                        </a:cubicBezTo>
                        <a:cubicBezTo>
                          <a:pt x="5" y="17"/>
                          <a:pt x="0" y="13"/>
                          <a:pt x="0" y="11"/>
                        </a:cubicBezTo>
                        <a:cubicBezTo>
                          <a:pt x="0" y="0"/>
                          <a:pt x="12" y="11"/>
                          <a:pt x="15"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41" name="Freeform: Shape 358"/>
                  <p:cNvSpPr/>
                  <p:nvPr/>
                </p:nvSpPr>
                <p:spPr bwMode="auto">
                  <a:xfrm>
                    <a:off x="2671763" y="1335088"/>
                    <a:ext cx="100013" cy="80963"/>
                  </a:xfrm>
                  <a:custGeom>
                    <a:avLst/>
                    <a:gdLst/>
                    <a:ahLst/>
                    <a:cxnLst>
                      <a:cxn ang="0">
                        <a:pos x="66" y="23"/>
                      </a:cxn>
                      <a:cxn ang="0">
                        <a:pos x="65" y="30"/>
                      </a:cxn>
                      <a:cxn ang="0">
                        <a:pos x="75" y="32"/>
                      </a:cxn>
                      <a:cxn ang="0">
                        <a:pos x="57" y="55"/>
                      </a:cxn>
                      <a:cxn ang="0">
                        <a:pos x="49" y="61"/>
                      </a:cxn>
                      <a:cxn ang="0">
                        <a:pos x="39" y="54"/>
                      </a:cxn>
                      <a:cxn ang="0">
                        <a:pos x="0" y="30"/>
                      </a:cxn>
                      <a:cxn ang="0">
                        <a:pos x="0" y="23"/>
                      </a:cxn>
                      <a:cxn ang="0">
                        <a:pos x="20" y="28"/>
                      </a:cxn>
                      <a:cxn ang="0">
                        <a:pos x="27" y="28"/>
                      </a:cxn>
                      <a:cxn ang="0">
                        <a:pos x="27" y="16"/>
                      </a:cxn>
                      <a:cxn ang="0">
                        <a:pos x="12" y="11"/>
                      </a:cxn>
                      <a:cxn ang="0">
                        <a:pos x="16" y="7"/>
                      </a:cxn>
                      <a:cxn ang="0">
                        <a:pos x="42" y="2"/>
                      </a:cxn>
                      <a:cxn ang="0">
                        <a:pos x="60" y="2"/>
                      </a:cxn>
                      <a:cxn ang="0">
                        <a:pos x="64" y="6"/>
                      </a:cxn>
                      <a:cxn ang="0">
                        <a:pos x="50" y="22"/>
                      </a:cxn>
                      <a:cxn ang="0">
                        <a:pos x="66" y="23"/>
                      </a:cxn>
                    </a:cxnLst>
                    <a:rect l="0" t="0" r="r" b="b"/>
                    <a:pathLst>
                      <a:path w="75" h="61">
                        <a:moveTo>
                          <a:pt x="66" y="23"/>
                        </a:moveTo>
                        <a:cubicBezTo>
                          <a:pt x="66" y="29"/>
                          <a:pt x="65" y="25"/>
                          <a:pt x="65" y="30"/>
                        </a:cubicBezTo>
                        <a:cubicBezTo>
                          <a:pt x="67" y="30"/>
                          <a:pt x="72" y="31"/>
                          <a:pt x="75" y="32"/>
                        </a:cubicBezTo>
                        <a:cubicBezTo>
                          <a:pt x="73" y="56"/>
                          <a:pt x="72" y="49"/>
                          <a:pt x="57" y="55"/>
                        </a:cubicBezTo>
                        <a:cubicBezTo>
                          <a:pt x="53" y="56"/>
                          <a:pt x="53" y="61"/>
                          <a:pt x="49" y="61"/>
                        </a:cubicBezTo>
                        <a:cubicBezTo>
                          <a:pt x="42" y="61"/>
                          <a:pt x="42" y="56"/>
                          <a:pt x="39" y="54"/>
                        </a:cubicBezTo>
                        <a:cubicBezTo>
                          <a:pt x="27" y="41"/>
                          <a:pt x="13" y="43"/>
                          <a:pt x="0" y="30"/>
                        </a:cubicBezTo>
                        <a:cubicBezTo>
                          <a:pt x="0" y="23"/>
                          <a:pt x="0" y="23"/>
                          <a:pt x="0" y="23"/>
                        </a:cubicBezTo>
                        <a:cubicBezTo>
                          <a:pt x="6" y="23"/>
                          <a:pt x="12" y="28"/>
                          <a:pt x="20" y="28"/>
                        </a:cubicBezTo>
                        <a:cubicBezTo>
                          <a:pt x="24" y="28"/>
                          <a:pt x="23" y="28"/>
                          <a:pt x="27" y="28"/>
                        </a:cubicBezTo>
                        <a:cubicBezTo>
                          <a:pt x="27" y="16"/>
                          <a:pt x="27" y="16"/>
                          <a:pt x="27" y="16"/>
                        </a:cubicBezTo>
                        <a:cubicBezTo>
                          <a:pt x="21" y="15"/>
                          <a:pt x="12" y="16"/>
                          <a:pt x="12" y="11"/>
                        </a:cubicBezTo>
                        <a:cubicBezTo>
                          <a:pt x="12" y="9"/>
                          <a:pt x="15" y="8"/>
                          <a:pt x="16" y="7"/>
                        </a:cubicBezTo>
                        <a:cubicBezTo>
                          <a:pt x="23" y="0"/>
                          <a:pt x="32" y="2"/>
                          <a:pt x="42" y="2"/>
                        </a:cubicBezTo>
                        <a:cubicBezTo>
                          <a:pt x="50" y="2"/>
                          <a:pt x="60" y="2"/>
                          <a:pt x="60" y="2"/>
                        </a:cubicBezTo>
                        <a:cubicBezTo>
                          <a:pt x="61" y="2"/>
                          <a:pt x="64" y="4"/>
                          <a:pt x="64" y="6"/>
                        </a:cubicBezTo>
                        <a:cubicBezTo>
                          <a:pt x="64" y="15"/>
                          <a:pt x="53" y="18"/>
                          <a:pt x="50" y="22"/>
                        </a:cubicBezTo>
                        <a:cubicBezTo>
                          <a:pt x="53" y="22"/>
                          <a:pt x="66" y="18"/>
                          <a:pt x="66" y="2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42" name="Freeform: Shape 359"/>
                  <p:cNvSpPr/>
                  <p:nvPr/>
                </p:nvSpPr>
                <p:spPr bwMode="auto">
                  <a:xfrm>
                    <a:off x="2636838" y="1236663"/>
                    <a:ext cx="111125" cy="60325"/>
                  </a:xfrm>
                  <a:custGeom>
                    <a:avLst/>
                    <a:gdLst/>
                    <a:ahLst/>
                    <a:cxnLst>
                      <a:cxn ang="0">
                        <a:pos x="4" y="11"/>
                      </a:cxn>
                      <a:cxn ang="0">
                        <a:pos x="0" y="2"/>
                      </a:cxn>
                      <a:cxn ang="0">
                        <a:pos x="5" y="2"/>
                      </a:cxn>
                      <a:cxn ang="0">
                        <a:pos x="38" y="20"/>
                      </a:cxn>
                      <a:cxn ang="0">
                        <a:pos x="29" y="13"/>
                      </a:cxn>
                      <a:cxn ang="0">
                        <a:pos x="29" y="8"/>
                      </a:cxn>
                      <a:cxn ang="0">
                        <a:pos x="54" y="17"/>
                      </a:cxn>
                      <a:cxn ang="0">
                        <a:pos x="54" y="8"/>
                      </a:cxn>
                      <a:cxn ang="0">
                        <a:pos x="38" y="1"/>
                      </a:cxn>
                      <a:cxn ang="0">
                        <a:pos x="46" y="1"/>
                      </a:cxn>
                      <a:cxn ang="0">
                        <a:pos x="66" y="5"/>
                      </a:cxn>
                      <a:cxn ang="0">
                        <a:pos x="75" y="2"/>
                      </a:cxn>
                      <a:cxn ang="0">
                        <a:pos x="84" y="13"/>
                      </a:cxn>
                      <a:cxn ang="0">
                        <a:pos x="80" y="41"/>
                      </a:cxn>
                      <a:cxn ang="0">
                        <a:pos x="62" y="43"/>
                      </a:cxn>
                      <a:cxn ang="0">
                        <a:pos x="48" y="41"/>
                      </a:cxn>
                      <a:cxn ang="0">
                        <a:pos x="51" y="36"/>
                      </a:cxn>
                      <a:cxn ang="0">
                        <a:pos x="51" y="32"/>
                      </a:cxn>
                      <a:cxn ang="0">
                        <a:pos x="62" y="25"/>
                      </a:cxn>
                      <a:cxn ang="0">
                        <a:pos x="57" y="24"/>
                      </a:cxn>
                      <a:cxn ang="0">
                        <a:pos x="25" y="28"/>
                      </a:cxn>
                      <a:cxn ang="0">
                        <a:pos x="20" y="23"/>
                      </a:cxn>
                      <a:cxn ang="0">
                        <a:pos x="13" y="23"/>
                      </a:cxn>
                      <a:cxn ang="0">
                        <a:pos x="12" y="19"/>
                      </a:cxn>
                      <a:cxn ang="0">
                        <a:pos x="1" y="14"/>
                      </a:cxn>
                      <a:cxn ang="0">
                        <a:pos x="1" y="6"/>
                      </a:cxn>
                      <a:cxn ang="0">
                        <a:pos x="4" y="11"/>
                      </a:cxn>
                    </a:cxnLst>
                    <a:rect l="0" t="0" r="r" b="b"/>
                    <a:pathLst>
                      <a:path w="84" h="45">
                        <a:moveTo>
                          <a:pt x="4" y="11"/>
                        </a:moveTo>
                        <a:cubicBezTo>
                          <a:pt x="2" y="9"/>
                          <a:pt x="0" y="6"/>
                          <a:pt x="0" y="2"/>
                        </a:cubicBezTo>
                        <a:cubicBezTo>
                          <a:pt x="1" y="2"/>
                          <a:pt x="3" y="2"/>
                          <a:pt x="5" y="2"/>
                        </a:cubicBezTo>
                        <a:cubicBezTo>
                          <a:pt x="18" y="2"/>
                          <a:pt x="24" y="24"/>
                          <a:pt x="38" y="20"/>
                        </a:cubicBezTo>
                        <a:cubicBezTo>
                          <a:pt x="35" y="18"/>
                          <a:pt x="31" y="15"/>
                          <a:pt x="29" y="13"/>
                        </a:cubicBezTo>
                        <a:cubicBezTo>
                          <a:pt x="29" y="8"/>
                          <a:pt x="29" y="8"/>
                          <a:pt x="29" y="8"/>
                        </a:cubicBezTo>
                        <a:cubicBezTo>
                          <a:pt x="39" y="8"/>
                          <a:pt x="43" y="17"/>
                          <a:pt x="54" y="17"/>
                        </a:cubicBezTo>
                        <a:cubicBezTo>
                          <a:pt x="54" y="8"/>
                          <a:pt x="54" y="8"/>
                          <a:pt x="54" y="8"/>
                        </a:cubicBezTo>
                        <a:cubicBezTo>
                          <a:pt x="46" y="8"/>
                          <a:pt x="40" y="8"/>
                          <a:pt x="38" y="1"/>
                        </a:cubicBezTo>
                        <a:cubicBezTo>
                          <a:pt x="41" y="0"/>
                          <a:pt x="43" y="1"/>
                          <a:pt x="46" y="1"/>
                        </a:cubicBezTo>
                        <a:cubicBezTo>
                          <a:pt x="53" y="1"/>
                          <a:pt x="58" y="5"/>
                          <a:pt x="66" y="5"/>
                        </a:cubicBezTo>
                        <a:cubicBezTo>
                          <a:pt x="69" y="5"/>
                          <a:pt x="71" y="2"/>
                          <a:pt x="75" y="2"/>
                        </a:cubicBezTo>
                        <a:cubicBezTo>
                          <a:pt x="83" y="2"/>
                          <a:pt x="84" y="6"/>
                          <a:pt x="84" y="13"/>
                        </a:cubicBezTo>
                        <a:cubicBezTo>
                          <a:pt x="84" y="23"/>
                          <a:pt x="78" y="28"/>
                          <a:pt x="80" y="41"/>
                        </a:cubicBezTo>
                        <a:cubicBezTo>
                          <a:pt x="73" y="43"/>
                          <a:pt x="64" y="43"/>
                          <a:pt x="62" y="43"/>
                        </a:cubicBezTo>
                        <a:cubicBezTo>
                          <a:pt x="60" y="43"/>
                          <a:pt x="48" y="45"/>
                          <a:pt x="48" y="41"/>
                        </a:cubicBezTo>
                        <a:cubicBezTo>
                          <a:pt x="48" y="39"/>
                          <a:pt x="50" y="37"/>
                          <a:pt x="51" y="36"/>
                        </a:cubicBezTo>
                        <a:cubicBezTo>
                          <a:pt x="51" y="35"/>
                          <a:pt x="51" y="33"/>
                          <a:pt x="51" y="32"/>
                        </a:cubicBezTo>
                        <a:cubicBezTo>
                          <a:pt x="51" y="28"/>
                          <a:pt x="60" y="28"/>
                          <a:pt x="62" y="25"/>
                        </a:cubicBezTo>
                        <a:cubicBezTo>
                          <a:pt x="61" y="24"/>
                          <a:pt x="59" y="24"/>
                          <a:pt x="57" y="24"/>
                        </a:cubicBezTo>
                        <a:cubicBezTo>
                          <a:pt x="49" y="24"/>
                          <a:pt x="34" y="28"/>
                          <a:pt x="25" y="28"/>
                        </a:cubicBezTo>
                        <a:cubicBezTo>
                          <a:pt x="22" y="28"/>
                          <a:pt x="20" y="26"/>
                          <a:pt x="20" y="23"/>
                        </a:cubicBezTo>
                        <a:cubicBezTo>
                          <a:pt x="13" y="23"/>
                          <a:pt x="13" y="23"/>
                          <a:pt x="13" y="23"/>
                        </a:cubicBezTo>
                        <a:cubicBezTo>
                          <a:pt x="12" y="19"/>
                          <a:pt x="12" y="19"/>
                          <a:pt x="12" y="19"/>
                        </a:cubicBezTo>
                        <a:cubicBezTo>
                          <a:pt x="7" y="20"/>
                          <a:pt x="4" y="17"/>
                          <a:pt x="1" y="14"/>
                        </a:cubicBezTo>
                        <a:cubicBezTo>
                          <a:pt x="1" y="6"/>
                          <a:pt x="1" y="6"/>
                          <a:pt x="1" y="6"/>
                        </a:cubicBezTo>
                        <a:lnTo>
                          <a:pt x="4" y="1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43" name="Freeform: Shape 360"/>
                  <p:cNvSpPr/>
                  <p:nvPr/>
                </p:nvSpPr>
                <p:spPr bwMode="auto">
                  <a:xfrm>
                    <a:off x="2720975" y="1462088"/>
                    <a:ext cx="65088" cy="38100"/>
                  </a:xfrm>
                  <a:custGeom>
                    <a:avLst/>
                    <a:gdLst/>
                    <a:ahLst/>
                    <a:cxnLst>
                      <a:cxn ang="0">
                        <a:pos x="38" y="29"/>
                      </a:cxn>
                      <a:cxn ang="0">
                        <a:pos x="0" y="16"/>
                      </a:cxn>
                      <a:cxn ang="0">
                        <a:pos x="9" y="14"/>
                      </a:cxn>
                      <a:cxn ang="0">
                        <a:pos x="22" y="0"/>
                      </a:cxn>
                      <a:cxn ang="0">
                        <a:pos x="49" y="22"/>
                      </a:cxn>
                      <a:cxn ang="0">
                        <a:pos x="38" y="29"/>
                      </a:cxn>
                    </a:cxnLst>
                    <a:rect l="0" t="0" r="r" b="b"/>
                    <a:pathLst>
                      <a:path w="49" h="29">
                        <a:moveTo>
                          <a:pt x="38" y="29"/>
                        </a:moveTo>
                        <a:cubicBezTo>
                          <a:pt x="32" y="29"/>
                          <a:pt x="0" y="17"/>
                          <a:pt x="0" y="16"/>
                        </a:cubicBezTo>
                        <a:cubicBezTo>
                          <a:pt x="0" y="12"/>
                          <a:pt x="8" y="14"/>
                          <a:pt x="9" y="14"/>
                        </a:cubicBezTo>
                        <a:cubicBezTo>
                          <a:pt x="15" y="12"/>
                          <a:pt x="13" y="0"/>
                          <a:pt x="22" y="0"/>
                        </a:cubicBezTo>
                        <a:cubicBezTo>
                          <a:pt x="28" y="0"/>
                          <a:pt x="46" y="16"/>
                          <a:pt x="49" y="22"/>
                        </a:cubicBezTo>
                        <a:cubicBezTo>
                          <a:pt x="45" y="25"/>
                          <a:pt x="43" y="29"/>
                          <a:pt x="38" y="2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44" name="Freeform: Shape 361"/>
                  <p:cNvSpPr/>
                  <p:nvPr/>
                </p:nvSpPr>
                <p:spPr bwMode="auto">
                  <a:xfrm>
                    <a:off x="2784475" y="1323975"/>
                    <a:ext cx="85725" cy="69850"/>
                  </a:xfrm>
                  <a:custGeom>
                    <a:avLst/>
                    <a:gdLst/>
                    <a:ahLst/>
                    <a:cxnLst>
                      <a:cxn ang="0">
                        <a:pos x="65" y="11"/>
                      </a:cxn>
                      <a:cxn ang="0">
                        <a:pos x="57" y="18"/>
                      </a:cxn>
                      <a:cxn ang="0">
                        <a:pos x="32" y="35"/>
                      </a:cxn>
                      <a:cxn ang="0">
                        <a:pos x="20" y="38"/>
                      </a:cxn>
                      <a:cxn ang="0">
                        <a:pos x="25" y="38"/>
                      </a:cxn>
                      <a:cxn ang="0">
                        <a:pos x="15" y="53"/>
                      </a:cxn>
                      <a:cxn ang="0">
                        <a:pos x="6" y="53"/>
                      </a:cxn>
                      <a:cxn ang="0">
                        <a:pos x="7" y="40"/>
                      </a:cxn>
                      <a:cxn ang="0">
                        <a:pos x="0" y="19"/>
                      </a:cxn>
                      <a:cxn ang="0">
                        <a:pos x="0" y="11"/>
                      </a:cxn>
                      <a:cxn ang="0">
                        <a:pos x="10" y="11"/>
                      </a:cxn>
                      <a:cxn ang="0">
                        <a:pos x="10" y="7"/>
                      </a:cxn>
                      <a:cxn ang="0">
                        <a:pos x="22" y="0"/>
                      </a:cxn>
                      <a:cxn ang="0">
                        <a:pos x="65" y="5"/>
                      </a:cxn>
                      <a:cxn ang="0">
                        <a:pos x="65" y="11"/>
                      </a:cxn>
                    </a:cxnLst>
                    <a:rect l="0" t="0" r="r" b="b"/>
                    <a:pathLst>
                      <a:path w="65" h="53">
                        <a:moveTo>
                          <a:pt x="65" y="11"/>
                        </a:moveTo>
                        <a:cubicBezTo>
                          <a:pt x="65" y="12"/>
                          <a:pt x="57" y="18"/>
                          <a:pt x="57" y="18"/>
                        </a:cubicBezTo>
                        <a:cubicBezTo>
                          <a:pt x="51" y="26"/>
                          <a:pt x="45" y="35"/>
                          <a:pt x="32" y="35"/>
                        </a:cubicBezTo>
                        <a:cubicBezTo>
                          <a:pt x="22" y="35"/>
                          <a:pt x="22" y="30"/>
                          <a:pt x="20" y="38"/>
                        </a:cubicBezTo>
                        <a:cubicBezTo>
                          <a:pt x="25" y="38"/>
                          <a:pt x="25" y="38"/>
                          <a:pt x="25" y="38"/>
                        </a:cubicBezTo>
                        <a:cubicBezTo>
                          <a:pt x="24" y="46"/>
                          <a:pt x="21" y="48"/>
                          <a:pt x="15" y="53"/>
                        </a:cubicBezTo>
                        <a:cubicBezTo>
                          <a:pt x="6" y="53"/>
                          <a:pt x="6" y="53"/>
                          <a:pt x="6" y="53"/>
                        </a:cubicBezTo>
                        <a:cubicBezTo>
                          <a:pt x="6" y="47"/>
                          <a:pt x="6" y="42"/>
                          <a:pt x="7" y="40"/>
                        </a:cubicBezTo>
                        <a:cubicBezTo>
                          <a:pt x="0" y="33"/>
                          <a:pt x="3" y="27"/>
                          <a:pt x="0" y="19"/>
                        </a:cubicBezTo>
                        <a:cubicBezTo>
                          <a:pt x="0" y="11"/>
                          <a:pt x="0" y="11"/>
                          <a:pt x="0" y="11"/>
                        </a:cubicBezTo>
                        <a:cubicBezTo>
                          <a:pt x="3" y="11"/>
                          <a:pt x="8" y="11"/>
                          <a:pt x="10" y="11"/>
                        </a:cubicBezTo>
                        <a:cubicBezTo>
                          <a:pt x="9" y="11"/>
                          <a:pt x="10" y="8"/>
                          <a:pt x="10" y="7"/>
                        </a:cubicBezTo>
                        <a:cubicBezTo>
                          <a:pt x="10" y="6"/>
                          <a:pt x="13" y="0"/>
                          <a:pt x="22" y="0"/>
                        </a:cubicBezTo>
                        <a:cubicBezTo>
                          <a:pt x="37" y="0"/>
                          <a:pt x="49" y="5"/>
                          <a:pt x="65" y="5"/>
                        </a:cubicBezTo>
                        <a:cubicBezTo>
                          <a:pt x="65" y="8"/>
                          <a:pt x="65" y="9"/>
                          <a:pt x="65" y="1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45" name="Freeform: Shape 362"/>
                  <p:cNvSpPr/>
                  <p:nvPr/>
                </p:nvSpPr>
                <p:spPr bwMode="auto">
                  <a:xfrm>
                    <a:off x="2608263" y="1198563"/>
                    <a:ext cx="28575" cy="23813"/>
                  </a:xfrm>
                  <a:custGeom>
                    <a:avLst/>
                    <a:gdLst/>
                    <a:ahLst/>
                    <a:cxnLst>
                      <a:cxn ang="0">
                        <a:pos x="21" y="12"/>
                      </a:cxn>
                      <a:cxn ang="0">
                        <a:pos x="15" y="18"/>
                      </a:cxn>
                      <a:cxn ang="0">
                        <a:pos x="0" y="0"/>
                      </a:cxn>
                      <a:cxn ang="0">
                        <a:pos x="21" y="12"/>
                      </a:cxn>
                    </a:cxnLst>
                    <a:rect l="0" t="0" r="r" b="b"/>
                    <a:pathLst>
                      <a:path w="21" h="18">
                        <a:moveTo>
                          <a:pt x="21" y="12"/>
                        </a:moveTo>
                        <a:cubicBezTo>
                          <a:pt x="21" y="16"/>
                          <a:pt x="18" y="18"/>
                          <a:pt x="15" y="18"/>
                        </a:cubicBezTo>
                        <a:cubicBezTo>
                          <a:pt x="10" y="18"/>
                          <a:pt x="0" y="6"/>
                          <a:pt x="0" y="0"/>
                        </a:cubicBezTo>
                        <a:cubicBezTo>
                          <a:pt x="11" y="0"/>
                          <a:pt x="12" y="9"/>
                          <a:pt x="21"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46" name="Freeform: Shape 363"/>
                  <p:cNvSpPr/>
                  <p:nvPr/>
                </p:nvSpPr>
                <p:spPr bwMode="auto">
                  <a:xfrm>
                    <a:off x="2625725" y="1277938"/>
                    <a:ext cx="19050" cy="15875"/>
                  </a:xfrm>
                  <a:custGeom>
                    <a:avLst/>
                    <a:gdLst/>
                    <a:ahLst/>
                    <a:cxnLst>
                      <a:cxn ang="0">
                        <a:pos x="12" y="0"/>
                      </a:cxn>
                      <a:cxn ang="0">
                        <a:pos x="15" y="6"/>
                      </a:cxn>
                      <a:cxn ang="0">
                        <a:pos x="9" y="12"/>
                      </a:cxn>
                      <a:cxn ang="0">
                        <a:pos x="0" y="12"/>
                      </a:cxn>
                      <a:cxn ang="0">
                        <a:pos x="12" y="0"/>
                      </a:cxn>
                    </a:cxnLst>
                    <a:rect l="0" t="0" r="r" b="b"/>
                    <a:pathLst>
                      <a:path w="15" h="12">
                        <a:moveTo>
                          <a:pt x="12" y="0"/>
                        </a:moveTo>
                        <a:cubicBezTo>
                          <a:pt x="13" y="2"/>
                          <a:pt x="15" y="3"/>
                          <a:pt x="15" y="6"/>
                        </a:cubicBezTo>
                        <a:cubicBezTo>
                          <a:pt x="15" y="12"/>
                          <a:pt x="11" y="12"/>
                          <a:pt x="9" y="12"/>
                        </a:cubicBezTo>
                        <a:cubicBezTo>
                          <a:pt x="4" y="12"/>
                          <a:pt x="3" y="11"/>
                          <a:pt x="0" y="12"/>
                        </a:cubicBezTo>
                        <a:cubicBezTo>
                          <a:pt x="2" y="4"/>
                          <a:pt x="6" y="2"/>
                          <a:pt x="12"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47" name="Freeform: Shape 364"/>
                  <p:cNvSpPr/>
                  <p:nvPr/>
                </p:nvSpPr>
                <p:spPr bwMode="auto">
                  <a:xfrm>
                    <a:off x="2614613" y="1139825"/>
                    <a:ext cx="109538" cy="57150"/>
                  </a:xfrm>
                  <a:custGeom>
                    <a:avLst/>
                    <a:gdLst/>
                    <a:ahLst/>
                    <a:cxnLst>
                      <a:cxn ang="0">
                        <a:pos x="54" y="32"/>
                      </a:cxn>
                      <a:cxn ang="0">
                        <a:pos x="33" y="30"/>
                      </a:cxn>
                      <a:cxn ang="0">
                        <a:pos x="19" y="29"/>
                      </a:cxn>
                      <a:cxn ang="0">
                        <a:pos x="7" y="25"/>
                      </a:cxn>
                      <a:cxn ang="0">
                        <a:pos x="20" y="20"/>
                      </a:cxn>
                      <a:cxn ang="0">
                        <a:pos x="20" y="15"/>
                      </a:cxn>
                      <a:cxn ang="0">
                        <a:pos x="5" y="15"/>
                      </a:cxn>
                      <a:cxn ang="0">
                        <a:pos x="8" y="10"/>
                      </a:cxn>
                      <a:cxn ang="0">
                        <a:pos x="0" y="3"/>
                      </a:cxn>
                      <a:cxn ang="0">
                        <a:pos x="14" y="0"/>
                      </a:cxn>
                      <a:cxn ang="0">
                        <a:pos x="31" y="8"/>
                      </a:cxn>
                      <a:cxn ang="0">
                        <a:pos x="40" y="4"/>
                      </a:cxn>
                      <a:cxn ang="0">
                        <a:pos x="53" y="15"/>
                      </a:cxn>
                      <a:cxn ang="0">
                        <a:pos x="60" y="11"/>
                      </a:cxn>
                      <a:cxn ang="0">
                        <a:pos x="73" y="21"/>
                      </a:cxn>
                      <a:cxn ang="0">
                        <a:pos x="70" y="26"/>
                      </a:cxn>
                      <a:cxn ang="0">
                        <a:pos x="82" y="37"/>
                      </a:cxn>
                      <a:cxn ang="0">
                        <a:pos x="74" y="43"/>
                      </a:cxn>
                      <a:cxn ang="0">
                        <a:pos x="54" y="32"/>
                      </a:cxn>
                    </a:cxnLst>
                    <a:rect l="0" t="0" r="r" b="b"/>
                    <a:pathLst>
                      <a:path w="82" h="43">
                        <a:moveTo>
                          <a:pt x="54" y="32"/>
                        </a:moveTo>
                        <a:cubicBezTo>
                          <a:pt x="46" y="32"/>
                          <a:pt x="41" y="29"/>
                          <a:pt x="33" y="30"/>
                        </a:cubicBezTo>
                        <a:cubicBezTo>
                          <a:pt x="31" y="26"/>
                          <a:pt x="25" y="29"/>
                          <a:pt x="19" y="29"/>
                        </a:cubicBezTo>
                        <a:cubicBezTo>
                          <a:pt x="13" y="29"/>
                          <a:pt x="11" y="29"/>
                          <a:pt x="7" y="25"/>
                        </a:cubicBezTo>
                        <a:cubicBezTo>
                          <a:pt x="11" y="21"/>
                          <a:pt x="15" y="22"/>
                          <a:pt x="20" y="20"/>
                        </a:cubicBezTo>
                        <a:cubicBezTo>
                          <a:pt x="19" y="18"/>
                          <a:pt x="19" y="16"/>
                          <a:pt x="20" y="15"/>
                        </a:cubicBezTo>
                        <a:cubicBezTo>
                          <a:pt x="10" y="15"/>
                          <a:pt x="8" y="17"/>
                          <a:pt x="5" y="15"/>
                        </a:cubicBezTo>
                        <a:cubicBezTo>
                          <a:pt x="6" y="14"/>
                          <a:pt x="7" y="12"/>
                          <a:pt x="8" y="10"/>
                        </a:cubicBezTo>
                        <a:cubicBezTo>
                          <a:pt x="2" y="10"/>
                          <a:pt x="0" y="9"/>
                          <a:pt x="0" y="3"/>
                        </a:cubicBezTo>
                        <a:cubicBezTo>
                          <a:pt x="6" y="3"/>
                          <a:pt x="9" y="0"/>
                          <a:pt x="14" y="0"/>
                        </a:cubicBezTo>
                        <a:cubicBezTo>
                          <a:pt x="24" y="0"/>
                          <a:pt x="26" y="8"/>
                          <a:pt x="31" y="8"/>
                        </a:cubicBezTo>
                        <a:cubicBezTo>
                          <a:pt x="35" y="8"/>
                          <a:pt x="36" y="4"/>
                          <a:pt x="40" y="4"/>
                        </a:cubicBezTo>
                        <a:cubicBezTo>
                          <a:pt x="49" y="4"/>
                          <a:pt x="48" y="15"/>
                          <a:pt x="53" y="15"/>
                        </a:cubicBezTo>
                        <a:cubicBezTo>
                          <a:pt x="56" y="15"/>
                          <a:pt x="57" y="11"/>
                          <a:pt x="60" y="11"/>
                        </a:cubicBezTo>
                        <a:cubicBezTo>
                          <a:pt x="66" y="11"/>
                          <a:pt x="71" y="19"/>
                          <a:pt x="73" y="21"/>
                        </a:cubicBezTo>
                        <a:cubicBezTo>
                          <a:pt x="72" y="22"/>
                          <a:pt x="70" y="24"/>
                          <a:pt x="70" y="26"/>
                        </a:cubicBezTo>
                        <a:cubicBezTo>
                          <a:pt x="73" y="29"/>
                          <a:pt x="82" y="33"/>
                          <a:pt x="82" y="37"/>
                        </a:cubicBezTo>
                        <a:cubicBezTo>
                          <a:pt x="82" y="42"/>
                          <a:pt x="77" y="43"/>
                          <a:pt x="74" y="43"/>
                        </a:cubicBezTo>
                        <a:cubicBezTo>
                          <a:pt x="63" y="43"/>
                          <a:pt x="64" y="32"/>
                          <a:pt x="54" y="3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48" name="Freeform: Shape 365"/>
                  <p:cNvSpPr/>
                  <p:nvPr/>
                </p:nvSpPr>
                <p:spPr bwMode="auto">
                  <a:xfrm>
                    <a:off x="2657475" y="1189038"/>
                    <a:ext cx="30163" cy="9525"/>
                  </a:xfrm>
                  <a:custGeom>
                    <a:avLst/>
                    <a:gdLst/>
                    <a:ahLst/>
                    <a:cxnLst>
                      <a:cxn ang="0">
                        <a:pos x="8" y="7"/>
                      </a:cxn>
                      <a:cxn ang="0">
                        <a:pos x="12" y="0"/>
                      </a:cxn>
                      <a:cxn ang="0">
                        <a:pos x="23" y="4"/>
                      </a:cxn>
                      <a:cxn ang="0">
                        <a:pos x="8" y="7"/>
                      </a:cxn>
                    </a:cxnLst>
                    <a:rect l="0" t="0" r="r" b="b"/>
                    <a:pathLst>
                      <a:path w="23" h="7">
                        <a:moveTo>
                          <a:pt x="8" y="7"/>
                        </a:moveTo>
                        <a:cubicBezTo>
                          <a:pt x="0" y="7"/>
                          <a:pt x="11" y="0"/>
                          <a:pt x="12" y="0"/>
                        </a:cubicBezTo>
                        <a:cubicBezTo>
                          <a:pt x="17" y="0"/>
                          <a:pt x="19" y="3"/>
                          <a:pt x="23" y="4"/>
                        </a:cubicBezTo>
                        <a:cubicBezTo>
                          <a:pt x="20" y="7"/>
                          <a:pt x="15" y="7"/>
                          <a:pt x="8" y="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49" name="Freeform: Shape 366"/>
                  <p:cNvSpPr/>
                  <p:nvPr/>
                </p:nvSpPr>
                <p:spPr bwMode="auto">
                  <a:xfrm>
                    <a:off x="2765425" y="1223963"/>
                    <a:ext cx="287338" cy="90488"/>
                  </a:xfrm>
                  <a:custGeom>
                    <a:avLst/>
                    <a:gdLst/>
                    <a:ahLst/>
                    <a:cxnLst>
                      <a:cxn ang="0">
                        <a:pos x="215" y="45"/>
                      </a:cxn>
                      <a:cxn ang="0">
                        <a:pos x="210" y="51"/>
                      </a:cxn>
                      <a:cxn ang="0">
                        <a:pos x="216" y="52"/>
                      </a:cxn>
                      <a:cxn ang="0">
                        <a:pos x="179" y="67"/>
                      </a:cxn>
                      <a:cxn ang="0">
                        <a:pos x="170" y="60"/>
                      </a:cxn>
                      <a:cxn ang="0">
                        <a:pos x="159" y="66"/>
                      </a:cxn>
                      <a:cxn ang="0">
                        <a:pos x="124" y="66"/>
                      </a:cxn>
                      <a:cxn ang="0">
                        <a:pos x="102" y="60"/>
                      </a:cxn>
                      <a:cxn ang="0">
                        <a:pos x="97" y="60"/>
                      </a:cxn>
                      <a:cxn ang="0">
                        <a:pos x="84" y="67"/>
                      </a:cxn>
                      <a:cxn ang="0">
                        <a:pos x="53" y="47"/>
                      </a:cxn>
                      <a:cxn ang="0">
                        <a:pos x="58" y="40"/>
                      </a:cxn>
                      <a:cxn ang="0">
                        <a:pos x="40" y="18"/>
                      </a:cxn>
                      <a:cxn ang="0">
                        <a:pos x="32" y="22"/>
                      </a:cxn>
                      <a:cxn ang="0">
                        <a:pos x="0" y="7"/>
                      </a:cxn>
                      <a:cxn ang="0">
                        <a:pos x="13" y="0"/>
                      </a:cxn>
                      <a:cxn ang="0">
                        <a:pos x="51" y="15"/>
                      </a:cxn>
                      <a:cxn ang="0">
                        <a:pos x="60" y="12"/>
                      </a:cxn>
                      <a:cxn ang="0">
                        <a:pos x="68" y="12"/>
                      </a:cxn>
                      <a:cxn ang="0">
                        <a:pos x="89" y="25"/>
                      </a:cxn>
                      <a:cxn ang="0">
                        <a:pos x="71" y="25"/>
                      </a:cxn>
                      <a:cxn ang="0">
                        <a:pos x="91" y="35"/>
                      </a:cxn>
                      <a:cxn ang="0">
                        <a:pos x="88" y="38"/>
                      </a:cxn>
                      <a:cxn ang="0">
                        <a:pos x="95" y="40"/>
                      </a:cxn>
                      <a:cxn ang="0">
                        <a:pos x="125" y="45"/>
                      </a:cxn>
                      <a:cxn ang="0">
                        <a:pos x="181" y="34"/>
                      </a:cxn>
                      <a:cxn ang="0">
                        <a:pos x="216" y="46"/>
                      </a:cxn>
                      <a:cxn ang="0">
                        <a:pos x="211" y="47"/>
                      </a:cxn>
                      <a:cxn ang="0">
                        <a:pos x="215" y="45"/>
                      </a:cxn>
                    </a:cxnLst>
                    <a:rect l="0" t="0" r="r" b="b"/>
                    <a:pathLst>
                      <a:path w="216" h="68">
                        <a:moveTo>
                          <a:pt x="215" y="45"/>
                        </a:moveTo>
                        <a:cubicBezTo>
                          <a:pt x="213" y="46"/>
                          <a:pt x="211" y="48"/>
                          <a:pt x="210" y="51"/>
                        </a:cubicBezTo>
                        <a:cubicBezTo>
                          <a:pt x="213" y="52"/>
                          <a:pt x="216" y="52"/>
                          <a:pt x="216" y="52"/>
                        </a:cubicBezTo>
                        <a:cubicBezTo>
                          <a:pt x="215" y="67"/>
                          <a:pt x="195" y="67"/>
                          <a:pt x="179" y="67"/>
                        </a:cubicBezTo>
                        <a:cubicBezTo>
                          <a:pt x="174" y="67"/>
                          <a:pt x="171" y="64"/>
                          <a:pt x="170" y="60"/>
                        </a:cubicBezTo>
                        <a:cubicBezTo>
                          <a:pt x="164" y="61"/>
                          <a:pt x="163" y="64"/>
                          <a:pt x="159" y="66"/>
                        </a:cubicBezTo>
                        <a:cubicBezTo>
                          <a:pt x="124" y="66"/>
                          <a:pt x="124" y="66"/>
                          <a:pt x="124" y="66"/>
                        </a:cubicBezTo>
                        <a:cubicBezTo>
                          <a:pt x="115" y="68"/>
                          <a:pt x="101" y="67"/>
                          <a:pt x="102" y="60"/>
                        </a:cubicBezTo>
                        <a:cubicBezTo>
                          <a:pt x="97" y="60"/>
                          <a:pt x="97" y="60"/>
                          <a:pt x="97" y="60"/>
                        </a:cubicBezTo>
                        <a:cubicBezTo>
                          <a:pt x="95" y="62"/>
                          <a:pt x="88" y="67"/>
                          <a:pt x="84" y="67"/>
                        </a:cubicBezTo>
                        <a:cubicBezTo>
                          <a:pt x="75" y="67"/>
                          <a:pt x="53" y="56"/>
                          <a:pt x="53" y="47"/>
                        </a:cubicBezTo>
                        <a:cubicBezTo>
                          <a:pt x="53" y="44"/>
                          <a:pt x="56" y="41"/>
                          <a:pt x="58" y="40"/>
                        </a:cubicBezTo>
                        <a:cubicBezTo>
                          <a:pt x="50" y="32"/>
                          <a:pt x="48" y="25"/>
                          <a:pt x="40" y="18"/>
                        </a:cubicBezTo>
                        <a:cubicBezTo>
                          <a:pt x="38" y="20"/>
                          <a:pt x="35" y="22"/>
                          <a:pt x="32" y="22"/>
                        </a:cubicBezTo>
                        <a:cubicBezTo>
                          <a:pt x="27" y="22"/>
                          <a:pt x="0" y="11"/>
                          <a:pt x="0" y="7"/>
                        </a:cubicBezTo>
                        <a:cubicBezTo>
                          <a:pt x="0" y="0"/>
                          <a:pt x="8" y="0"/>
                          <a:pt x="13" y="0"/>
                        </a:cubicBezTo>
                        <a:cubicBezTo>
                          <a:pt x="33" y="0"/>
                          <a:pt x="36" y="15"/>
                          <a:pt x="51" y="15"/>
                        </a:cubicBezTo>
                        <a:cubicBezTo>
                          <a:pt x="56" y="15"/>
                          <a:pt x="58" y="15"/>
                          <a:pt x="60" y="12"/>
                        </a:cubicBezTo>
                        <a:cubicBezTo>
                          <a:pt x="63" y="12"/>
                          <a:pt x="68" y="12"/>
                          <a:pt x="68" y="12"/>
                        </a:cubicBezTo>
                        <a:cubicBezTo>
                          <a:pt x="65" y="22"/>
                          <a:pt x="85" y="19"/>
                          <a:pt x="89" y="25"/>
                        </a:cubicBezTo>
                        <a:cubicBezTo>
                          <a:pt x="71" y="25"/>
                          <a:pt x="71" y="25"/>
                          <a:pt x="71" y="25"/>
                        </a:cubicBezTo>
                        <a:cubicBezTo>
                          <a:pt x="74" y="37"/>
                          <a:pt x="85" y="30"/>
                          <a:pt x="91" y="35"/>
                        </a:cubicBezTo>
                        <a:cubicBezTo>
                          <a:pt x="90" y="36"/>
                          <a:pt x="88" y="36"/>
                          <a:pt x="88" y="38"/>
                        </a:cubicBezTo>
                        <a:cubicBezTo>
                          <a:pt x="88" y="44"/>
                          <a:pt x="93" y="41"/>
                          <a:pt x="95" y="40"/>
                        </a:cubicBezTo>
                        <a:cubicBezTo>
                          <a:pt x="106" y="42"/>
                          <a:pt x="114" y="45"/>
                          <a:pt x="125" y="45"/>
                        </a:cubicBezTo>
                        <a:cubicBezTo>
                          <a:pt x="150" y="45"/>
                          <a:pt x="158" y="34"/>
                          <a:pt x="181" y="34"/>
                        </a:cubicBezTo>
                        <a:cubicBezTo>
                          <a:pt x="198" y="34"/>
                          <a:pt x="210" y="35"/>
                          <a:pt x="216" y="46"/>
                        </a:cubicBezTo>
                        <a:cubicBezTo>
                          <a:pt x="215" y="47"/>
                          <a:pt x="213" y="47"/>
                          <a:pt x="211" y="47"/>
                        </a:cubicBezTo>
                        <a:lnTo>
                          <a:pt x="215" y="45"/>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50" name="Freeform: Shape 367"/>
                  <p:cNvSpPr/>
                  <p:nvPr/>
                </p:nvSpPr>
                <p:spPr bwMode="auto">
                  <a:xfrm>
                    <a:off x="2768600" y="1271588"/>
                    <a:ext cx="49213" cy="38100"/>
                  </a:xfrm>
                  <a:custGeom>
                    <a:avLst/>
                    <a:gdLst/>
                    <a:ahLst/>
                    <a:cxnLst>
                      <a:cxn ang="0">
                        <a:pos x="6" y="10"/>
                      </a:cxn>
                      <a:cxn ang="0">
                        <a:pos x="19" y="0"/>
                      </a:cxn>
                      <a:cxn ang="0">
                        <a:pos x="37" y="15"/>
                      </a:cxn>
                      <a:cxn ang="0">
                        <a:pos x="29" y="29"/>
                      </a:cxn>
                      <a:cxn ang="0">
                        <a:pos x="0" y="17"/>
                      </a:cxn>
                      <a:cxn ang="0">
                        <a:pos x="6" y="10"/>
                      </a:cxn>
                    </a:cxnLst>
                    <a:rect l="0" t="0" r="r" b="b"/>
                    <a:pathLst>
                      <a:path w="37" h="29">
                        <a:moveTo>
                          <a:pt x="6" y="10"/>
                        </a:moveTo>
                        <a:cubicBezTo>
                          <a:pt x="10" y="10"/>
                          <a:pt x="9" y="0"/>
                          <a:pt x="19" y="0"/>
                        </a:cubicBezTo>
                        <a:cubicBezTo>
                          <a:pt x="27" y="0"/>
                          <a:pt x="37" y="9"/>
                          <a:pt x="37" y="15"/>
                        </a:cubicBezTo>
                        <a:cubicBezTo>
                          <a:pt x="37" y="22"/>
                          <a:pt x="35" y="29"/>
                          <a:pt x="29" y="29"/>
                        </a:cubicBezTo>
                        <a:cubicBezTo>
                          <a:pt x="25" y="29"/>
                          <a:pt x="0" y="17"/>
                          <a:pt x="0" y="17"/>
                        </a:cubicBezTo>
                        <a:cubicBezTo>
                          <a:pt x="0" y="13"/>
                          <a:pt x="5" y="10"/>
                          <a:pt x="6" y="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51" name="Freeform: Shape 368"/>
                  <p:cNvSpPr/>
                  <p:nvPr/>
                </p:nvSpPr>
                <p:spPr bwMode="auto">
                  <a:xfrm>
                    <a:off x="2774950" y="1198563"/>
                    <a:ext cx="46038" cy="12700"/>
                  </a:xfrm>
                  <a:custGeom>
                    <a:avLst/>
                    <a:gdLst/>
                    <a:ahLst/>
                    <a:cxnLst>
                      <a:cxn ang="0">
                        <a:pos x="29" y="0"/>
                      </a:cxn>
                      <a:cxn ang="0">
                        <a:pos x="35" y="0"/>
                      </a:cxn>
                      <a:cxn ang="0">
                        <a:pos x="35" y="6"/>
                      </a:cxn>
                      <a:cxn ang="0">
                        <a:pos x="28" y="10"/>
                      </a:cxn>
                      <a:cxn ang="0">
                        <a:pos x="0" y="5"/>
                      </a:cxn>
                      <a:cxn ang="0">
                        <a:pos x="29" y="0"/>
                      </a:cxn>
                    </a:cxnLst>
                    <a:rect l="0" t="0" r="r" b="b"/>
                    <a:pathLst>
                      <a:path w="35" h="10">
                        <a:moveTo>
                          <a:pt x="29" y="0"/>
                        </a:moveTo>
                        <a:cubicBezTo>
                          <a:pt x="34" y="0"/>
                          <a:pt x="30" y="1"/>
                          <a:pt x="35" y="0"/>
                        </a:cubicBezTo>
                        <a:cubicBezTo>
                          <a:pt x="35" y="3"/>
                          <a:pt x="35" y="5"/>
                          <a:pt x="35" y="6"/>
                        </a:cubicBezTo>
                        <a:cubicBezTo>
                          <a:pt x="35" y="8"/>
                          <a:pt x="32" y="10"/>
                          <a:pt x="28" y="10"/>
                        </a:cubicBezTo>
                        <a:cubicBezTo>
                          <a:pt x="26" y="10"/>
                          <a:pt x="0" y="5"/>
                          <a:pt x="0" y="5"/>
                        </a:cubicBezTo>
                        <a:cubicBezTo>
                          <a:pt x="5" y="1"/>
                          <a:pt x="21" y="0"/>
                          <a:pt x="29"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52" name="Freeform: Shape 369"/>
                  <p:cNvSpPr/>
                  <p:nvPr/>
                </p:nvSpPr>
                <p:spPr bwMode="auto">
                  <a:xfrm>
                    <a:off x="2740025" y="1154113"/>
                    <a:ext cx="53975" cy="44450"/>
                  </a:xfrm>
                  <a:custGeom>
                    <a:avLst/>
                    <a:gdLst/>
                    <a:ahLst/>
                    <a:cxnLst>
                      <a:cxn ang="0">
                        <a:pos x="10" y="28"/>
                      </a:cxn>
                      <a:cxn ang="0">
                        <a:pos x="14" y="23"/>
                      </a:cxn>
                      <a:cxn ang="0">
                        <a:pos x="0" y="7"/>
                      </a:cxn>
                      <a:cxn ang="0">
                        <a:pos x="10" y="0"/>
                      </a:cxn>
                      <a:cxn ang="0">
                        <a:pos x="25" y="7"/>
                      </a:cxn>
                      <a:cxn ang="0">
                        <a:pos x="41" y="17"/>
                      </a:cxn>
                      <a:cxn ang="0">
                        <a:pos x="41" y="28"/>
                      </a:cxn>
                      <a:cxn ang="0">
                        <a:pos x="10" y="28"/>
                      </a:cxn>
                    </a:cxnLst>
                    <a:rect l="0" t="0" r="r" b="b"/>
                    <a:pathLst>
                      <a:path w="41" h="33">
                        <a:moveTo>
                          <a:pt x="10" y="28"/>
                        </a:moveTo>
                        <a:cubicBezTo>
                          <a:pt x="10" y="26"/>
                          <a:pt x="13" y="24"/>
                          <a:pt x="14" y="23"/>
                        </a:cubicBezTo>
                        <a:cubicBezTo>
                          <a:pt x="9" y="18"/>
                          <a:pt x="0" y="15"/>
                          <a:pt x="0" y="7"/>
                        </a:cubicBezTo>
                        <a:cubicBezTo>
                          <a:pt x="0" y="2"/>
                          <a:pt x="6" y="0"/>
                          <a:pt x="10" y="0"/>
                        </a:cubicBezTo>
                        <a:cubicBezTo>
                          <a:pt x="11" y="4"/>
                          <a:pt x="21" y="7"/>
                          <a:pt x="25" y="7"/>
                        </a:cubicBezTo>
                        <a:cubicBezTo>
                          <a:pt x="25" y="17"/>
                          <a:pt x="41" y="7"/>
                          <a:pt x="41" y="17"/>
                        </a:cubicBezTo>
                        <a:cubicBezTo>
                          <a:pt x="41" y="20"/>
                          <a:pt x="39" y="23"/>
                          <a:pt x="41" y="28"/>
                        </a:cubicBezTo>
                        <a:cubicBezTo>
                          <a:pt x="25" y="31"/>
                          <a:pt x="10" y="33"/>
                          <a:pt x="10" y="2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53" name="Freeform: Shape 370"/>
                  <p:cNvSpPr/>
                  <p:nvPr/>
                </p:nvSpPr>
                <p:spPr bwMode="auto">
                  <a:xfrm>
                    <a:off x="2719388" y="1114425"/>
                    <a:ext cx="20638" cy="12700"/>
                  </a:xfrm>
                  <a:custGeom>
                    <a:avLst/>
                    <a:gdLst/>
                    <a:ahLst/>
                    <a:cxnLst>
                      <a:cxn ang="0">
                        <a:pos x="16" y="0"/>
                      </a:cxn>
                      <a:cxn ang="0">
                        <a:pos x="16" y="9"/>
                      </a:cxn>
                      <a:cxn ang="0">
                        <a:pos x="8" y="9"/>
                      </a:cxn>
                      <a:cxn ang="0">
                        <a:pos x="0" y="0"/>
                      </a:cxn>
                      <a:cxn ang="0">
                        <a:pos x="16" y="0"/>
                      </a:cxn>
                    </a:cxnLst>
                    <a:rect l="0" t="0" r="r" b="b"/>
                    <a:pathLst>
                      <a:path w="16" h="9">
                        <a:moveTo>
                          <a:pt x="16" y="0"/>
                        </a:moveTo>
                        <a:cubicBezTo>
                          <a:pt x="16" y="9"/>
                          <a:pt x="16" y="9"/>
                          <a:pt x="16" y="9"/>
                        </a:cubicBezTo>
                        <a:cubicBezTo>
                          <a:pt x="8" y="9"/>
                          <a:pt x="8" y="9"/>
                          <a:pt x="8" y="9"/>
                        </a:cubicBezTo>
                        <a:cubicBezTo>
                          <a:pt x="6" y="7"/>
                          <a:pt x="0" y="6"/>
                          <a:pt x="0" y="0"/>
                        </a:cubicBezTo>
                        <a:cubicBezTo>
                          <a:pt x="6" y="0"/>
                          <a:pt x="13" y="0"/>
                          <a:pt x="16"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54" name="Freeform: Shape 371"/>
                  <p:cNvSpPr/>
                  <p:nvPr/>
                </p:nvSpPr>
                <p:spPr bwMode="auto">
                  <a:xfrm>
                    <a:off x="2776538" y="1062038"/>
                    <a:ext cx="184150" cy="123825"/>
                  </a:xfrm>
                  <a:custGeom>
                    <a:avLst/>
                    <a:gdLst/>
                    <a:ahLst/>
                    <a:cxnLst>
                      <a:cxn ang="0">
                        <a:pos x="92" y="37"/>
                      </a:cxn>
                      <a:cxn ang="0">
                        <a:pos x="97" y="37"/>
                      </a:cxn>
                      <a:cxn ang="0">
                        <a:pos x="97" y="32"/>
                      </a:cxn>
                      <a:cxn ang="0">
                        <a:pos x="95" y="28"/>
                      </a:cxn>
                      <a:cxn ang="0">
                        <a:pos x="100" y="28"/>
                      </a:cxn>
                      <a:cxn ang="0">
                        <a:pos x="105" y="36"/>
                      </a:cxn>
                      <a:cxn ang="0">
                        <a:pos x="111" y="43"/>
                      </a:cxn>
                      <a:cxn ang="0">
                        <a:pos x="108" y="49"/>
                      </a:cxn>
                      <a:cxn ang="0">
                        <a:pos x="115" y="49"/>
                      </a:cxn>
                      <a:cxn ang="0">
                        <a:pos x="137" y="55"/>
                      </a:cxn>
                      <a:cxn ang="0">
                        <a:pos x="136" y="61"/>
                      </a:cxn>
                      <a:cxn ang="0">
                        <a:pos x="126" y="64"/>
                      </a:cxn>
                      <a:cxn ang="0">
                        <a:pos x="105" y="78"/>
                      </a:cxn>
                      <a:cxn ang="0">
                        <a:pos x="98" y="69"/>
                      </a:cxn>
                      <a:cxn ang="0">
                        <a:pos x="93" y="76"/>
                      </a:cxn>
                      <a:cxn ang="0">
                        <a:pos x="99" y="84"/>
                      </a:cxn>
                      <a:cxn ang="0">
                        <a:pos x="91" y="84"/>
                      </a:cxn>
                      <a:cxn ang="0">
                        <a:pos x="91" y="90"/>
                      </a:cxn>
                      <a:cxn ang="0">
                        <a:pos x="75" y="82"/>
                      </a:cxn>
                      <a:cxn ang="0">
                        <a:pos x="64" y="92"/>
                      </a:cxn>
                      <a:cxn ang="0">
                        <a:pos x="47" y="84"/>
                      </a:cxn>
                      <a:cxn ang="0">
                        <a:pos x="53" y="81"/>
                      </a:cxn>
                      <a:cxn ang="0">
                        <a:pos x="33" y="70"/>
                      </a:cxn>
                      <a:cxn ang="0">
                        <a:pos x="66" y="61"/>
                      </a:cxn>
                      <a:cxn ang="0">
                        <a:pos x="48" y="58"/>
                      </a:cxn>
                      <a:cxn ang="0">
                        <a:pos x="35" y="61"/>
                      </a:cxn>
                      <a:cxn ang="0">
                        <a:pos x="29" y="56"/>
                      </a:cxn>
                      <a:cxn ang="0">
                        <a:pos x="19" y="59"/>
                      </a:cxn>
                      <a:cxn ang="0">
                        <a:pos x="16" y="55"/>
                      </a:cxn>
                      <a:cxn ang="0">
                        <a:pos x="26" y="49"/>
                      </a:cxn>
                      <a:cxn ang="0">
                        <a:pos x="0" y="35"/>
                      </a:cxn>
                      <a:cxn ang="0">
                        <a:pos x="7" y="35"/>
                      </a:cxn>
                      <a:cxn ang="0">
                        <a:pos x="20" y="39"/>
                      </a:cxn>
                      <a:cxn ang="0">
                        <a:pos x="24" y="36"/>
                      </a:cxn>
                      <a:cxn ang="0">
                        <a:pos x="5" y="26"/>
                      </a:cxn>
                      <a:cxn ang="0">
                        <a:pos x="15" y="22"/>
                      </a:cxn>
                      <a:cxn ang="0">
                        <a:pos x="27" y="25"/>
                      </a:cxn>
                      <a:cxn ang="0">
                        <a:pos x="32" y="20"/>
                      </a:cxn>
                      <a:cxn ang="0">
                        <a:pos x="19" y="20"/>
                      </a:cxn>
                      <a:cxn ang="0">
                        <a:pos x="14" y="13"/>
                      </a:cxn>
                      <a:cxn ang="0">
                        <a:pos x="30" y="9"/>
                      </a:cxn>
                      <a:cxn ang="0">
                        <a:pos x="38" y="9"/>
                      </a:cxn>
                      <a:cxn ang="0">
                        <a:pos x="25" y="0"/>
                      </a:cxn>
                      <a:cxn ang="0">
                        <a:pos x="53" y="5"/>
                      </a:cxn>
                      <a:cxn ang="0">
                        <a:pos x="67" y="24"/>
                      </a:cxn>
                      <a:cxn ang="0">
                        <a:pos x="84" y="25"/>
                      </a:cxn>
                      <a:cxn ang="0">
                        <a:pos x="92" y="37"/>
                      </a:cxn>
                    </a:cxnLst>
                    <a:rect l="0" t="0" r="r" b="b"/>
                    <a:pathLst>
                      <a:path w="138" h="92">
                        <a:moveTo>
                          <a:pt x="92" y="37"/>
                        </a:moveTo>
                        <a:cubicBezTo>
                          <a:pt x="97" y="37"/>
                          <a:pt x="97" y="37"/>
                          <a:pt x="97" y="37"/>
                        </a:cubicBezTo>
                        <a:cubicBezTo>
                          <a:pt x="97" y="32"/>
                          <a:pt x="97" y="32"/>
                          <a:pt x="97" y="32"/>
                        </a:cubicBezTo>
                        <a:cubicBezTo>
                          <a:pt x="95" y="28"/>
                          <a:pt x="95" y="28"/>
                          <a:pt x="95" y="28"/>
                        </a:cubicBezTo>
                        <a:cubicBezTo>
                          <a:pt x="97" y="28"/>
                          <a:pt x="98" y="28"/>
                          <a:pt x="100" y="28"/>
                        </a:cubicBezTo>
                        <a:cubicBezTo>
                          <a:pt x="106" y="28"/>
                          <a:pt x="105" y="31"/>
                          <a:pt x="105" y="36"/>
                        </a:cubicBezTo>
                        <a:cubicBezTo>
                          <a:pt x="105" y="39"/>
                          <a:pt x="111" y="39"/>
                          <a:pt x="111" y="43"/>
                        </a:cubicBezTo>
                        <a:cubicBezTo>
                          <a:pt x="111" y="46"/>
                          <a:pt x="108" y="46"/>
                          <a:pt x="108" y="49"/>
                        </a:cubicBezTo>
                        <a:cubicBezTo>
                          <a:pt x="108" y="53"/>
                          <a:pt x="114" y="49"/>
                          <a:pt x="115" y="49"/>
                        </a:cubicBezTo>
                        <a:cubicBezTo>
                          <a:pt x="120" y="49"/>
                          <a:pt x="131" y="54"/>
                          <a:pt x="137" y="55"/>
                        </a:cubicBezTo>
                        <a:cubicBezTo>
                          <a:pt x="137" y="58"/>
                          <a:pt x="138" y="60"/>
                          <a:pt x="136" y="61"/>
                        </a:cubicBezTo>
                        <a:cubicBezTo>
                          <a:pt x="135" y="64"/>
                          <a:pt x="130" y="63"/>
                          <a:pt x="126" y="64"/>
                        </a:cubicBezTo>
                        <a:cubicBezTo>
                          <a:pt x="117" y="65"/>
                          <a:pt x="111" y="78"/>
                          <a:pt x="105" y="78"/>
                        </a:cubicBezTo>
                        <a:cubicBezTo>
                          <a:pt x="100" y="78"/>
                          <a:pt x="100" y="74"/>
                          <a:pt x="98" y="69"/>
                        </a:cubicBezTo>
                        <a:cubicBezTo>
                          <a:pt x="96" y="71"/>
                          <a:pt x="95" y="73"/>
                          <a:pt x="93" y="76"/>
                        </a:cubicBezTo>
                        <a:cubicBezTo>
                          <a:pt x="96" y="80"/>
                          <a:pt x="97" y="81"/>
                          <a:pt x="99" y="84"/>
                        </a:cubicBezTo>
                        <a:cubicBezTo>
                          <a:pt x="91" y="84"/>
                          <a:pt x="91" y="84"/>
                          <a:pt x="91" y="84"/>
                        </a:cubicBezTo>
                        <a:cubicBezTo>
                          <a:pt x="91" y="90"/>
                          <a:pt x="91" y="90"/>
                          <a:pt x="91" y="90"/>
                        </a:cubicBezTo>
                        <a:cubicBezTo>
                          <a:pt x="87" y="91"/>
                          <a:pt x="79" y="85"/>
                          <a:pt x="75" y="82"/>
                        </a:cubicBezTo>
                        <a:cubicBezTo>
                          <a:pt x="75" y="90"/>
                          <a:pt x="71" y="92"/>
                          <a:pt x="64" y="92"/>
                        </a:cubicBezTo>
                        <a:cubicBezTo>
                          <a:pt x="57" y="92"/>
                          <a:pt x="48" y="91"/>
                          <a:pt x="47" y="84"/>
                        </a:cubicBezTo>
                        <a:cubicBezTo>
                          <a:pt x="50" y="84"/>
                          <a:pt x="51" y="83"/>
                          <a:pt x="53" y="81"/>
                        </a:cubicBezTo>
                        <a:cubicBezTo>
                          <a:pt x="45" y="81"/>
                          <a:pt x="33" y="77"/>
                          <a:pt x="33" y="70"/>
                        </a:cubicBezTo>
                        <a:cubicBezTo>
                          <a:pt x="33" y="62"/>
                          <a:pt x="60" y="63"/>
                          <a:pt x="66" y="61"/>
                        </a:cubicBezTo>
                        <a:cubicBezTo>
                          <a:pt x="60" y="60"/>
                          <a:pt x="55" y="58"/>
                          <a:pt x="48" y="58"/>
                        </a:cubicBezTo>
                        <a:cubicBezTo>
                          <a:pt x="41" y="58"/>
                          <a:pt x="40" y="61"/>
                          <a:pt x="35" y="61"/>
                        </a:cubicBezTo>
                        <a:cubicBezTo>
                          <a:pt x="30" y="61"/>
                          <a:pt x="30" y="58"/>
                          <a:pt x="29" y="56"/>
                        </a:cubicBezTo>
                        <a:cubicBezTo>
                          <a:pt x="24" y="58"/>
                          <a:pt x="23" y="59"/>
                          <a:pt x="19" y="59"/>
                        </a:cubicBezTo>
                        <a:cubicBezTo>
                          <a:pt x="16" y="59"/>
                          <a:pt x="16" y="58"/>
                          <a:pt x="16" y="55"/>
                        </a:cubicBezTo>
                        <a:cubicBezTo>
                          <a:pt x="20" y="53"/>
                          <a:pt x="23" y="53"/>
                          <a:pt x="26" y="49"/>
                        </a:cubicBezTo>
                        <a:cubicBezTo>
                          <a:pt x="11" y="49"/>
                          <a:pt x="2" y="48"/>
                          <a:pt x="0" y="35"/>
                        </a:cubicBezTo>
                        <a:cubicBezTo>
                          <a:pt x="7" y="35"/>
                          <a:pt x="7" y="35"/>
                          <a:pt x="7" y="35"/>
                        </a:cubicBezTo>
                        <a:cubicBezTo>
                          <a:pt x="9" y="37"/>
                          <a:pt x="16" y="39"/>
                          <a:pt x="20" y="39"/>
                        </a:cubicBezTo>
                        <a:cubicBezTo>
                          <a:pt x="22" y="39"/>
                          <a:pt x="24" y="36"/>
                          <a:pt x="24" y="36"/>
                        </a:cubicBezTo>
                        <a:cubicBezTo>
                          <a:pt x="19" y="34"/>
                          <a:pt x="5" y="31"/>
                          <a:pt x="5" y="26"/>
                        </a:cubicBezTo>
                        <a:cubicBezTo>
                          <a:pt x="5" y="21"/>
                          <a:pt x="11" y="22"/>
                          <a:pt x="15" y="22"/>
                        </a:cubicBezTo>
                        <a:cubicBezTo>
                          <a:pt x="21" y="22"/>
                          <a:pt x="23" y="25"/>
                          <a:pt x="27" y="25"/>
                        </a:cubicBezTo>
                        <a:cubicBezTo>
                          <a:pt x="30" y="25"/>
                          <a:pt x="30" y="22"/>
                          <a:pt x="32" y="20"/>
                        </a:cubicBezTo>
                        <a:cubicBezTo>
                          <a:pt x="27" y="18"/>
                          <a:pt x="22" y="20"/>
                          <a:pt x="19" y="20"/>
                        </a:cubicBezTo>
                        <a:cubicBezTo>
                          <a:pt x="18" y="20"/>
                          <a:pt x="14" y="14"/>
                          <a:pt x="14" y="13"/>
                        </a:cubicBezTo>
                        <a:cubicBezTo>
                          <a:pt x="19" y="10"/>
                          <a:pt x="23" y="8"/>
                          <a:pt x="30" y="9"/>
                        </a:cubicBezTo>
                        <a:cubicBezTo>
                          <a:pt x="38" y="9"/>
                          <a:pt x="38" y="9"/>
                          <a:pt x="38" y="9"/>
                        </a:cubicBezTo>
                        <a:cubicBezTo>
                          <a:pt x="33" y="7"/>
                          <a:pt x="25" y="6"/>
                          <a:pt x="25" y="0"/>
                        </a:cubicBezTo>
                        <a:cubicBezTo>
                          <a:pt x="36" y="1"/>
                          <a:pt x="45" y="2"/>
                          <a:pt x="53" y="5"/>
                        </a:cubicBezTo>
                        <a:cubicBezTo>
                          <a:pt x="61" y="9"/>
                          <a:pt x="60" y="21"/>
                          <a:pt x="67" y="24"/>
                        </a:cubicBezTo>
                        <a:cubicBezTo>
                          <a:pt x="73" y="27"/>
                          <a:pt x="78" y="22"/>
                          <a:pt x="84" y="25"/>
                        </a:cubicBezTo>
                        <a:cubicBezTo>
                          <a:pt x="91" y="28"/>
                          <a:pt x="88" y="33"/>
                          <a:pt x="92" y="3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55" name="Freeform: Shape 372"/>
                  <p:cNvSpPr/>
                  <p:nvPr/>
                </p:nvSpPr>
                <p:spPr bwMode="auto">
                  <a:xfrm>
                    <a:off x="2925763" y="1574800"/>
                    <a:ext cx="117475" cy="74613"/>
                  </a:xfrm>
                  <a:custGeom>
                    <a:avLst/>
                    <a:gdLst/>
                    <a:ahLst/>
                    <a:cxnLst>
                      <a:cxn ang="0">
                        <a:pos x="6" y="39"/>
                      </a:cxn>
                      <a:cxn ang="0">
                        <a:pos x="11" y="33"/>
                      </a:cxn>
                      <a:cxn ang="0">
                        <a:pos x="11" y="27"/>
                      </a:cxn>
                      <a:cxn ang="0">
                        <a:pos x="25" y="0"/>
                      </a:cxn>
                      <a:cxn ang="0">
                        <a:pos x="32" y="13"/>
                      </a:cxn>
                      <a:cxn ang="0">
                        <a:pos x="36" y="9"/>
                      </a:cxn>
                      <a:cxn ang="0">
                        <a:pos x="67" y="27"/>
                      </a:cxn>
                      <a:cxn ang="0">
                        <a:pos x="70" y="35"/>
                      </a:cxn>
                      <a:cxn ang="0">
                        <a:pos x="89" y="43"/>
                      </a:cxn>
                      <a:cxn ang="0">
                        <a:pos x="75" y="48"/>
                      </a:cxn>
                      <a:cxn ang="0">
                        <a:pos x="63" y="48"/>
                      </a:cxn>
                      <a:cxn ang="0">
                        <a:pos x="46" y="37"/>
                      </a:cxn>
                      <a:cxn ang="0">
                        <a:pos x="25" y="53"/>
                      </a:cxn>
                      <a:cxn ang="0">
                        <a:pos x="22" y="57"/>
                      </a:cxn>
                      <a:cxn ang="0">
                        <a:pos x="19" y="48"/>
                      </a:cxn>
                      <a:cxn ang="0">
                        <a:pos x="0" y="48"/>
                      </a:cxn>
                      <a:cxn ang="0">
                        <a:pos x="6" y="39"/>
                      </a:cxn>
                    </a:cxnLst>
                    <a:rect l="0" t="0" r="r" b="b"/>
                    <a:pathLst>
                      <a:path w="89" h="57">
                        <a:moveTo>
                          <a:pt x="6" y="39"/>
                        </a:moveTo>
                        <a:cubicBezTo>
                          <a:pt x="9" y="37"/>
                          <a:pt x="11" y="36"/>
                          <a:pt x="11" y="33"/>
                        </a:cubicBezTo>
                        <a:cubicBezTo>
                          <a:pt x="11" y="29"/>
                          <a:pt x="11" y="31"/>
                          <a:pt x="11" y="27"/>
                        </a:cubicBezTo>
                        <a:cubicBezTo>
                          <a:pt x="11" y="19"/>
                          <a:pt x="13" y="2"/>
                          <a:pt x="25" y="0"/>
                        </a:cubicBezTo>
                        <a:cubicBezTo>
                          <a:pt x="28" y="7"/>
                          <a:pt x="30" y="8"/>
                          <a:pt x="32" y="13"/>
                        </a:cubicBezTo>
                        <a:cubicBezTo>
                          <a:pt x="33" y="11"/>
                          <a:pt x="35" y="10"/>
                          <a:pt x="36" y="9"/>
                        </a:cubicBezTo>
                        <a:cubicBezTo>
                          <a:pt x="45" y="21"/>
                          <a:pt x="59" y="16"/>
                          <a:pt x="67" y="27"/>
                        </a:cubicBezTo>
                        <a:cubicBezTo>
                          <a:pt x="69" y="30"/>
                          <a:pt x="68" y="33"/>
                          <a:pt x="70" y="35"/>
                        </a:cubicBezTo>
                        <a:cubicBezTo>
                          <a:pt x="77" y="40"/>
                          <a:pt x="85" y="38"/>
                          <a:pt x="89" y="43"/>
                        </a:cubicBezTo>
                        <a:cubicBezTo>
                          <a:pt x="84" y="46"/>
                          <a:pt x="80" y="48"/>
                          <a:pt x="75" y="48"/>
                        </a:cubicBezTo>
                        <a:cubicBezTo>
                          <a:pt x="69" y="48"/>
                          <a:pt x="67" y="48"/>
                          <a:pt x="63" y="48"/>
                        </a:cubicBezTo>
                        <a:cubicBezTo>
                          <a:pt x="63" y="48"/>
                          <a:pt x="49" y="38"/>
                          <a:pt x="46" y="37"/>
                        </a:cubicBezTo>
                        <a:cubicBezTo>
                          <a:pt x="46" y="47"/>
                          <a:pt x="31" y="56"/>
                          <a:pt x="25" y="53"/>
                        </a:cubicBezTo>
                        <a:cubicBezTo>
                          <a:pt x="24" y="55"/>
                          <a:pt x="24" y="57"/>
                          <a:pt x="22" y="57"/>
                        </a:cubicBezTo>
                        <a:cubicBezTo>
                          <a:pt x="16" y="57"/>
                          <a:pt x="18" y="52"/>
                          <a:pt x="19" y="48"/>
                        </a:cubicBezTo>
                        <a:cubicBezTo>
                          <a:pt x="12" y="46"/>
                          <a:pt x="3" y="48"/>
                          <a:pt x="0" y="48"/>
                        </a:cubicBezTo>
                        <a:cubicBezTo>
                          <a:pt x="0" y="40"/>
                          <a:pt x="5" y="41"/>
                          <a:pt x="6" y="3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56" name="Freeform: Shape 373"/>
                  <p:cNvSpPr/>
                  <p:nvPr/>
                </p:nvSpPr>
                <p:spPr bwMode="auto">
                  <a:xfrm>
                    <a:off x="3094038" y="1500188"/>
                    <a:ext cx="36513" cy="36513"/>
                  </a:xfrm>
                  <a:custGeom>
                    <a:avLst/>
                    <a:gdLst/>
                    <a:ahLst/>
                    <a:cxnLst>
                      <a:cxn ang="0">
                        <a:pos x="27" y="18"/>
                      </a:cxn>
                      <a:cxn ang="0">
                        <a:pos x="11" y="28"/>
                      </a:cxn>
                      <a:cxn ang="0">
                        <a:pos x="0" y="18"/>
                      </a:cxn>
                      <a:cxn ang="0">
                        <a:pos x="27" y="18"/>
                      </a:cxn>
                    </a:cxnLst>
                    <a:rect l="0" t="0" r="r" b="b"/>
                    <a:pathLst>
                      <a:path w="27" h="28">
                        <a:moveTo>
                          <a:pt x="27" y="18"/>
                        </a:moveTo>
                        <a:cubicBezTo>
                          <a:pt x="27" y="24"/>
                          <a:pt x="16" y="28"/>
                          <a:pt x="11" y="28"/>
                        </a:cubicBezTo>
                        <a:cubicBezTo>
                          <a:pt x="4" y="28"/>
                          <a:pt x="0" y="23"/>
                          <a:pt x="0" y="18"/>
                        </a:cubicBezTo>
                        <a:cubicBezTo>
                          <a:pt x="0" y="0"/>
                          <a:pt x="27" y="3"/>
                          <a:pt x="27" y="1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57" name="Freeform: Shape 374"/>
                  <p:cNvSpPr/>
                  <p:nvPr/>
                </p:nvSpPr>
                <p:spPr bwMode="auto">
                  <a:xfrm>
                    <a:off x="2984500" y="1652588"/>
                    <a:ext cx="30163" cy="23813"/>
                  </a:xfrm>
                  <a:custGeom>
                    <a:avLst/>
                    <a:gdLst/>
                    <a:ahLst/>
                    <a:cxnLst>
                      <a:cxn ang="0">
                        <a:pos x="10" y="1"/>
                      </a:cxn>
                      <a:cxn ang="0">
                        <a:pos x="22" y="3"/>
                      </a:cxn>
                      <a:cxn ang="0">
                        <a:pos x="0" y="18"/>
                      </a:cxn>
                      <a:cxn ang="0">
                        <a:pos x="0" y="12"/>
                      </a:cxn>
                      <a:cxn ang="0">
                        <a:pos x="10" y="1"/>
                      </a:cxn>
                    </a:cxnLst>
                    <a:rect l="0" t="0" r="r" b="b"/>
                    <a:pathLst>
                      <a:path w="22" h="18">
                        <a:moveTo>
                          <a:pt x="10" y="1"/>
                        </a:moveTo>
                        <a:cubicBezTo>
                          <a:pt x="19" y="0"/>
                          <a:pt x="17" y="0"/>
                          <a:pt x="22" y="3"/>
                        </a:cubicBezTo>
                        <a:cubicBezTo>
                          <a:pt x="18" y="8"/>
                          <a:pt x="7" y="17"/>
                          <a:pt x="0" y="18"/>
                        </a:cubicBezTo>
                        <a:cubicBezTo>
                          <a:pt x="0" y="12"/>
                          <a:pt x="0" y="12"/>
                          <a:pt x="0" y="12"/>
                        </a:cubicBezTo>
                        <a:cubicBezTo>
                          <a:pt x="4" y="7"/>
                          <a:pt x="9" y="4"/>
                          <a:pt x="10" y="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58" name="Freeform: Shape 375"/>
                  <p:cNvSpPr/>
                  <p:nvPr/>
                </p:nvSpPr>
                <p:spPr bwMode="auto">
                  <a:xfrm>
                    <a:off x="3032125" y="1336675"/>
                    <a:ext cx="79375" cy="33338"/>
                  </a:xfrm>
                  <a:custGeom>
                    <a:avLst/>
                    <a:gdLst/>
                    <a:ahLst/>
                    <a:cxnLst>
                      <a:cxn ang="0">
                        <a:pos x="22" y="25"/>
                      </a:cxn>
                      <a:cxn ang="0">
                        <a:pos x="9" y="16"/>
                      </a:cxn>
                      <a:cxn ang="0">
                        <a:pos x="0" y="6"/>
                      </a:cxn>
                      <a:cxn ang="0">
                        <a:pos x="8" y="0"/>
                      </a:cxn>
                      <a:cxn ang="0">
                        <a:pos x="30" y="3"/>
                      </a:cxn>
                      <a:cxn ang="0">
                        <a:pos x="60" y="17"/>
                      </a:cxn>
                      <a:cxn ang="0">
                        <a:pos x="52" y="24"/>
                      </a:cxn>
                      <a:cxn ang="0">
                        <a:pos x="39" y="21"/>
                      </a:cxn>
                      <a:cxn ang="0">
                        <a:pos x="22" y="25"/>
                      </a:cxn>
                    </a:cxnLst>
                    <a:rect l="0" t="0" r="r" b="b"/>
                    <a:pathLst>
                      <a:path w="60" h="25">
                        <a:moveTo>
                          <a:pt x="22" y="25"/>
                        </a:moveTo>
                        <a:cubicBezTo>
                          <a:pt x="14" y="25"/>
                          <a:pt x="6" y="23"/>
                          <a:pt x="9" y="16"/>
                        </a:cubicBezTo>
                        <a:cubicBezTo>
                          <a:pt x="5" y="13"/>
                          <a:pt x="0" y="11"/>
                          <a:pt x="0" y="6"/>
                        </a:cubicBezTo>
                        <a:cubicBezTo>
                          <a:pt x="0" y="2"/>
                          <a:pt x="4" y="0"/>
                          <a:pt x="8" y="0"/>
                        </a:cubicBezTo>
                        <a:cubicBezTo>
                          <a:pt x="18" y="0"/>
                          <a:pt x="21" y="3"/>
                          <a:pt x="30" y="3"/>
                        </a:cubicBezTo>
                        <a:cubicBezTo>
                          <a:pt x="42" y="3"/>
                          <a:pt x="52" y="13"/>
                          <a:pt x="60" y="17"/>
                        </a:cubicBezTo>
                        <a:cubicBezTo>
                          <a:pt x="59" y="21"/>
                          <a:pt x="56" y="24"/>
                          <a:pt x="52" y="24"/>
                        </a:cubicBezTo>
                        <a:cubicBezTo>
                          <a:pt x="46" y="24"/>
                          <a:pt x="44" y="21"/>
                          <a:pt x="39" y="21"/>
                        </a:cubicBezTo>
                        <a:cubicBezTo>
                          <a:pt x="34" y="21"/>
                          <a:pt x="30" y="25"/>
                          <a:pt x="22" y="2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59" name="Freeform: Shape 376"/>
                  <p:cNvSpPr/>
                  <p:nvPr/>
                </p:nvSpPr>
                <p:spPr bwMode="auto">
                  <a:xfrm>
                    <a:off x="3040063" y="1666875"/>
                    <a:ext cx="17463" cy="20638"/>
                  </a:xfrm>
                  <a:custGeom>
                    <a:avLst/>
                    <a:gdLst/>
                    <a:ahLst/>
                    <a:cxnLst>
                      <a:cxn ang="0">
                        <a:pos x="14" y="6"/>
                      </a:cxn>
                      <a:cxn ang="0">
                        <a:pos x="6" y="15"/>
                      </a:cxn>
                      <a:cxn ang="0">
                        <a:pos x="0" y="9"/>
                      </a:cxn>
                      <a:cxn ang="0">
                        <a:pos x="14" y="6"/>
                      </a:cxn>
                    </a:cxnLst>
                    <a:rect l="0" t="0" r="r" b="b"/>
                    <a:pathLst>
                      <a:path w="14" h="15">
                        <a:moveTo>
                          <a:pt x="14" y="6"/>
                        </a:moveTo>
                        <a:cubicBezTo>
                          <a:pt x="12" y="9"/>
                          <a:pt x="11" y="15"/>
                          <a:pt x="6" y="15"/>
                        </a:cubicBezTo>
                        <a:cubicBezTo>
                          <a:pt x="5" y="15"/>
                          <a:pt x="0" y="9"/>
                          <a:pt x="0" y="9"/>
                        </a:cubicBezTo>
                        <a:cubicBezTo>
                          <a:pt x="0" y="1"/>
                          <a:pt x="10" y="0"/>
                          <a:pt x="14"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60" name="Freeform: Shape 377"/>
                  <p:cNvSpPr/>
                  <p:nvPr/>
                </p:nvSpPr>
                <p:spPr bwMode="auto">
                  <a:xfrm>
                    <a:off x="3136900" y="1509713"/>
                    <a:ext cx="19050" cy="11113"/>
                  </a:xfrm>
                  <a:custGeom>
                    <a:avLst/>
                    <a:gdLst/>
                    <a:ahLst/>
                    <a:cxnLst>
                      <a:cxn ang="0">
                        <a:pos x="5" y="8"/>
                      </a:cxn>
                      <a:cxn ang="0">
                        <a:pos x="0" y="4"/>
                      </a:cxn>
                      <a:cxn ang="0">
                        <a:pos x="5" y="0"/>
                      </a:cxn>
                      <a:cxn ang="0">
                        <a:pos x="14" y="7"/>
                      </a:cxn>
                      <a:cxn ang="0">
                        <a:pos x="5" y="8"/>
                      </a:cxn>
                    </a:cxnLst>
                    <a:rect l="0" t="0" r="r" b="b"/>
                    <a:pathLst>
                      <a:path w="14" h="8">
                        <a:moveTo>
                          <a:pt x="5" y="8"/>
                        </a:moveTo>
                        <a:cubicBezTo>
                          <a:pt x="2" y="8"/>
                          <a:pt x="0" y="7"/>
                          <a:pt x="0" y="4"/>
                        </a:cubicBezTo>
                        <a:cubicBezTo>
                          <a:pt x="0" y="3"/>
                          <a:pt x="4" y="0"/>
                          <a:pt x="5" y="0"/>
                        </a:cubicBezTo>
                        <a:cubicBezTo>
                          <a:pt x="9" y="0"/>
                          <a:pt x="13" y="5"/>
                          <a:pt x="14" y="7"/>
                        </a:cubicBezTo>
                        <a:cubicBezTo>
                          <a:pt x="8" y="8"/>
                          <a:pt x="10" y="8"/>
                          <a:pt x="5" y="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61" name="Freeform: Shape 378"/>
                  <p:cNvSpPr/>
                  <p:nvPr/>
                </p:nvSpPr>
                <p:spPr bwMode="auto">
                  <a:xfrm>
                    <a:off x="3052763" y="1476375"/>
                    <a:ext cx="20638" cy="12700"/>
                  </a:xfrm>
                  <a:custGeom>
                    <a:avLst/>
                    <a:gdLst/>
                    <a:ahLst/>
                    <a:cxnLst>
                      <a:cxn ang="0">
                        <a:pos x="5" y="10"/>
                      </a:cxn>
                      <a:cxn ang="0">
                        <a:pos x="15" y="0"/>
                      </a:cxn>
                      <a:cxn ang="0">
                        <a:pos x="5" y="10"/>
                      </a:cxn>
                    </a:cxnLst>
                    <a:rect l="0" t="0" r="r" b="b"/>
                    <a:pathLst>
                      <a:path w="15" h="10">
                        <a:moveTo>
                          <a:pt x="5" y="10"/>
                        </a:moveTo>
                        <a:cubicBezTo>
                          <a:pt x="0" y="10"/>
                          <a:pt x="10" y="0"/>
                          <a:pt x="15" y="0"/>
                        </a:cubicBezTo>
                        <a:cubicBezTo>
                          <a:pt x="14" y="6"/>
                          <a:pt x="10" y="10"/>
                          <a:pt x="5" y="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62" name="Freeform: Shape 379"/>
                  <p:cNvSpPr/>
                  <p:nvPr/>
                </p:nvSpPr>
                <p:spPr bwMode="auto">
                  <a:xfrm>
                    <a:off x="2876550" y="1335088"/>
                    <a:ext cx="482600" cy="347663"/>
                  </a:xfrm>
                  <a:custGeom>
                    <a:avLst/>
                    <a:gdLst/>
                    <a:ahLst/>
                    <a:cxnLst>
                      <a:cxn ang="0">
                        <a:pos x="333" y="196"/>
                      </a:cxn>
                      <a:cxn ang="0">
                        <a:pos x="281" y="171"/>
                      </a:cxn>
                      <a:cxn ang="0">
                        <a:pos x="289" y="177"/>
                      </a:cxn>
                      <a:cxn ang="0">
                        <a:pos x="283" y="184"/>
                      </a:cxn>
                      <a:cxn ang="0">
                        <a:pos x="298" y="201"/>
                      </a:cxn>
                      <a:cxn ang="0">
                        <a:pos x="318" y="206"/>
                      </a:cxn>
                      <a:cxn ang="0">
                        <a:pos x="326" y="225"/>
                      </a:cxn>
                      <a:cxn ang="0">
                        <a:pos x="278" y="225"/>
                      </a:cxn>
                      <a:cxn ang="0">
                        <a:pos x="304" y="256"/>
                      </a:cxn>
                      <a:cxn ang="0">
                        <a:pos x="295" y="256"/>
                      </a:cxn>
                      <a:cxn ang="0">
                        <a:pos x="233" y="226"/>
                      </a:cxn>
                      <a:cxn ang="0">
                        <a:pos x="190" y="210"/>
                      </a:cxn>
                      <a:cxn ang="0">
                        <a:pos x="169" y="214"/>
                      </a:cxn>
                      <a:cxn ang="0">
                        <a:pos x="168" y="189"/>
                      </a:cxn>
                      <a:cxn ang="0">
                        <a:pos x="207" y="183"/>
                      </a:cxn>
                      <a:cxn ang="0">
                        <a:pos x="210" y="167"/>
                      </a:cxn>
                      <a:cxn ang="0">
                        <a:pos x="186" y="115"/>
                      </a:cxn>
                      <a:cxn ang="0">
                        <a:pos x="168" y="115"/>
                      </a:cxn>
                      <a:cxn ang="0">
                        <a:pos x="146" y="85"/>
                      </a:cxn>
                      <a:cxn ang="0">
                        <a:pos x="122" y="91"/>
                      </a:cxn>
                      <a:cxn ang="0">
                        <a:pos x="41" y="82"/>
                      </a:cxn>
                      <a:cxn ang="0">
                        <a:pos x="11" y="69"/>
                      </a:cxn>
                      <a:cxn ang="0">
                        <a:pos x="30" y="65"/>
                      </a:cxn>
                      <a:cxn ang="0">
                        <a:pos x="0" y="48"/>
                      </a:cxn>
                      <a:cxn ang="0">
                        <a:pos x="11" y="16"/>
                      </a:cxn>
                      <a:cxn ang="0">
                        <a:pos x="61" y="4"/>
                      </a:cxn>
                      <a:cxn ang="0">
                        <a:pos x="46" y="32"/>
                      </a:cxn>
                      <a:cxn ang="0">
                        <a:pos x="50" y="47"/>
                      </a:cxn>
                      <a:cxn ang="0">
                        <a:pos x="55" y="26"/>
                      </a:cxn>
                      <a:cxn ang="0">
                        <a:pos x="120" y="29"/>
                      </a:cxn>
                      <a:cxn ang="0">
                        <a:pos x="128" y="34"/>
                      </a:cxn>
                      <a:cxn ang="0">
                        <a:pos x="156" y="27"/>
                      </a:cxn>
                      <a:cxn ang="0">
                        <a:pos x="217" y="56"/>
                      </a:cxn>
                      <a:cxn ang="0">
                        <a:pos x="242" y="65"/>
                      </a:cxn>
                      <a:cxn ang="0">
                        <a:pos x="273" y="85"/>
                      </a:cxn>
                      <a:cxn ang="0">
                        <a:pos x="293" y="95"/>
                      </a:cxn>
                      <a:cxn ang="0">
                        <a:pos x="291" y="102"/>
                      </a:cxn>
                      <a:cxn ang="0">
                        <a:pos x="283" y="116"/>
                      </a:cxn>
                      <a:cxn ang="0">
                        <a:pos x="317" y="135"/>
                      </a:cxn>
                      <a:cxn ang="0">
                        <a:pos x="342" y="153"/>
                      </a:cxn>
                      <a:cxn ang="0">
                        <a:pos x="362" y="165"/>
                      </a:cxn>
                      <a:cxn ang="0">
                        <a:pos x="349" y="178"/>
                      </a:cxn>
                    </a:cxnLst>
                    <a:rect l="0" t="0" r="r" b="b"/>
                    <a:pathLst>
                      <a:path w="362" h="261">
                        <a:moveTo>
                          <a:pt x="339" y="184"/>
                        </a:moveTo>
                        <a:cubicBezTo>
                          <a:pt x="339" y="189"/>
                          <a:pt x="338" y="196"/>
                          <a:pt x="333" y="196"/>
                        </a:cubicBezTo>
                        <a:cubicBezTo>
                          <a:pt x="311" y="196"/>
                          <a:pt x="311" y="166"/>
                          <a:pt x="289" y="166"/>
                        </a:cubicBezTo>
                        <a:cubicBezTo>
                          <a:pt x="287" y="166"/>
                          <a:pt x="281" y="171"/>
                          <a:pt x="281" y="171"/>
                        </a:cubicBezTo>
                        <a:cubicBezTo>
                          <a:pt x="284" y="173"/>
                          <a:pt x="285" y="173"/>
                          <a:pt x="289" y="172"/>
                        </a:cubicBezTo>
                        <a:cubicBezTo>
                          <a:pt x="289" y="177"/>
                          <a:pt x="289" y="177"/>
                          <a:pt x="289" y="177"/>
                        </a:cubicBezTo>
                        <a:cubicBezTo>
                          <a:pt x="287" y="178"/>
                          <a:pt x="284" y="178"/>
                          <a:pt x="283" y="177"/>
                        </a:cubicBezTo>
                        <a:cubicBezTo>
                          <a:pt x="283" y="184"/>
                          <a:pt x="283" y="184"/>
                          <a:pt x="283" y="184"/>
                        </a:cubicBezTo>
                        <a:cubicBezTo>
                          <a:pt x="288" y="184"/>
                          <a:pt x="288" y="184"/>
                          <a:pt x="288" y="184"/>
                        </a:cubicBezTo>
                        <a:cubicBezTo>
                          <a:pt x="289" y="189"/>
                          <a:pt x="295" y="199"/>
                          <a:pt x="298" y="201"/>
                        </a:cubicBezTo>
                        <a:cubicBezTo>
                          <a:pt x="307" y="204"/>
                          <a:pt x="310" y="198"/>
                          <a:pt x="311" y="206"/>
                        </a:cubicBezTo>
                        <a:cubicBezTo>
                          <a:pt x="315" y="206"/>
                          <a:pt x="315" y="206"/>
                          <a:pt x="318" y="206"/>
                        </a:cubicBezTo>
                        <a:cubicBezTo>
                          <a:pt x="318" y="213"/>
                          <a:pt x="318" y="213"/>
                          <a:pt x="318" y="215"/>
                        </a:cubicBezTo>
                        <a:cubicBezTo>
                          <a:pt x="318" y="218"/>
                          <a:pt x="326" y="220"/>
                          <a:pt x="326" y="225"/>
                        </a:cubicBezTo>
                        <a:cubicBezTo>
                          <a:pt x="326" y="229"/>
                          <a:pt x="321" y="238"/>
                          <a:pt x="319" y="242"/>
                        </a:cubicBezTo>
                        <a:cubicBezTo>
                          <a:pt x="311" y="242"/>
                          <a:pt x="283" y="231"/>
                          <a:pt x="278" y="225"/>
                        </a:cubicBezTo>
                        <a:cubicBezTo>
                          <a:pt x="272" y="225"/>
                          <a:pt x="272" y="225"/>
                          <a:pt x="272" y="225"/>
                        </a:cubicBezTo>
                        <a:cubicBezTo>
                          <a:pt x="279" y="234"/>
                          <a:pt x="304" y="243"/>
                          <a:pt x="304" y="256"/>
                        </a:cubicBezTo>
                        <a:cubicBezTo>
                          <a:pt x="304" y="259"/>
                          <a:pt x="301" y="261"/>
                          <a:pt x="299" y="261"/>
                        </a:cubicBezTo>
                        <a:cubicBezTo>
                          <a:pt x="297" y="261"/>
                          <a:pt x="296" y="256"/>
                          <a:pt x="295" y="256"/>
                        </a:cubicBezTo>
                        <a:cubicBezTo>
                          <a:pt x="282" y="249"/>
                          <a:pt x="274" y="252"/>
                          <a:pt x="263" y="245"/>
                        </a:cubicBezTo>
                        <a:cubicBezTo>
                          <a:pt x="252" y="239"/>
                          <a:pt x="226" y="240"/>
                          <a:pt x="233" y="226"/>
                        </a:cubicBezTo>
                        <a:cubicBezTo>
                          <a:pt x="219" y="219"/>
                          <a:pt x="212" y="211"/>
                          <a:pt x="199" y="204"/>
                        </a:cubicBezTo>
                        <a:cubicBezTo>
                          <a:pt x="197" y="207"/>
                          <a:pt x="194" y="210"/>
                          <a:pt x="190" y="210"/>
                        </a:cubicBezTo>
                        <a:cubicBezTo>
                          <a:pt x="186" y="210"/>
                          <a:pt x="187" y="207"/>
                          <a:pt x="183" y="207"/>
                        </a:cubicBezTo>
                        <a:cubicBezTo>
                          <a:pt x="177" y="207"/>
                          <a:pt x="175" y="214"/>
                          <a:pt x="169" y="214"/>
                        </a:cubicBezTo>
                        <a:cubicBezTo>
                          <a:pt x="165" y="214"/>
                          <a:pt x="150" y="208"/>
                          <a:pt x="150" y="201"/>
                        </a:cubicBezTo>
                        <a:cubicBezTo>
                          <a:pt x="150" y="197"/>
                          <a:pt x="162" y="189"/>
                          <a:pt x="168" y="189"/>
                        </a:cubicBezTo>
                        <a:cubicBezTo>
                          <a:pt x="176" y="189"/>
                          <a:pt x="183" y="189"/>
                          <a:pt x="187" y="189"/>
                        </a:cubicBezTo>
                        <a:cubicBezTo>
                          <a:pt x="191" y="189"/>
                          <a:pt x="202" y="187"/>
                          <a:pt x="207" y="183"/>
                        </a:cubicBezTo>
                        <a:cubicBezTo>
                          <a:pt x="205" y="182"/>
                          <a:pt x="199" y="178"/>
                          <a:pt x="199" y="174"/>
                        </a:cubicBezTo>
                        <a:cubicBezTo>
                          <a:pt x="199" y="167"/>
                          <a:pt x="207" y="171"/>
                          <a:pt x="210" y="167"/>
                        </a:cubicBezTo>
                        <a:cubicBezTo>
                          <a:pt x="214" y="163"/>
                          <a:pt x="223" y="154"/>
                          <a:pt x="223" y="148"/>
                        </a:cubicBezTo>
                        <a:cubicBezTo>
                          <a:pt x="223" y="136"/>
                          <a:pt x="195" y="115"/>
                          <a:pt x="186" y="115"/>
                        </a:cubicBezTo>
                        <a:cubicBezTo>
                          <a:pt x="180" y="115"/>
                          <a:pt x="177" y="120"/>
                          <a:pt x="172" y="120"/>
                        </a:cubicBezTo>
                        <a:cubicBezTo>
                          <a:pt x="170" y="120"/>
                          <a:pt x="168" y="115"/>
                          <a:pt x="168" y="115"/>
                        </a:cubicBezTo>
                        <a:cubicBezTo>
                          <a:pt x="168" y="110"/>
                          <a:pt x="176" y="109"/>
                          <a:pt x="179" y="109"/>
                        </a:cubicBezTo>
                        <a:cubicBezTo>
                          <a:pt x="175" y="105"/>
                          <a:pt x="151" y="85"/>
                          <a:pt x="146" y="85"/>
                        </a:cubicBezTo>
                        <a:cubicBezTo>
                          <a:pt x="140" y="85"/>
                          <a:pt x="133" y="101"/>
                          <a:pt x="125" y="101"/>
                        </a:cubicBezTo>
                        <a:cubicBezTo>
                          <a:pt x="120" y="101"/>
                          <a:pt x="121" y="94"/>
                          <a:pt x="122" y="91"/>
                        </a:cubicBezTo>
                        <a:cubicBezTo>
                          <a:pt x="108" y="90"/>
                          <a:pt x="75" y="91"/>
                          <a:pt x="55" y="91"/>
                        </a:cubicBezTo>
                        <a:cubicBezTo>
                          <a:pt x="51" y="91"/>
                          <a:pt x="44" y="86"/>
                          <a:pt x="41" y="82"/>
                        </a:cubicBezTo>
                        <a:cubicBezTo>
                          <a:pt x="20" y="82"/>
                          <a:pt x="20" y="82"/>
                          <a:pt x="20" y="82"/>
                        </a:cubicBezTo>
                        <a:cubicBezTo>
                          <a:pt x="18" y="76"/>
                          <a:pt x="11" y="75"/>
                          <a:pt x="11" y="69"/>
                        </a:cubicBezTo>
                        <a:cubicBezTo>
                          <a:pt x="16" y="67"/>
                          <a:pt x="23" y="70"/>
                          <a:pt x="30" y="70"/>
                        </a:cubicBezTo>
                        <a:cubicBezTo>
                          <a:pt x="30" y="65"/>
                          <a:pt x="30" y="65"/>
                          <a:pt x="30" y="65"/>
                        </a:cubicBezTo>
                        <a:cubicBezTo>
                          <a:pt x="26" y="62"/>
                          <a:pt x="6" y="60"/>
                          <a:pt x="6" y="60"/>
                        </a:cubicBezTo>
                        <a:cubicBezTo>
                          <a:pt x="6" y="60"/>
                          <a:pt x="0" y="52"/>
                          <a:pt x="0" y="48"/>
                        </a:cubicBezTo>
                        <a:cubicBezTo>
                          <a:pt x="0" y="36"/>
                          <a:pt x="2" y="33"/>
                          <a:pt x="8" y="29"/>
                        </a:cubicBezTo>
                        <a:cubicBezTo>
                          <a:pt x="12" y="26"/>
                          <a:pt x="10" y="18"/>
                          <a:pt x="11" y="16"/>
                        </a:cubicBezTo>
                        <a:cubicBezTo>
                          <a:pt x="20" y="7"/>
                          <a:pt x="32" y="0"/>
                          <a:pt x="47" y="0"/>
                        </a:cubicBezTo>
                        <a:cubicBezTo>
                          <a:pt x="47" y="0"/>
                          <a:pt x="61" y="4"/>
                          <a:pt x="61" y="4"/>
                        </a:cubicBezTo>
                        <a:cubicBezTo>
                          <a:pt x="57" y="14"/>
                          <a:pt x="42" y="14"/>
                          <a:pt x="42" y="27"/>
                        </a:cubicBezTo>
                        <a:cubicBezTo>
                          <a:pt x="42" y="30"/>
                          <a:pt x="44" y="32"/>
                          <a:pt x="46" y="32"/>
                        </a:cubicBezTo>
                        <a:cubicBezTo>
                          <a:pt x="45" y="35"/>
                          <a:pt x="46" y="40"/>
                          <a:pt x="46" y="40"/>
                        </a:cubicBezTo>
                        <a:cubicBezTo>
                          <a:pt x="46" y="43"/>
                          <a:pt x="45" y="47"/>
                          <a:pt x="50" y="47"/>
                        </a:cubicBezTo>
                        <a:cubicBezTo>
                          <a:pt x="53" y="47"/>
                          <a:pt x="59" y="42"/>
                          <a:pt x="59" y="38"/>
                        </a:cubicBezTo>
                        <a:cubicBezTo>
                          <a:pt x="59" y="34"/>
                          <a:pt x="55" y="31"/>
                          <a:pt x="55" y="26"/>
                        </a:cubicBezTo>
                        <a:cubicBezTo>
                          <a:pt x="55" y="10"/>
                          <a:pt x="84" y="4"/>
                          <a:pt x="102" y="4"/>
                        </a:cubicBezTo>
                        <a:cubicBezTo>
                          <a:pt x="113" y="4"/>
                          <a:pt x="120" y="20"/>
                          <a:pt x="120" y="29"/>
                        </a:cubicBezTo>
                        <a:cubicBezTo>
                          <a:pt x="120" y="31"/>
                          <a:pt x="117" y="38"/>
                          <a:pt x="120" y="38"/>
                        </a:cubicBezTo>
                        <a:cubicBezTo>
                          <a:pt x="122" y="38"/>
                          <a:pt x="124" y="34"/>
                          <a:pt x="128" y="34"/>
                        </a:cubicBezTo>
                        <a:cubicBezTo>
                          <a:pt x="133" y="34"/>
                          <a:pt x="135" y="38"/>
                          <a:pt x="138" y="38"/>
                        </a:cubicBezTo>
                        <a:cubicBezTo>
                          <a:pt x="146" y="38"/>
                          <a:pt x="148" y="27"/>
                          <a:pt x="156" y="27"/>
                        </a:cubicBezTo>
                        <a:cubicBezTo>
                          <a:pt x="165" y="27"/>
                          <a:pt x="183" y="30"/>
                          <a:pt x="189" y="34"/>
                        </a:cubicBezTo>
                        <a:cubicBezTo>
                          <a:pt x="199" y="41"/>
                          <a:pt x="202" y="56"/>
                          <a:pt x="217" y="56"/>
                        </a:cubicBezTo>
                        <a:cubicBezTo>
                          <a:pt x="223" y="56"/>
                          <a:pt x="224" y="56"/>
                          <a:pt x="228" y="56"/>
                        </a:cubicBezTo>
                        <a:cubicBezTo>
                          <a:pt x="232" y="56"/>
                          <a:pt x="243" y="57"/>
                          <a:pt x="242" y="65"/>
                        </a:cubicBezTo>
                        <a:cubicBezTo>
                          <a:pt x="254" y="69"/>
                          <a:pt x="261" y="76"/>
                          <a:pt x="273" y="77"/>
                        </a:cubicBezTo>
                        <a:cubicBezTo>
                          <a:pt x="273" y="85"/>
                          <a:pt x="273" y="85"/>
                          <a:pt x="273" y="85"/>
                        </a:cubicBezTo>
                        <a:cubicBezTo>
                          <a:pt x="276" y="85"/>
                          <a:pt x="281" y="85"/>
                          <a:pt x="281" y="85"/>
                        </a:cubicBezTo>
                        <a:cubicBezTo>
                          <a:pt x="287" y="85"/>
                          <a:pt x="290" y="89"/>
                          <a:pt x="293" y="95"/>
                        </a:cubicBezTo>
                        <a:cubicBezTo>
                          <a:pt x="287" y="96"/>
                          <a:pt x="281" y="96"/>
                          <a:pt x="277" y="101"/>
                        </a:cubicBezTo>
                        <a:cubicBezTo>
                          <a:pt x="285" y="102"/>
                          <a:pt x="287" y="102"/>
                          <a:pt x="291" y="102"/>
                        </a:cubicBezTo>
                        <a:cubicBezTo>
                          <a:pt x="293" y="102"/>
                          <a:pt x="296" y="103"/>
                          <a:pt x="297" y="106"/>
                        </a:cubicBezTo>
                        <a:cubicBezTo>
                          <a:pt x="290" y="110"/>
                          <a:pt x="287" y="110"/>
                          <a:pt x="283" y="116"/>
                        </a:cubicBezTo>
                        <a:cubicBezTo>
                          <a:pt x="287" y="118"/>
                          <a:pt x="289" y="120"/>
                          <a:pt x="295" y="120"/>
                        </a:cubicBezTo>
                        <a:cubicBezTo>
                          <a:pt x="296" y="130"/>
                          <a:pt x="308" y="134"/>
                          <a:pt x="317" y="135"/>
                        </a:cubicBezTo>
                        <a:cubicBezTo>
                          <a:pt x="318" y="143"/>
                          <a:pt x="320" y="151"/>
                          <a:pt x="327" y="151"/>
                        </a:cubicBezTo>
                        <a:cubicBezTo>
                          <a:pt x="337" y="151"/>
                          <a:pt x="339" y="145"/>
                          <a:pt x="342" y="153"/>
                        </a:cubicBezTo>
                        <a:cubicBezTo>
                          <a:pt x="344" y="155"/>
                          <a:pt x="348" y="155"/>
                          <a:pt x="350" y="155"/>
                        </a:cubicBezTo>
                        <a:cubicBezTo>
                          <a:pt x="359" y="155"/>
                          <a:pt x="362" y="158"/>
                          <a:pt x="362" y="165"/>
                        </a:cubicBezTo>
                        <a:cubicBezTo>
                          <a:pt x="362" y="171"/>
                          <a:pt x="355" y="173"/>
                          <a:pt x="349" y="173"/>
                        </a:cubicBezTo>
                        <a:cubicBezTo>
                          <a:pt x="349" y="178"/>
                          <a:pt x="349" y="176"/>
                          <a:pt x="349" y="178"/>
                        </a:cubicBezTo>
                        <a:cubicBezTo>
                          <a:pt x="349" y="180"/>
                          <a:pt x="348" y="184"/>
                          <a:pt x="339" y="18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63" name="Freeform: Shape 380"/>
                  <p:cNvSpPr/>
                  <p:nvPr/>
                </p:nvSpPr>
                <p:spPr bwMode="auto">
                  <a:xfrm>
                    <a:off x="3073400" y="1635125"/>
                    <a:ext cx="14288" cy="12700"/>
                  </a:xfrm>
                  <a:custGeom>
                    <a:avLst/>
                    <a:gdLst/>
                    <a:ahLst/>
                    <a:cxnLst>
                      <a:cxn ang="0">
                        <a:pos x="10" y="6"/>
                      </a:cxn>
                      <a:cxn ang="0">
                        <a:pos x="0" y="6"/>
                      </a:cxn>
                      <a:cxn ang="0">
                        <a:pos x="10" y="6"/>
                      </a:cxn>
                    </a:cxnLst>
                    <a:rect l="0" t="0" r="r" b="b"/>
                    <a:pathLst>
                      <a:path w="10" h="9">
                        <a:moveTo>
                          <a:pt x="10" y="6"/>
                        </a:moveTo>
                        <a:cubicBezTo>
                          <a:pt x="6" y="9"/>
                          <a:pt x="5" y="9"/>
                          <a:pt x="0" y="6"/>
                        </a:cubicBezTo>
                        <a:cubicBezTo>
                          <a:pt x="5" y="0"/>
                          <a:pt x="5" y="3"/>
                          <a:pt x="10"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64" name="Freeform: Shape 381"/>
                  <p:cNvSpPr/>
                  <p:nvPr/>
                </p:nvSpPr>
                <p:spPr bwMode="auto">
                  <a:xfrm>
                    <a:off x="2974975" y="1568450"/>
                    <a:ext cx="12700" cy="12700"/>
                  </a:xfrm>
                  <a:custGeom>
                    <a:avLst/>
                    <a:gdLst/>
                    <a:ahLst/>
                    <a:cxnLst>
                      <a:cxn ang="0">
                        <a:pos x="1" y="2"/>
                      </a:cxn>
                      <a:cxn ang="0">
                        <a:pos x="9" y="9"/>
                      </a:cxn>
                      <a:cxn ang="0">
                        <a:pos x="1" y="2"/>
                      </a:cxn>
                    </a:cxnLst>
                    <a:rect l="0" t="0" r="r" b="b"/>
                    <a:pathLst>
                      <a:path w="9" h="9">
                        <a:moveTo>
                          <a:pt x="1" y="2"/>
                        </a:moveTo>
                        <a:cubicBezTo>
                          <a:pt x="6" y="0"/>
                          <a:pt x="6" y="5"/>
                          <a:pt x="9" y="9"/>
                        </a:cubicBezTo>
                        <a:cubicBezTo>
                          <a:pt x="4" y="9"/>
                          <a:pt x="0" y="5"/>
                          <a:pt x="1" y="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65" name="Freeform: Shape 382"/>
                  <p:cNvSpPr/>
                  <p:nvPr/>
                </p:nvSpPr>
                <p:spPr bwMode="auto">
                  <a:xfrm>
                    <a:off x="2847975" y="985838"/>
                    <a:ext cx="514350" cy="269875"/>
                  </a:xfrm>
                  <a:custGeom>
                    <a:avLst/>
                    <a:gdLst/>
                    <a:ahLst/>
                    <a:cxnLst>
                      <a:cxn ang="0">
                        <a:pos x="307" y="16"/>
                      </a:cxn>
                      <a:cxn ang="0">
                        <a:pos x="350" y="9"/>
                      </a:cxn>
                      <a:cxn ang="0">
                        <a:pos x="386" y="28"/>
                      </a:cxn>
                      <a:cxn ang="0">
                        <a:pos x="313" y="51"/>
                      </a:cxn>
                      <a:cxn ang="0">
                        <a:pos x="295" y="74"/>
                      </a:cxn>
                      <a:cxn ang="0">
                        <a:pos x="231" y="108"/>
                      </a:cxn>
                      <a:cxn ang="0">
                        <a:pos x="216" y="118"/>
                      </a:cxn>
                      <a:cxn ang="0">
                        <a:pos x="216" y="137"/>
                      </a:cxn>
                      <a:cxn ang="0">
                        <a:pos x="174" y="157"/>
                      </a:cxn>
                      <a:cxn ang="0">
                        <a:pos x="158" y="184"/>
                      </a:cxn>
                      <a:cxn ang="0">
                        <a:pos x="176" y="188"/>
                      </a:cxn>
                      <a:cxn ang="0">
                        <a:pos x="126" y="197"/>
                      </a:cxn>
                      <a:cxn ang="0">
                        <a:pos x="80" y="201"/>
                      </a:cxn>
                      <a:cxn ang="0">
                        <a:pos x="33" y="197"/>
                      </a:cxn>
                      <a:cxn ang="0">
                        <a:pos x="60" y="176"/>
                      </a:cxn>
                      <a:cxn ang="0">
                        <a:pos x="57" y="158"/>
                      </a:cxn>
                      <a:cxn ang="0">
                        <a:pos x="92" y="170"/>
                      </a:cxn>
                      <a:cxn ang="0">
                        <a:pos x="66" y="148"/>
                      </a:cxn>
                      <a:cxn ang="0">
                        <a:pos x="55" y="151"/>
                      </a:cxn>
                      <a:cxn ang="0">
                        <a:pos x="68" y="131"/>
                      </a:cxn>
                      <a:cxn ang="0">
                        <a:pos x="62" y="97"/>
                      </a:cxn>
                      <a:cxn ang="0">
                        <a:pos x="67" y="89"/>
                      </a:cxn>
                      <a:cxn ang="0">
                        <a:pos x="97" y="90"/>
                      </a:cxn>
                      <a:cxn ang="0">
                        <a:pos x="108" y="91"/>
                      </a:cxn>
                      <a:cxn ang="0">
                        <a:pos x="133" y="86"/>
                      </a:cxn>
                      <a:cxn ang="0">
                        <a:pos x="147" y="74"/>
                      </a:cxn>
                      <a:cxn ang="0">
                        <a:pos x="99" y="81"/>
                      </a:cxn>
                      <a:cxn ang="0">
                        <a:pos x="72" y="76"/>
                      </a:cxn>
                      <a:cxn ang="0">
                        <a:pos x="57" y="81"/>
                      </a:cxn>
                      <a:cxn ang="0">
                        <a:pos x="44" y="67"/>
                      </a:cxn>
                      <a:cxn ang="0">
                        <a:pos x="51" y="53"/>
                      </a:cxn>
                      <a:cxn ang="0">
                        <a:pos x="25" y="60"/>
                      </a:cxn>
                      <a:cxn ang="0">
                        <a:pos x="29" y="49"/>
                      </a:cxn>
                      <a:cxn ang="0">
                        <a:pos x="9" y="52"/>
                      </a:cxn>
                      <a:cxn ang="0">
                        <a:pos x="44" y="36"/>
                      </a:cxn>
                      <a:cxn ang="0">
                        <a:pos x="57" y="32"/>
                      </a:cxn>
                      <a:cxn ang="0">
                        <a:pos x="104" y="32"/>
                      </a:cxn>
                      <a:cxn ang="0">
                        <a:pos x="135" y="11"/>
                      </a:cxn>
                      <a:cxn ang="0">
                        <a:pos x="196" y="6"/>
                      </a:cxn>
                      <a:cxn ang="0">
                        <a:pos x="218" y="8"/>
                      </a:cxn>
                      <a:cxn ang="0">
                        <a:pos x="245" y="3"/>
                      </a:cxn>
                      <a:cxn ang="0">
                        <a:pos x="315" y="11"/>
                      </a:cxn>
                    </a:cxnLst>
                    <a:rect l="0" t="0" r="r" b="b"/>
                    <a:pathLst>
                      <a:path w="386" h="203">
                        <a:moveTo>
                          <a:pt x="315" y="11"/>
                        </a:moveTo>
                        <a:cubicBezTo>
                          <a:pt x="312" y="14"/>
                          <a:pt x="310" y="15"/>
                          <a:pt x="307" y="16"/>
                        </a:cubicBezTo>
                        <a:cubicBezTo>
                          <a:pt x="342" y="6"/>
                          <a:pt x="342" y="6"/>
                          <a:pt x="342" y="6"/>
                        </a:cubicBezTo>
                        <a:cubicBezTo>
                          <a:pt x="345" y="7"/>
                          <a:pt x="347" y="8"/>
                          <a:pt x="350" y="9"/>
                        </a:cubicBezTo>
                        <a:cubicBezTo>
                          <a:pt x="355" y="11"/>
                          <a:pt x="355" y="14"/>
                          <a:pt x="358" y="17"/>
                        </a:cubicBezTo>
                        <a:cubicBezTo>
                          <a:pt x="363" y="22"/>
                          <a:pt x="386" y="20"/>
                          <a:pt x="386" y="28"/>
                        </a:cubicBezTo>
                        <a:cubicBezTo>
                          <a:pt x="386" y="33"/>
                          <a:pt x="378" y="32"/>
                          <a:pt x="375" y="34"/>
                        </a:cubicBezTo>
                        <a:cubicBezTo>
                          <a:pt x="358" y="48"/>
                          <a:pt x="336" y="40"/>
                          <a:pt x="313" y="51"/>
                        </a:cubicBezTo>
                        <a:cubicBezTo>
                          <a:pt x="317" y="56"/>
                          <a:pt x="335" y="52"/>
                          <a:pt x="346" y="52"/>
                        </a:cubicBezTo>
                        <a:cubicBezTo>
                          <a:pt x="336" y="63"/>
                          <a:pt x="311" y="69"/>
                          <a:pt x="295" y="74"/>
                        </a:cubicBezTo>
                        <a:cubicBezTo>
                          <a:pt x="277" y="80"/>
                          <a:pt x="267" y="97"/>
                          <a:pt x="254" y="107"/>
                        </a:cubicBezTo>
                        <a:cubicBezTo>
                          <a:pt x="248" y="112"/>
                          <a:pt x="238" y="106"/>
                          <a:pt x="231" y="108"/>
                        </a:cubicBezTo>
                        <a:cubicBezTo>
                          <a:pt x="221" y="112"/>
                          <a:pt x="210" y="112"/>
                          <a:pt x="203" y="118"/>
                        </a:cubicBezTo>
                        <a:cubicBezTo>
                          <a:pt x="216" y="118"/>
                          <a:pt x="216" y="118"/>
                          <a:pt x="216" y="118"/>
                        </a:cubicBezTo>
                        <a:cubicBezTo>
                          <a:pt x="217" y="128"/>
                          <a:pt x="211" y="127"/>
                          <a:pt x="203" y="126"/>
                        </a:cubicBezTo>
                        <a:cubicBezTo>
                          <a:pt x="208" y="129"/>
                          <a:pt x="213" y="131"/>
                          <a:pt x="216" y="137"/>
                        </a:cubicBezTo>
                        <a:cubicBezTo>
                          <a:pt x="206" y="141"/>
                          <a:pt x="203" y="152"/>
                          <a:pt x="196" y="157"/>
                        </a:cubicBezTo>
                        <a:cubicBezTo>
                          <a:pt x="177" y="157"/>
                          <a:pt x="177" y="157"/>
                          <a:pt x="174" y="157"/>
                        </a:cubicBezTo>
                        <a:cubicBezTo>
                          <a:pt x="175" y="160"/>
                          <a:pt x="177" y="161"/>
                          <a:pt x="177" y="164"/>
                        </a:cubicBezTo>
                        <a:cubicBezTo>
                          <a:pt x="177" y="178"/>
                          <a:pt x="158" y="169"/>
                          <a:pt x="158" y="184"/>
                        </a:cubicBezTo>
                        <a:cubicBezTo>
                          <a:pt x="165" y="184"/>
                          <a:pt x="166" y="184"/>
                          <a:pt x="169" y="184"/>
                        </a:cubicBezTo>
                        <a:cubicBezTo>
                          <a:pt x="171" y="184"/>
                          <a:pt x="176" y="184"/>
                          <a:pt x="176" y="188"/>
                        </a:cubicBezTo>
                        <a:cubicBezTo>
                          <a:pt x="176" y="195"/>
                          <a:pt x="151" y="203"/>
                          <a:pt x="141" y="203"/>
                        </a:cubicBezTo>
                        <a:cubicBezTo>
                          <a:pt x="131" y="203"/>
                          <a:pt x="135" y="197"/>
                          <a:pt x="126" y="197"/>
                        </a:cubicBezTo>
                        <a:cubicBezTo>
                          <a:pt x="113" y="197"/>
                          <a:pt x="104" y="197"/>
                          <a:pt x="93" y="197"/>
                        </a:cubicBezTo>
                        <a:cubicBezTo>
                          <a:pt x="89" y="197"/>
                          <a:pt x="86" y="201"/>
                          <a:pt x="80" y="201"/>
                        </a:cubicBezTo>
                        <a:cubicBezTo>
                          <a:pt x="65" y="201"/>
                          <a:pt x="53" y="197"/>
                          <a:pt x="38" y="192"/>
                        </a:cubicBezTo>
                        <a:cubicBezTo>
                          <a:pt x="37" y="194"/>
                          <a:pt x="35" y="197"/>
                          <a:pt x="33" y="197"/>
                        </a:cubicBezTo>
                        <a:cubicBezTo>
                          <a:pt x="29" y="197"/>
                          <a:pt x="28" y="194"/>
                          <a:pt x="28" y="193"/>
                        </a:cubicBezTo>
                        <a:cubicBezTo>
                          <a:pt x="28" y="176"/>
                          <a:pt x="51" y="182"/>
                          <a:pt x="60" y="176"/>
                        </a:cubicBezTo>
                        <a:cubicBezTo>
                          <a:pt x="55" y="172"/>
                          <a:pt x="46" y="170"/>
                          <a:pt x="46" y="162"/>
                        </a:cubicBezTo>
                        <a:cubicBezTo>
                          <a:pt x="46" y="156"/>
                          <a:pt x="52" y="158"/>
                          <a:pt x="57" y="158"/>
                        </a:cubicBezTo>
                        <a:cubicBezTo>
                          <a:pt x="71" y="158"/>
                          <a:pt x="76" y="165"/>
                          <a:pt x="84" y="170"/>
                        </a:cubicBezTo>
                        <a:cubicBezTo>
                          <a:pt x="92" y="170"/>
                          <a:pt x="92" y="170"/>
                          <a:pt x="92" y="170"/>
                        </a:cubicBezTo>
                        <a:cubicBezTo>
                          <a:pt x="86" y="164"/>
                          <a:pt x="72" y="159"/>
                          <a:pt x="72" y="148"/>
                        </a:cubicBezTo>
                        <a:cubicBezTo>
                          <a:pt x="66" y="148"/>
                          <a:pt x="66" y="148"/>
                          <a:pt x="66" y="148"/>
                        </a:cubicBezTo>
                        <a:cubicBezTo>
                          <a:pt x="63" y="149"/>
                          <a:pt x="63" y="149"/>
                          <a:pt x="61" y="151"/>
                        </a:cubicBezTo>
                        <a:cubicBezTo>
                          <a:pt x="55" y="151"/>
                          <a:pt x="55" y="151"/>
                          <a:pt x="55" y="151"/>
                        </a:cubicBezTo>
                        <a:cubicBezTo>
                          <a:pt x="55" y="146"/>
                          <a:pt x="55" y="146"/>
                          <a:pt x="55" y="146"/>
                        </a:cubicBezTo>
                        <a:cubicBezTo>
                          <a:pt x="58" y="138"/>
                          <a:pt x="61" y="134"/>
                          <a:pt x="68" y="131"/>
                        </a:cubicBezTo>
                        <a:cubicBezTo>
                          <a:pt x="79" y="128"/>
                          <a:pt x="92" y="132"/>
                          <a:pt x="92" y="119"/>
                        </a:cubicBezTo>
                        <a:cubicBezTo>
                          <a:pt x="92" y="105"/>
                          <a:pt x="62" y="105"/>
                          <a:pt x="62" y="97"/>
                        </a:cubicBezTo>
                        <a:cubicBezTo>
                          <a:pt x="62" y="93"/>
                          <a:pt x="69" y="94"/>
                          <a:pt x="73" y="94"/>
                        </a:cubicBezTo>
                        <a:cubicBezTo>
                          <a:pt x="68" y="94"/>
                          <a:pt x="67" y="92"/>
                          <a:pt x="67" y="89"/>
                        </a:cubicBezTo>
                        <a:cubicBezTo>
                          <a:pt x="69" y="88"/>
                          <a:pt x="71" y="89"/>
                          <a:pt x="73" y="89"/>
                        </a:cubicBezTo>
                        <a:cubicBezTo>
                          <a:pt x="78" y="89"/>
                          <a:pt x="88" y="87"/>
                          <a:pt x="97" y="90"/>
                        </a:cubicBezTo>
                        <a:cubicBezTo>
                          <a:pt x="108" y="93"/>
                          <a:pt x="112" y="106"/>
                          <a:pt x="124" y="104"/>
                        </a:cubicBezTo>
                        <a:cubicBezTo>
                          <a:pt x="122" y="102"/>
                          <a:pt x="108" y="93"/>
                          <a:pt x="108" y="91"/>
                        </a:cubicBezTo>
                        <a:cubicBezTo>
                          <a:pt x="108" y="89"/>
                          <a:pt x="110" y="88"/>
                          <a:pt x="111" y="86"/>
                        </a:cubicBezTo>
                        <a:cubicBezTo>
                          <a:pt x="133" y="86"/>
                          <a:pt x="133" y="86"/>
                          <a:pt x="133" y="86"/>
                        </a:cubicBezTo>
                        <a:cubicBezTo>
                          <a:pt x="141" y="83"/>
                          <a:pt x="149" y="81"/>
                          <a:pt x="154" y="74"/>
                        </a:cubicBezTo>
                        <a:cubicBezTo>
                          <a:pt x="147" y="74"/>
                          <a:pt x="147" y="74"/>
                          <a:pt x="147" y="74"/>
                        </a:cubicBezTo>
                        <a:cubicBezTo>
                          <a:pt x="138" y="81"/>
                          <a:pt x="128" y="84"/>
                          <a:pt x="114" y="84"/>
                        </a:cubicBezTo>
                        <a:cubicBezTo>
                          <a:pt x="106" y="84"/>
                          <a:pt x="103" y="81"/>
                          <a:pt x="99" y="81"/>
                        </a:cubicBezTo>
                        <a:cubicBezTo>
                          <a:pt x="95" y="81"/>
                          <a:pt x="93" y="85"/>
                          <a:pt x="90" y="85"/>
                        </a:cubicBezTo>
                        <a:cubicBezTo>
                          <a:pt x="81" y="85"/>
                          <a:pt x="70" y="82"/>
                          <a:pt x="72" y="76"/>
                        </a:cubicBezTo>
                        <a:cubicBezTo>
                          <a:pt x="67" y="76"/>
                          <a:pt x="67" y="76"/>
                          <a:pt x="67" y="76"/>
                        </a:cubicBezTo>
                        <a:cubicBezTo>
                          <a:pt x="63" y="78"/>
                          <a:pt x="61" y="81"/>
                          <a:pt x="57" y="81"/>
                        </a:cubicBezTo>
                        <a:cubicBezTo>
                          <a:pt x="48" y="81"/>
                          <a:pt x="36" y="75"/>
                          <a:pt x="33" y="71"/>
                        </a:cubicBezTo>
                        <a:cubicBezTo>
                          <a:pt x="36" y="69"/>
                          <a:pt x="39" y="67"/>
                          <a:pt x="44" y="67"/>
                        </a:cubicBezTo>
                        <a:cubicBezTo>
                          <a:pt x="36" y="67"/>
                          <a:pt x="27" y="66"/>
                          <a:pt x="24" y="67"/>
                        </a:cubicBezTo>
                        <a:cubicBezTo>
                          <a:pt x="29" y="55"/>
                          <a:pt x="40" y="56"/>
                          <a:pt x="51" y="53"/>
                        </a:cubicBezTo>
                        <a:cubicBezTo>
                          <a:pt x="47" y="52"/>
                          <a:pt x="46" y="52"/>
                          <a:pt x="42" y="52"/>
                        </a:cubicBezTo>
                        <a:cubicBezTo>
                          <a:pt x="33" y="52"/>
                          <a:pt x="33" y="60"/>
                          <a:pt x="25" y="60"/>
                        </a:cubicBezTo>
                        <a:cubicBezTo>
                          <a:pt x="22" y="60"/>
                          <a:pt x="18" y="57"/>
                          <a:pt x="17" y="56"/>
                        </a:cubicBezTo>
                        <a:cubicBezTo>
                          <a:pt x="21" y="52"/>
                          <a:pt x="24" y="51"/>
                          <a:pt x="29" y="49"/>
                        </a:cubicBezTo>
                        <a:cubicBezTo>
                          <a:pt x="16" y="49"/>
                          <a:pt x="16" y="49"/>
                          <a:pt x="16" y="49"/>
                        </a:cubicBezTo>
                        <a:cubicBezTo>
                          <a:pt x="13" y="50"/>
                          <a:pt x="11" y="51"/>
                          <a:pt x="9" y="52"/>
                        </a:cubicBezTo>
                        <a:cubicBezTo>
                          <a:pt x="7" y="52"/>
                          <a:pt x="2" y="52"/>
                          <a:pt x="0" y="52"/>
                        </a:cubicBezTo>
                        <a:cubicBezTo>
                          <a:pt x="2" y="41"/>
                          <a:pt x="31" y="36"/>
                          <a:pt x="44" y="36"/>
                        </a:cubicBezTo>
                        <a:cubicBezTo>
                          <a:pt x="49" y="36"/>
                          <a:pt x="52" y="36"/>
                          <a:pt x="53" y="36"/>
                        </a:cubicBezTo>
                        <a:cubicBezTo>
                          <a:pt x="55" y="36"/>
                          <a:pt x="57" y="34"/>
                          <a:pt x="57" y="32"/>
                        </a:cubicBezTo>
                        <a:cubicBezTo>
                          <a:pt x="71" y="32"/>
                          <a:pt x="65" y="22"/>
                          <a:pt x="74" y="22"/>
                        </a:cubicBezTo>
                        <a:cubicBezTo>
                          <a:pt x="83" y="22"/>
                          <a:pt x="100" y="31"/>
                          <a:pt x="104" y="32"/>
                        </a:cubicBezTo>
                        <a:cubicBezTo>
                          <a:pt x="108" y="22"/>
                          <a:pt x="113" y="12"/>
                          <a:pt x="126" y="12"/>
                        </a:cubicBezTo>
                        <a:cubicBezTo>
                          <a:pt x="134" y="12"/>
                          <a:pt x="129" y="16"/>
                          <a:pt x="135" y="11"/>
                        </a:cubicBezTo>
                        <a:cubicBezTo>
                          <a:pt x="137" y="7"/>
                          <a:pt x="141" y="6"/>
                          <a:pt x="145" y="6"/>
                        </a:cubicBezTo>
                        <a:cubicBezTo>
                          <a:pt x="168" y="6"/>
                          <a:pt x="173" y="6"/>
                          <a:pt x="196" y="6"/>
                        </a:cubicBezTo>
                        <a:cubicBezTo>
                          <a:pt x="197" y="4"/>
                          <a:pt x="199" y="3"/>
                          <a:pt x="201" y="3"/>
                        </a:cubicBezTo>
                        <a:cubicBezTo>
                          <a:pt x="209" y="3"/>
                          <a:pt x="211" y="8"/>
                          <a:pt x="218" y="8"/>
                        </a:cubicBezTo>
                        <a:cubicBezTo>
                          <a:pt x="224" y="8"/>
                          <a:pt x="226" y="0"/>
                          <a:pt x="232" y="0"/>
                        </a:cubicBezTo>
                        <a:cubicBezTo>
                          <a:pt x="239" y="0"/>
                          <a:pt x="241" y="3"/>
                          <a:pt x="245" y="3"/>
                        </a:cubicBezTo>
                        <a:cubicBezTo>
                          <a:pt x="250" y="3"/>
                          <a:pt x="253" y="3"/>
                          <a:pt x="258" y="3"/>
                        </a:cubicBezTo>
                        <a:cubicBezTo>
                          <a:pt x="268" y="3"/>
                          <a:pt x="306" y="2"/>
                          <a:pt x="315" y="1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66" name="Freeform: Shape 383"/>
                  <p:cNvSpPr/>
                  <p:nvPr/>
                </p:nvSpPr>
                <p:spPr bwMode="auto">
                  <a:xfrm>
                    <a:off x="3170238" y="960438"/>
                    <a:ext cx="1006475" cy="765175"/>
                  </a:xfrm>
                  <a:custGeom>
                    <a:avLst/>
                    <a:gdLst/>
                    <a:ahLst/>
                    <a:cxnLst>
                      <a:cxn ang="0">
                        <a:pos x="280" y="372"/>
                      </a:cxn>
                      <a:cxn ang="0">
                        <a:pos x="267" y="360"/>
                      </a:cxn>
                      <a:cxn ang="0">
                        <a:pos x="228" y="336"/>
                      </a:cxn>
                      <a:cxn ang="0">
                        <a:pos x="215" y="302"/>
                      </a:cxn>
                      <a:cxn ang="0">
                        <a:pos x="109" y="219"/>
                      </a:cxn>
                      <a:cxn ang="0">
                        <a:pos x="73" y="223"/>
                      </a:cxn>
                      <a:cxn ang="0">
                        <a:pos x="43" y="217"/>
                      </a:cxn>
                      <a:cxn ang="0">
                        <a:pos x="19" y="202"/>
                      </a:cxn>
                      <a:cxn ang="0">
                        <a:pos x="51" y="190"/>
                      </a:cxn>
                      <a:cxn ang="0">
                        <a:pos x="64" y="180"/>
                      </a:cxn>
                      <a:cxn ang="0">
                        <a:pos x="0" y="166"/>
                      </a:cxn>
                      <a:cxn ang="0">
                        <a:pos x="84" y="141"/>
                      </a:cxn>
                      <a:cxn ang="0">
                        <a:pos x="72" y="102"/>
                      </a:cxn>
                      <a:cxn ang="0">
                        <a:pos x="144" y="59"/>
                      </a:cxn>
                      <a:cxn ang="0">
                        <a:pos x="237" y="56"/>
                      </a:cxn>
                      <a:cxn ang="0">
                        <a:pos x="260" y="53"/>
                      </a:cxn>
                      <a:cxn ang="0">
                        <a:pos x="274" y="38"/>
                      </a:cxn>
                      <a:cxn ang="0">
                        <a:pos x="309" y="36"/>
                      </a:cxn>
                      <a:cxn ang="0">
                        <a:pos x="355" y="15"/>
                      </a:cxn>
                      <a:cxn ang="0">
                        <a:pos x="391" y="13"/>
                      </a:cxn>
                      <a:cxn ang="0">
                        <a:pos x="534" y="0"/>
                      </a:cxn>
                      <a:cxn ang="0">
                        <a:pos x="594" y="48"/>
                      </a:cxn>
                      <a:cxn ang="0">
                        <a:pos x="570" y="75"/>
                      </a:cxn>
                      <a:cxn ang="0">
                        <a:pos x="603" y="102"/>
                      </a:cxn>
                      <a:cxn ang="0">
                        <a:pos x="684" y="66"/>
                      </a:cxn>
                      <a:cxn ang="0">
                        <a:pos x="730" y="51"/>
                      </a:cxn>
                      <a:cxn ang="0">
                        <a:pos x="702" y="94"/>
                      </a:cxn>
                      <a:cxn ang="0">
                        <a:pos x="691" y="114"/>
                      </a:cxn>
                      <a:cxn ang="0">
                        <a:pos x="654" y="150"/>
                      </a:cxn>
                      <a:cxn ang="0">
                        <a:pos x="677" y="178"/>
                      </a:cxn>
                      <a:cxn ang="0">
                        <a:pos x="657" y="202"/>
                      </a:cxn>
                      <a:cxn ang="0">
                        <a:pos x="669" y="236"/>
                      </a:cxn>
                      <a:cxn ang="0">
                        <a:pos x="673" y="260"/>
                      </a:cxn>
                      <a:cxn ang="0">
                        <a:pos x="633" y="295"/>
                      </a:cxn>
                      <a:cxn ang="0">
                        <a:pos x="637" y="305"/>
                      </a:cxn>
                      <a:cxn ang="0">
                        <a:pos x="601" y="297"/>
                      </a:cxn>
                      <a:cxn ang="0">
                        <a:pos x="633" y="358"/>
                      </a:cxn>
                      <a:cxn ang="0">
                        <a:pos x="596" y="347"/>
                      </a:cxn>
                      <a:cxn ang="0">
                        <a:pos x="616" y="375"/>
                      </a:cxn>
                      <a:cxn ang="0">
                        <a:pos x="518" y="408"/>
                      </a:cxn>
                      <a:cxn ang="0">
                        <a:pos x="483" y="445"/>
                      </a:cxn>
                      <a:cxn ang="0">
                        <a:pos x="443" y="449"/>
                      </a:cxn>
                      <a:cxn ang="0">
                        <a:pos x="402" y="485"/>
                      </a:cxn>
                      <a:cxn ang="0">
                        <a:pos x="384" y="523"/>
                      </a:cxn>
                      <a:cxn ang="0">
                        <a:pos x="362" y="571"/>
                      </a:cxn>
                      <a:cxn ang="0">
                        <a:pos x="313" y="560"/>
                      </a:cxn>
                      <a:cxn ang="0">
                        <a:pos x="270" y="499"/>
                      </a:cxn>
                      <a:cxn ang="0">
                        <a:pos x="256" y="475"/>
                      </a:cxn>
                      <a:cxn ang="0">
                        <a:pos x="237" y="438"/>
                      </a:cxn>
                      <a:cxn ang="0">
                        <a:pos x="255" y="403"/>
                      </a:cxn>
                    </a:cxnLst>
                    <a:rect l="0" t="0" r="r" b="b"/>
                    <a:pathLst>
                      <a:path w="756" h="575">
                        <a:moveTo>
                          <a:pt x="255" y="403"/>
                        </a:moveTo>
                        <a:cubicBezTo>
                          <a:pt x="261" y="400"/>
                          <a:pt x="261" y="400"/>
                          <a:pt x="267" y="402"/>
                        </a:cubicBezTo>
                        <a:cubicBezTo>
                          <a:pt x="270" y="389"/>
                          <a:pt x="276" y="385"/>
                          <a:pt x="280" y="372"/>
                        </a:cubicBezTo>
                        <a:cubicBezTo>
                          <a:pt x="266" y="368"/>
                          <a:pt x="234" y="366"/>
                          <a:pt x="233" y="353"/>
                        </a:cubicBezTo>
                        <a:cubicBezTo>
                          <a:pt x="237" y="352"/>
                          <a:pt x="236" y="353"/>
                          <a:pt x="240" y="353"/>
                        </a:cubicBezTo>
                        <a:cubicBezTo>
                          <a:pt x="250" y="353"/>
                          <a:pt x="256" y="360"/>
                          <a:pt x="267" y="360"/>
                        </a:cubicBezTo>
                        <a:cubicBezTo>
                          <a:pt x="271" y="360"/>
                          <a:pt x="271" y="356"/>
                          <a:pt x="271" y="353"/>
                        </a:cubicBezTo>
                        <a:cubicBezTo>
                          <a:pt x="258" y="349"/>
                          <a:pt x="254" y="328"/>
                          <a:pt x="239" y="328"/>
                        </a:cubicBezTo>
                        <a:cubicBezTo>
                          <a:pt x="235" y="328"/>
                          <a:pt x="234" y="336"/>
                          <a:pt x="228" y="336"/>
                        </a:cubicBezTo>
                        <a:cubicBezTo>
                          <a:pt x="220" y="336"/>
                          <a:pt x="216" y="335"/>
                          <a:pt x="216" y="328"/>
                        </a:cubicBezTo>
                        <a:cubicBezTo>
                          <a:pt x="216" y="318"/>
                          <a:pt x="226" y="319"/>
                          <a:pt x="226" y="309"/>
                        </a:cubicBezTo>
                        <a:cubicBezTo>
                          <a:pt x="226" y="303"/>
                          <a:pt x="219" y="302"/>
                          <a:pt x="215" y="302"/>
                        </a:cubicBezTo>
                        <a:cubicBezTo>
                          <a:pt x="215" y="295"/>
                          <a:pt x="215" y="295"/>
                          <a:pt x="215" y="295"/>
                        </a:cubicBezTo>
                        <a:cubicBezTo>
                          <a:pt x="203" y="257"/>
                          <a:pt x="172" y="219"/>
                          <a:pt x="122" y="219"/>
                        </a:cubicBezTo>
                        <a:cubicBezTo>
                          <a:pt x="115" y="219"/>
                          <a:pt x="113" y="219"/>
                          <a:pt x="109" y="219"/>
                        </a:cubicBezTo>
                        <a:cubicBezTo>
                          <a:pt x="103" y="219"/>
                          <a:pt x="101" y="224"/>
                          <a:pt x="95" y="224"/>
                        </a:cubicBezTo>
                        <a:cubicBezTo>
                          <a:pt x="91" y="224"/>
                          <a:pt x="87" y="221"/>
                          <a:pt x="82" y="221"/>
                        </a:cubicBezTo>
                        <a:cubicBezTo>
                          <a:pt x="77" y="221"/>
                          <a:pt x="75" y="222"/>
                          <a:pt x="73" y="223"/>
                        </a:cubicBezTo>
                        <a:cubicBezTo>
                          <a:pt x="74" y="224"/>
                          <a:pt x="76" y="226"/>
                          <a:pt x="77" y="226"/>
                        </a:cubicBezTo>
                        <a:cubicBezTo>
                          <a:pt x="75" y="229"/>
                          <a:pt x="75" y="228"/>
                          <a:pt x="72" y="228"/>
                        </a:cubicBezTo>
                        <a:cubicBezTo>
                          <a:pt x="62" y="228"/>
                          <a:pt x="48" y="224"/>
                          <a:pt x="43" y="217"/>
                        </a:cubicBezTo>
                        <a:cubicBezTo>
                          <a:pt x="47" y="214"/>
                          <a:pt x="50" y="214"/>
                          <a:pt x="52" y="210"/>
                        </a:cubicBezTo>
                        <a:cubicBezTo>
                          <a:pt x="45" y="207"/>
                          <a:pt x="39" y="202"/>
                          <a:pt x="34" y="202"/>
                        </a:cubicBezTo>
                        <a:cubicBezTo>
                          <a:pt x="24" y="202"/>
                          <a:pt x="27" y="206"/>
                          <a:pt x="19" y="202"/>
                        </a:cubicBezTo>
                        <a:cubicBezTo>
                          <a:pt x="19" y="196"/>
                          <a:pt x="28" y="194"/>
                          <a:pt x="32" y="194"/>
                        </a:cubicBezTo>
                        <a:cubicBezTo>
                          <a:pt x="37" y="194"/>
                          <a:pt x="40" y="194"/>
                          <a:pt x="43" y="194"/>
                        </a:cubicBezTo>
                        <a:cubicBezTo>
                          <a:pt x="47" y="194"/>
                          <a:pt x="49" y="193"/>
                          <a:pt x="51" y="190"/>
                        </a:cubicBezTo>
                        <a:cubicBezTo>
                          <a:pt x="76" y="190"/>
                          <a:pt x="76" y="190"/>
                          <a:pt x="76" y="190"/>
                        </a:cubicBezTo>
                        <a:cubicBezTo>
                          <a:pt x="80" y="187"/>
                          <a:pt x="80" y="185"/>
                          <a:pt x="82" y="180"/>
                        </a:cubicBezTo>
                        <a:cubicBezTo>
                          <a:pt x="64" y="180"/>
                          <a:pt x="64" y="180"/>
                          <a:pt x="64" y="180"/>
                        </a:cubicBezTo>
                        <a:cubicBezTo>
                          <a:pt x="63" y="183"/>
                          <a:pt x="62" y="185"/>
                          <a:pt x="60" y="185"/>
                        </a:cubicBezTo>
                        <a:cubicBezTo>
                          <a:pt x="53" y="185"/>
                          <a:pt x="50" y="185"/>
                          <a:pt x="44" y="185"/>
                        </a:cubicBezTo>
                        <a:cubicBezTo>
                          <a:pt x="42" y="185"/>
                          <a:pt x="0" y="173"/>
                          <a:pt x="0" y="166"/>
                        </a:cubicBezTo>
                        <a:cubicBezTo>
                          <a:pt x="0" y="152"/>
                          <a:pt x="16" y="157"/>
                          <a:pt x="25" y="154"/>
                        </a:cubicBezTo>
                        <a:cubicBezTo>
                          <a:pt x="33" y="151"/>
                          <a:pt x="38" y="146"/>
                          <a:pt x="46" y="144"/>
                        </a:cubicBezTo>
                        <a:cubicBezTo>
                          <a:pt x="58" y="140"/>
                          <a:pt x="74" y="146"/>
                          <a:pt x="84" y="141"/>
                        </a:cubicBezTo>
                        <a:cubicBezTo>
                          <a:pt x="91" y="136"/>
                          <a:pt x="96" y="128"/>
                          <a:pt x="96" y="117"/>
                        </a:cubicBezTo>
                        <a:cubicBezTo>
                          <a:pt x="88" y="116"/>
                          <a:pt x="63" y="117"/>
                          <a:pt x="63" y="109"/>
                        </a:cubicBezTo>
                        <a:cubicBezTo>
                          <a:pt x="63" y="105"/>
                          <a:pt x="69" y="102"/>
                          <a:pt x="72" y="102"/>
                        </a:cubicBezTo>
                        <a:cubicBezTo>
                          <a:pt x="87" y="97"/>
                          <a:pt x="106" y="86"/>
                          <a:pt x="115" y="78"/>
                        </a:cubicBezTo>
                        <a:cubicBezTo>
                          <a:pt x="119" y="80"/>
                          <a:pt x="122" y="81"/>
                          <a:pt x="127" y="81"/>
                        </a:cubicBezTo>
                        <a:cubicBezTo>
                          <a:pt x="142" y="81"/>
                          <a:pt x="130" y="61"/>
                          <a:pt x="144" y="59"/>
                        </a:cubicBezTo>
                        <a:cubicBezTo>
                          <a:pt x="162" y="57"/>
                          <a:pt x="169" y="52"/>
                          <a:pt x="185" y="52"/>
                        </a:cubicBezTo>
                        <a:cubicBezTo>
                          <a:pt x="198" y="49"/>
                          <a:pt x="206" y="42"/>
                          <a:pt x="218" y="42"/>
                        </a:cubicBezTo>
                        <a:cubicBezTo>
                          <a:pt x="226" y="42"/>
                          <a:pt x="229" y="56"/>
                          <a:pt x="237" y="56"/>
                        </a:cubicBezTo>
                        <a:cubicBezTo>
                          <a:pt x="237" y="52"/>
                          <a:pt x="235" y="50"/>
                          <a:pt x="235" y="47"/>
                        </a:cubicBezTo>
                        <a:cubicBezTo>
                          <a:pt x="239" y="42"/>
                          <a:pt x="239" y="42"/>
                          <a:pt x="239" y="42"/>
                        </a:cubicBezTo>
                        <a:cubicBezTo>
                          <a:pt x="244" y="51"/>
                          <a:pt x="252" y="50"/>
                          <a:pt x="260" y="53"/>
                        </a:cubicBezTo>
                        <a:cubicBezTo>
                          <a:pt x="262" y="53"/>
                          <a:pt x="267" y="53"/>
                          <a:pt x="267" y="53"/>
                        </a:cubicBezTo>
                        <a:cubicBezTo>
                          <a:pt x="266" y="50"/>
                          <a:pt x="263" y="47"/>
                          <a:pt x="263" y="44"/>
                        </a:cubicBezTo>
                        <a:cubicBezTo>
                          <a:pt x="263" y="38"/>
                          <a:pt x="270" y="38"/>
                          <a:pt x="274" y="38"/>
                        </a:cubicBezTo>
                        <a:cubicBezTo>
                          <a:pt x="293" y="38"/>
                          <a:pt x="303" y="48"/>
                          <a:pt x="314" y="53"/>
                        </a:cubicBezTo>
                        <a:cubicBezTo>
                          <a:pt x="334" y="53"/>
                          <a:pt x="334" y="53"/>
                          <a:pt x="334" y="53"/>
                        </a:cubicBezTo>
                        <a:cubicBezTo>
                          <a:pt x="327" y="50"/>
                          <a:pt x="309" y="44"/>
                          <a:pt x="309" y="36"/>
                        </a:cubicBezTo>
                        <a:cubicBezTo>
                          <a:pt x="309" y="29"/>
                          <a:pt x="322" y="31"/>
                          <a:pt x="326" y="30"/>
                        </a:cubicBezTo>
                        <a:cubicBezTo>
                          <a:pt x="323" y="27"/>
                          <a:pt x="320" y="27"/>
                          <a:pt x="318" y="24"/>
                        </a:cubicBezTo>
                        <a:cubicBezTo>
                          <a:pt x="330" y="18"/>
                          <a:pt x="341" y="15"/>
                          <a:pt x="355" y="15"/>
                        </a:cubicBezTo>
                        <a:cubicBezTo>
                          <a:pt x="366" y="15"/>
                          <a:pt x="373" y="15"/>
                          <a:pt x="382" y="18"/>
                        </a:cubicBezTo>
                        <a:cubicBezTo>
                          <a:pt x="391" y="18"/>
                          <a:pt x="391" y="18"/>
                          <a:pt x="391" y="18"/>
                        </a:cubicBezTo>
                        <a:cubicBezTo>
                          <a:pt x="391" y="13"/>
                          <a:pt x="391" y="13"/>
                          <a:pt x="391" y="13"/>
                        </a:cubicBezTo>
                        <a:cubicBezTo>
                          <a:pt x="398" y="12"/>
                          <a:pt x="402" y="13"/>
                          <a:pt x="409" y="13"/>
                        </a:cubicBezTo>
                        <a:cubicBezTo>
                          <a:pt x="430" y="13"/>
                          <a:pt x="447" y="0"/>
                          <a:pt x="470" y="0"/>
                        </a:cubicBezTo>
                        <a:cubicBezTo>
                          <a:pt x="495" y="0"/>
                          <a:pt x="512" y="0"/>
                          <a:pt x="534" y="0"/>
                        </a:cubicBezTo>
                        <a:cubicBezTo>
                          <a:pt x="560" y="0"/>
                          <a:pt x="579" y="17"/>
                          <a:pt x="600" y="26"/>
                        </a:cubicBezTo>
                        <a:cubicBezTo>
                          <a:pt x="612" y="31"/>
                          <a:pt x="627" y="28"/>
                          <a:pt x="638" y="30"/>
                        </a:cubicBezTo>
                        <a:cubicBezTo>
                          <a:pt x="636" y="46"/>
                          <a:pt x="606" y="44"/>
                          <a:pt x="594" y="48"/>
                        </a:cubicBezTo>
                        <a:cubicBezTo>
                          <a:pt x="497" y="53"/>
                          <a:pt x="497" y="53"/>
                          <a:pt x="497" y="53"/>
                        </a:cubicBezTo>
                        <a:cubicBezTo>
                          <a:pt x="505" y="59"/>
                          <a:pt x="579" y="50"/>
                          <a:pt x="587" y="53"/>
                        </a:cubicBezTo>
                        <a:cubicBezTo>
                          <a:pt x="586" y="57"/>
                          <a:pt x="567" y="75"/>
                          <a:pt x="570" y="75"/>
                        </a:cubicBezTo>
                        <a:cubicBezTo>
                          <a:pt x="581" y="75"/>
                          <a:pt x="607" y="50"/>
                          <a:pt x="622" y="50"/>
                        </a:cubicBezTo>
                        <a:cubicBezTo>
                          <a:pt x="630" y="50"/>
                          <a:pt x="633" y="57"/>
                          <a:pt x="633" y="64"/>
                        </a:cubicBezTo>
                        <a:cubicBezTo>
                          <a:pt x="633" y="67"/>
                          <a:pt x="605" y="97"/>
                          <a:pt x="603" y="102"/>
                        </a:cubicBezTo>
                        <a:cubicBezTo>
                          <a:pt x="615" y="99"/>
                          <a:pt x="637" y="70"/>
                          <a:pt x="644" y="64"/>
                        </a:cubicBezTo>
                        <a:cubicBezTo>
                          <a:pt x="655" y="64"/>
                          <a:pt x="674" y="64"/>
                          <a:pt x="674" y="64"/>
                        </a:cubicBezTo>
                        <a:cubicBezTo>
                          <a:pt x="674" y="64"/>
                          <a:pt x="682" y="66"/>
                          <a:pt x="684" y="66"/>
                        </a:cubicBezTo>
                        <a:cubicBezTo>
                          <a:pt x="692" y="63"/>
                          <a:pt x="693" y="60"/>
                          <a:pt x="700" y="57"/>
                        </a:cubicBezTo>
                        <a:cubicBezTo>
                          <a:pt x="721" y="57"/>
                          <a:pt x="721" y="57"/>
                          <a:pt x="721" y="57"/>
                        </a:cubicBezTo>
                        <a:cubicBezTo>
                          <a:pt x="723" y="52"/>
                          <a:pt x="726" y="51"/>
                          <a:pt x="730" y="51"/>
                        </a:cubicBezTo>
                        <a:cubicBezTo>
                          <a:pt x="736" y="51"/>
                          <a:pt x="756" y="61"/>
                          <a:pt x="756" y="67"/>
                        </a:cubicBezTo>
                        <a:cubicBezTo>
                          <a:pt x="756" y="72"/>
                          <a:pt x="748" y="76"/>
                          <a:pt x="745" y="77"/>
                        </a:cubicBezTo>
                        <a:cubicBezTo>
                          <a:pt x="731" y="82"/>
                          <a:pt x="722" y="94"/>
                          <a:pt x="702" y="94"/>
                        </a:cubicBezTo>
                        <a:cubicBezTo>
                          <a:pt x="707" y="97"/>
                          <a:pt x="708" y="97"/>
                          <a:pt x="711" y="94"/>
                        </a:cubicBezTo>
                        <a:cubicBezTo>
                          <a:pt x="711" y="107"/>
                          <a:pt x="699" y="107"/>
                          <a:pt x="691" y="109"/>
                        </a:cubicBezTo>
                        <a:cubicBezTo>
                          <a:pt x="694" y="115"/>
                          <a:pt x="691" y="110"/>
                          <a:pt x="691" y="114"/>
                        </a:cubicBezTo>
                        <a:cubicBezTo>
                          <a:pt x="691" y="121"/>
                          <a:pt x="680" y="123"/>
                          <a:pt x="671" y="125"/>
                        </a:cubicBezTo>
                        <a:cubicBezTo>
                          <a:pt x="672" y="130"/>
                          <a:pt x="671" y="130"/>
                          <a:pt x="671" y="132"/>
                        </a:cubicBezTo>
                        <a:cubicBezTo>
                          <a:pt x="671" y="141"/>
                          <a:pt x="662" y="144"/>
                          <a:pt x="654" y="150"/>
                        </a:cubicBezTo>
                        <a:cubicBezTo>
                          <a:pt x="648" y="154"/>
                          <a:pt x="649" y="165"/>
                          <a:pt x="646" y="169"/>
                        </a:cubicBezTo>
                        <a:cubicBezTo>
                          <a:pt x="651" y="172"/>
                          <a:pt x="655" y="169"/>
                          <a:pt x="659" y="169"/>
                        </a:cubicBezTo>
                        <a:cubicBezTo>
                          <a:pt x="667" y="169"/>
                          <a:pt x="673" y="174"/>
                          <a:pt x="677" y="178"/>
                        </a:cubicBezTo>
                        <a:cubicBezTo>
                          <a:pt x="675" y="179"/>
                          <a:pt x="672" y="180"/>
                          <a:pt x="669" y="180"/>
                        </a:cubicBezTo>
                        <a:cubicBezTo>
                          <a:pt x="671" y="187"/>
                          <a:pt x="688" y="185"/>
                          <a:pt x="688" y="196"/>
                        </a:cubicBezTo>
                        <a:cubicBezTo>
                          <a:pt x="688" y="206"/>
                          <a:pt x="665" y="202"/>
                          <a:pt x="657" y="202"/>
                        </a:cubicBezTo>
                        <a:cubicBezTo>
                          <a:pt x="652" y="202"/>
                          <a:pt x="648" y="206"/>
                          <a:pt x="648" y="209"/>
                        </a:cubicBezTo>
                        <a:cubicBezTo>
                          <a:pt x="648" y="217"/>
                          <a:pt x="656" y="217"/>
                          <a:pt x="663" y="217"/>
                        </a:cubicBezTo>
                        <a:cubicBezTo>
                          <a:pt x="663" y="226"/>
                          <a:pt x="669" y="229"/>
                          <a:pt x="669" y="236"/>
                        </a:cubicBezTo>
                        <a:cubicBezTo>
                          <a:pt x="669" y="239"/>
                          <a:pt x="667" y="243"/>
                          <a:pt x="669" y="245"/>
                        </a:cubicBezTo>
                        <a:cubicBezTo>
                          <a:pt x="662" y="245"/>
                          <a:pt x="655" y="245"/>
                          <a:pt x="655" y="251"/>
                        </a:cubicBezTo>
                        <a:cubicBezTo>
                          <a:pt x="655" y="258"/>
                          <a:pt x="667" y="258"/>
                          <a:pt x="673" y="260"/>
                        </a:cubicBezTo>
                        <a:cubicBezTo>
                          <a:pt x="670" y="267"/>
                          <a:pt x="661" y="271"/>
                          <a:pt x="653" y="272"/>
                        </a:cubicBezTo>
                        <a:cubicBezTo>
                          <a:pt x="653" y="275"/>
                          <a:pt x="655" y="277"/>
                          <a:pt x="657" y="278"/>
                        </a:cubicBezTo>
                        <a:cubicBezTo>
                          <a:pt x="654" y="292"/>
                          <a:pt x="637" y="286"/>
                          <a:pt x="633" y="295"/>
                        </a:cubicBezTo>
                        <a:cubicBezTo>
                          <a:pt x="628" y="292"/>
                          <a:pt x="623" y="290"/>
                          <a:pt x="620" y="285"/>
                        </a:cubicBezTo>
                        <a:cubicBezTo>
                          <a:pt x="613" y="285"/>
                          <a:pt x="613" y="285"/>
                          <a:pt x="613" y="285"/>
                        </a:cubicBezTo>
                        <a:cubicBezTo>
                          <a:pt x="618" y="297"/>
                          <a:pt x="637" y="293"/>
                          <a:pt x="637" y="305"/>
                        </a:cubicBezTo>
                        <a:cubicBezTo>
                          <a:pt x="637" y="310"/>
                          <a:pt x="636" y="317"/>
                          <a:pt x="631" y="317"/>
                        </a:cubicBezTo>
                        <a:cubicBezTo>
                          <a:pt x="623" y="317"/>
                          <a:pt x="609" y="306"/>
                          <a:pt x="607" y="297"/>
                        </a:cubicBezTo>
                        <a:cubicBezTo>
                          <a:pt x="603" y="298"/>
                          <a:pt x="602" y="297"/>
                          <a:pt x="601" y="297"/>
                        </a:cubicBezTo>
                        <a:cubicBezTo>
                          <a:pt x="601" y="304"/>
                          <a:pt x="601" y="304"/>
                          <a:pt x="601" y="304"/>
                        </a:cubicBezTo>
                        <a:cubicBezTo>
                          <a:pt x="617" y="320"/>
                          <a:pt x="645" y="327"/>
                          <a:pt x="645" y="352"/>
                        </a:cubicBezTo>
                        <a:cubicBezTo>
                          <a:pt x="645" y="357"/>
                          <a:pt x="638" y="358"/>
                          <a:pt x="633" y="358"/>
                        </a:cubicBezTo>
                        <a:cubicBezTo>
                          <a:pt x="612" y="358"/>
                          <a:pt x="617" y="336"/>
                          <a:pt x="599" y="336"/>
                        </a:cubicBezTo>
                        <a:cubicBezTo>
                          <a:pt x="596" y="336"/>
                          <a:pt x="594" y="337"/>
                          <a:pt x="592" y="336"/>
                        </a:cubicBezTo>
                        <a:cubicBezTo>
                          <a:pt x="592" y="342"/>
                          <a:pt x="596" y="343"/>
                          <a:pt x="596" y="347"/>
                        </a:cubicBezTo>
                        <a:cubicBezTo>
                          <a:pt x="596" y="351"/>
                          <a:pt x="589" y="352"/>
                          <a:pt x="587" y="352"/>
                        </a:cubicBezTo>
                        <a:cubicBezTo>
                          <a:pt x="587" y="366"/>
                          <a:pt x="626" y="364"/>
                          <a:pt x="635" y="367"/>
                        </a:cubicBezTo>
                        <a:cubicBezTo>
                          <a:pt x="629" y="372"/>
                          <a:pt x="624" y="373"/>
                          <a:pt x="616" y="375"/>
                        </a:cubicBezTo>
                        <a:cubicBezTo>
                          <a:pt x="602" y="380"/>
                          <a:pt x="597" y="393"/>
                          <a:pt x="584" y="397"/>
                        </a:cubicBezTo>
                        <a:cubicBezTo>
                          <a:pt x="569" y="402"/>
                          <a:pt x="556" y="400"/>
                          <a:pt x="539" y="408"/>
                        </a:cubicBezTo>
                        <a:cubicBezTo>
                          <a:pt x="518" y="408"/>
                          <a:pt x="518" y="408"/>
                          <a:pt x="518" y="408"/>
                        </a:cubicBezTo>
                        <a:cubicBezTo>
                          <a:pt x="514" y="410"/>
                          <a:pt x="510" y="412"/>
                          <a:pt x="510" y="415"/>
                        </a:cubicBezTo>
                        <a:cubicBezTo>
                          <a:pt x="498" y="423"/>
                          <a:pt x="498" y="423"/>
                          <a:pt x="498" y="423"/>
                        </a:cubicBezTo>
                        <a:cubicBezTo>
                          <a:pt x="490" y="430"/>
                          <a:pt x="490" y="438"/>
                          <a:pt x="483" y="445"/>
                        </a:cubicBezTo>
                        <a:cubicBezTo>
                          <a:pt x="474" y="454"/>
                          <a:pt x="459" y="452"/>
                          <a:pt x="450" y="458"/>
                        </a:cubicBezTo>
                        <a:cubicBezTo>
                          <a:pt x="443" y="458"/>
                          <a:pt x="443" y="458"/>
                          <a:pt x="443" y="458"/>
                        </a:cubicBezTo>
                        <a:cubicBezTo>
                          <a:pt x="443" y="449"/>
                          <a:pt x="443" y="449"/>
                          <a:pt x="443" y="449"/>
                        </a:cubicBezTo>
                        <a:cubicBezTo>
                          <a:pt x="437" y="452"/>
                          <a:pt x="438" y="457"/>
                          <a:pt x="435" y="460"/>
                        </a:cubicBezTo>
                        <a:cubicBezTo>
                          <a:pt x="425" y="470"/>
                          <a:pt x="401" y="466"/>
                          <a:pt x="401" y="480"/>
                        </a:cubicBezTo>
                        <a:cubicBezTo>
                          <a:pt x="401" y="482"/>
                          <a:pt x="402" y="483"/>
                          <a:pt x="402" y="485"/>
                        </a:cubicBezTo>
                        <a:cubicBezTo>
                          <a:pt x="401" y="486"/>
                          <a:pt x="399" y="488"/>
                          <a:pt x="399" y="490"/>
                        </a:cubicBezTo>
                        <a:cubicBezTo>
                          <a:pt x="399" y="493"/>
                          <a:pt x="405" y="495"/>
                          <a:pt x="405" y="500"/>
                        </a:cubicBezTo>
                        <a:cubicBezTo>
                          <a:pt x="405" y="515"/>
                          <a:pt x="384" y="510"/>
                          <a:pt x="384" y="523"/>
                        </a:cubicBezTo>
                        <a:cubicBezTo>
                          <a:pt x="384" y="531"/>
                          <a:pt x="383" y="543"/>
                          <a:pt x="384" y="547"/>
                        </a:cubicBezTo>
                        <a:cubicBezTo>
                          <a:pt x="374" y="552"/>
                          <a:pt x="379" y="575"/>
                          <a:pt x="367" y="575"/>
                        </a:cubicBezTo>
                        <a:cubicBezTo>
                          <a:pt x="364" y="575"/>
                          <a:pt x="363" y="573"/>
                          <a:pt x="362" y="571"/>
                        </a:cubicBezTo>
                        <a:cubicBezTo>
                          <a:pt x="356" y="571"/>
                          <a:pt x="356" y="574"/>
                          <a:pt x="353" y="574"/>
                        </a:cubicBezTo>
                        <a:cubicBezTo>
                          <a:pt x="342" y="574"/>
                          <a:pt x="343" y="554"/>
                          <a:pt x="332" y="554"/>
                        </a:cubicBezTo>
                        <a:cubicBezTo>
                          <a:pt x="326" y="554"/>
                          <a:pt x="319" y="559"/>
                          <a:pt x="313" y="560"/>
                        </a:cubicBezTo>
                        <a:cubicBezTo>
                          <a:pt x="310" y="550"/>
                          <a:pt x="306" y="553"/>
                          <a:pt x="299" y="547"/>
                        </a:cubicBezTo>
                        <a:cubicBezTo>
                          <a:pt x="296" y="546"/>
                          <a:pt x="297" y="539"/>
                          <a:pt x="296" y="539"/>
                        </a:cubicBezTo>
                        <a:cubicBezTo>
                          <a:pt x="287" y="531"/>
                          <a:pt x="270" y="512"/>
                          <a:pt x="270" y="499"/>
                        </a:cubicBezTo>
                        <a:cubicBezTo>
                          <a:pt x="270" y="493"/>
                          <a:pt x="274" y="494"/>
                          <a:pt x="277" y="490"/>
                        </a:cubicBezTo>
                        <a:cubicBezTo>
                          <a:pt x="270" y="482"/>
                          <a:pt x="268" y="493"/>
                          <a:pt x="260" y="489"/>
                        </a:cubicBezTo>
                        <a:cubicBezTo>
                          <a:pt x="259" y="487"/>
                          <a:pt x="257" y="479"/>
                          <a:pt x="256" y="475"/>
                        </a:cubicBezTo>
                        <a:cubicBezTo>
                          <a:pt x="253" y="466"/>
                          <a:pt x="241" y="461"/>
                          <a:pt x="241" y="449"/>
                        </a:cubicBezTo>
                        <a:cubicBezTo>
                          <a:pt x="241" y="445"/>
                          <a:pt x="244" y="443"/>
                          <a:pt x="246" y="438"/>
                        </a:cubicBezTo>
                        <a:cubicBezTo>
                          <a:pt x="243" y="437"/>
                          <a:pt x="240" y="436"/>
                          <a:pt x="237" y="438"/>
                        </a:cubicBezTo>
                        <a:cubicBezTo>
                          <a:pt x="237" y="428"/>
                          <a:pt x="237" y="428"/>
                          <a:pt x="237" y="428"/>
                        </a:cubicBezTo>
                        <a:cubicBezTo>
                          <a:pt x="243" y="420"/>
                          <a:pt x="246" y="411"/>
                          <a:pt x="255" y="404"/>
                        </a:cubicBezTo>
                        <a:lnTo>
                          <a:pt x="255" y="40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67" name="Freeform: Shape 384"/>
                  <p:cNvSpPr/>
                  <p:nvPr/>
                </p:nvSpPr>
                <p:spPr bwMode="auto">
                  <a:xfrm>
                    <a:off x="3470275" y="1443038"/>
                    <a:ext cx="47625" cy="31750"/>
                  </a:xfrm>
                  <a:custGeom>
                    <a:avLst/>
                    <a:gdLst/>
                    <a:ahLst/>
                    <a:cxnLst>
                      <a:cxn ang="0">
                        <a:pos x="9" y="24"/>
                      </a:cxn>
                      <a:cxn ang="0">
                        <a:pos x="0" y="9"/>
                      </a:cxn>
                      <a:cxn ang="0">
                        <a:pos x="10" y="0"/>
                      </a:cxn>
                      <a:cxn ang="0">
                        <a:pos x="36" y="16"/>
                      </a:cxn>
                      <a:cxn ang="0">
                        <a:pos x="19" y="24"/>
                      </a:cxn>
                      <a:cxn ang="0">
                        <a:pos x="9" y="24"/>
                      </a:cxn>
                    </a:cxnLst>
                    <a:rect l="0" t="0" r="r" b="b"/>
                    <a:pathLst>
                      <a:path w="36" h="24">
                        <a:moveTo>
                          <a:pt x="9" y="24"/>
                        </a:moveTo>
                        <a:cubicBezTo>
                          <a:pt x="5" y="24"/>
                          <a:pt x="0" y="14"/>
                          <a:pt x="0" y="9"/>
                        </a:cubicBezTo>
                        <a:cubicBezTo>
                          <a:pt x="0" y="2"/>
                          <a:pt x="6" y="0"/>
                          <a:pt x="10" y="0"/>
                        </a:cubicBezTo>
                        <a:cubicBezTo>
                          <a:pt x="21" y="0"/>
                          <a:pt x="25" y="12"/>
                          <a:pt x="36" y="16"/>
                        </a:cubicBezTo>
                        <a:cubicBezTo>
                          <a:pt x="35" y="23"/>
                          <a:pt x="26" y="24"/>
                          <a:pt x="19" y="24"/>
                        </a:cubicBezTo>
                        <a:lnTo>
                          <a:pt x="9" y="2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68" name="Freeform: Shape 385"/>
                  <p:cNvSpPr/>
                  <p:nvPr/>
                </p:nvSpPr>
                <p:spPr bwMode="auto">
                  <a:xfrm>
                    <a:off x="4070350" y="1277938"/>
                    <a:ext cx="26988" cy="15875"/>
                  </a:xfrm>
                  <a:custGeom>
                    <a:avLst/>
                    <a:gdLst/>
                    <a:ahLst/>
                    <a:cxnLst>
                      <a:cxn ang="0">
                        <a:pos x="6" y="12"/>
                      </a:cxn>
                      <a:cxn ang="0">
                        <a:pos x="0" y="5"/>
                      </a:cxn>
                      <a:cxn ang="0">
                        <a:pos x="4" y="0"/>
                      </a:cxn>
                      <a:cxn ang="0">
                        <a:pos x="12" y="0"/>
                      </a:cxn>
                      <a:cxn ang="0">
                        <a:pos x="12" y="5"/>
                      </a:cxn>
                      <a:cxn ang="0">
                        <a:pos x="20" y="5"/>
                      </a:cxn>
                      <a:cxn ang="0">
                        <a:pos x="6" y="12"/>
                      </a:cxn>
                    </a:cxnLst>
                    <a:rect l="0" t="0" r="r" b="b"/>
                    <a:pathLst>
                      <a:path w="20" h="12">
                        <a:moveTo>
                          <a:pt x="6" y="12"/>
                        </a:moveTo>
                        <a:cubicBezTo>
                          <a:pt x="2" y="12"/>
                          <a:pt x="0" y="8"/>
                          <a:pt x="0" y="5"/>
                        </a:cubicBezTo>
                        <a:cubicBezTo>
                          <a:pt x="0" y="3"/>
                          <a:pt x="3" y="1"/>
                          <a:pt x="4" y="0"/>
                        </a:cubicBezTo>
                        <a:cubicBezTo>
                          <a:pt x="12" y="0"/>
                          <a:pt x="12" y="0"/>
                          <a:pt x="12" y="0"/>
                        </a:cubicBezTo>
                        <a:cubicBezTo>
                          <a:pt x="12" y="3"/>
                          <a:pt x="12" y="4"/>
                          <a:pt x="12" y="5"/>
                        </a:cubicBezTo>
                        <a:cubicBezTo>
                          <a:pt x="20" y="5"/>
                          <a:pt x="20" y="5"/>
                          <a:pt x="20" y="5"/>
                        </a:cubicBezTo>
                        <a:cubicBezTo>
                          <a:pt x="17" y="7"/>
                          <a:pt x="10" y="12"/>
                          <a:pt x="6"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69" name="Freeform: Shape 386"/>
                  <p:cNvSpPr/>
                  <p:nvPr/>
                </p:nvSpPr>
                <p:spPr bwMode="auto">
                  <a:xfrm>
                    <a:off x="3397250" y="1928813"/>
                    <a:ext cx="109538" cy="106363"/>
                  </a:xfrm>
                  <a:custGeom>
                    <a:avLst/>
                    <a:gdLst/>
                    <a:ahLst/>
                    <a:cxnLst>
                      <a:cxn ang="0">
                        <a:pos x="4" y="67"/>
                      </a:cxn>
                      <a:cxn ang="0">
                        <a:pos x="0" y="62"/>
                      </a:cxn>
                      <a:cxn ang="0">
                        <a:pos x="8" y="54"/>
                      </a:cxn>
                      <a:cxn ang="0">
                        <a:pos x="8" y="51"/>
                      </a:cxn>
                      <a:cxn ang="0">
                        <a:pos x="4" y="49"/>
                      </a:cxn>
                      <a:cxn ang="0">
                        <a:pos x="28" y="13"/>
                      </a:cxn>
                      <a:cxn ang="0">
                        <a:pos x="41" y="0"/>
                      </a:cxn>
                      <a:cxn ang="0">
                        <a:pos x="44" y="4"/>
                      </a:cxn>
                      <a:cxn ang="0">
                        <a:pos x="32" y="27"/>
                      </a:cxn>
                      <a:cxn ang="0">
                        <a:pos x="32" y="31"/>
                      </a:cxn>
                      <a:cxn ang="0">
                        <a:pos x="39" y="27"/>
                      </a:cxn>
                      <a:cxn ang="0">
                        <a:pos x="46" y="29"/>
                      </a:cxn>
                      <a:cxn ang="0">
                        <a:pos x="44" y="32"/>
                      </a:cxn>
                      <a:cxn ang="0">
                        <a:pos x="44" y="36"/>
                      </a:cxn>
                      <a:cxn ang="0">
                        <a:pos x="52" y="36"/>
                      </a:cxn>
                      <a:cxn ang="0">
                        <a:pos x="52" y="38"/>
                      </a:cxn>
                      <a:cxn ang="0">
                        <a:pos x="57" y="36"/>
                      </a:cxn>
                      <a:cxn ang="0">
                        <a:pos x="70" y="36"/>
                      </a:cxn>
                      <a:cxn ang="0">
                        <a:pos x="69" y="51"/>
                      </a:cxn>
                      <a:cxn ang="0">
                        <a:pos x="74" y="49"/>
                      </a:cxn>
                      <a:cxn ang="0">
                        <a:pos x="70" y="56"/>
                      </a:cxn>
                      <a:cxn ang="0">
                        <a:pos x="73" y="63"/>
                      </a:cxn>
                      <a:cxn ang="0">
                        <a:pos x="79" y="60"/>
                      </a:cxn>
                      <a:cxn ang="0">
                        <a:pos x="82" y="70"/>
                      </a:cxn>
                      <a:cxn ang="0">
                        <a:pos x="75" y="80"/>
                      </a:cxn>
                      <a:cxn ang="0">
                        <a:pos x="71" y="75"/>
                      </a:cxn>
                      <a:cxn ang="0">
                        <a:pos x="67" y="74"/>
                      </a:cxn>
                      <a:cxn ang="0">
                        <a:pos x="63" y="62"/>
                      </a:cxn>
                      <a:cxn ang="0">
                        <a:pos x="50" y="74"/>
                      </a:cxn>
                      <a:cxn ang="0">
                        <a:pos x="47" y="74"/>
                      </a:cxn>
                      <a:cxn ang="0">
                        <a:pos x="52" y="67"/>
                      </a:cxn>
                      <a:cxn ang="0">
                        <a:pos x="40" y="65"/>
                      </a:cxn>
                      <a:cxn ang="0">
                        <a:pos x="31" y="67"/>
                      </a:cxn>
                      <a:cxn ang="0">
                        <a:pos x="18" y="64"/>
                      </a:cxn>
                      <a:cxn ang="0">
                        <a:pos x="4" y="67"/>
                      </a:cxn>
                    </a:cxnLst>
                    <a:rect l="0" t="0" r="r" b="b"/>
                    <a:pathLst>
                      <a:path w="82" h="80">
                        <a:moveTo>
                          <a:pt x="4" y="67"/>
                        </a:moveTo>
                        <a:cubicBezTo>
                          <a:pt x="2" y="67"/>
                          <a:pt x="0" y="64"/>
                          <a:pt x="0" y="62"/>
                        </a:cubicBezTo>
                        <a:cubicBezTo>
                          <a:pt x="0" y="61"/>
                          <a:pt x="8" y="55"/>
                          <a:pt x="8" y="54"/>
                        </a:cubicBezTo>
                        <a:cubicBezTo>
                          <a:pt x="8" y="51"/>
                          <a:pt x="8" y="51"/>
                          <a:pt x="8" y="51"/>
                        </a:cubicBezTo>
                        <a:cubicBezTo>
                          <a:pt x="6" y="51"/>
                          <a:pt x="5" y="51"/>
                          <a:pt x="4" y="49"/>
                        </a:cubicBezTo>
                        <a:cubicBezTo>
                          <a:pt x="17" y="43"/>
                          <a:pt x="21" y="23"/>
                          <a:pt x="28" y="13"/>
                        </a:cubicBezTo>
                        <a:cubicBezTo>
                          <a:pt x="32" y="7"/>
                          <a:pt x="34" y="0"/>
                          <a:pt x="41" y="0"/>
                        </a:cubicBezTo>
                        <a:cubicBezTo>
                          <a:pt x="43" y="0"/>
                          <a:pt x="44" y="3"/>
                          <a:pt x="44" y="4"/>
                        </a:cubicBezTo>
                        <a:cubicBezTo>
                          <a:pt x="44" y="14"/>
                          <a:pt x="35" y="19"/>
                          <a:pt x="32" y="27"/>
                        </a:cubicBezTo>
                        <a:cubicBezTo>
                          <a:pt x="32" y="31"/>
                          <a:pt x="32" y="31"/>
                          <a:pt x="32" y="31"/>
                        </a:cubicBezTo>
                        <a:cubicBezTo>
                          <a:pt x="36" y="30"/>
                          <a:pt x="36" y="27"/>
                          <a:pt x="39" y="27"/>
                        </a:cubicBezTo>
                        <a:cubicBezTo>
                          <a:pt x="42" y="27"/>
                          <a:pt x="44" y="28"/>
                          <a:pt x="46" y="29"/>
                        </a:cubicBezTo>
                        <a:cubicBezTo>
                          <a:pt x="44" y="32"/>
                          <a:pt x="44" y="32"/>
                          <a:pt x="44" y="32"/>
                        </a:cubicBezTo>
                        <a:cubicBezTo>
                          <a:pt x="44" y="36"/>
                          <a:pt x="44" y="36"/>
                          <a:pt x="44" y="36"/>
                        </a:cubicBezTo>
                        <a:cubicBezTo>
                          <a:pt x="52" y="36"/>
                          <a:pt x="52" y="36"/>
                          <a:pt x="52" y="36"/>
                        </a:cubicBezTo>
                        <a:cubicBezTo>
                          <a:pt x="52" y="36"/>
                          <a:pt x="52" y="38"/>
                          <a:pt x="52" y="38"/>
                        </a:cubicBezTo>
                        <a:cubicBezTo>
                          <a:pt x="57" y="36"/>
                          <a:pt x="57" y="36"/>
                          <a:pt x="57" y="36"/>
                        </a:cubicBezTo>
                        <a:cubicBezTo>
                          <a:pt x="62" y="37"/>
                          <a:pt x="68" y="37"/>
                          <a:pt x="70" y="36"/>
                        </a:cubicBezTo>
                        <a:cubicBezTo>
                          <a:pt x="70" y="40"/>
                          <a:pt x="69" y="44"/>
                          <a:pt x="69" y="51"/>
                        </a:cubicBezTo>
                        <a:cubicBezTo>
                          <a:pt x="70" y="50"/>
                          <a:pt x="73" y="49"/>
                          <a:pt x="74" y="49"/>
                        </a:cubicBezTo>
                        <a:cubicBezTo>
                          <a:pt x="74" y="53"/>
                          <a:pt x="70" y="54"/>
                          <a:pt x="70" y="56"/>
                        </a:cubicBezTo>
                        <a:cubicBezTo>
                          <a:pt x="70" y="58"/>
                          <a:pt x="73" y="60"/>
                          <a:pt x="73" y="63"/>
                        </a:cubicBezTo>
                        <a:cubicBezTo>
                          <a:pt x="77" y="63"/>
                          <a:pt x="76" y="62"/>
                          <a:pt x="79" y="60"/>
                        </a:cubicBezTo>
                        <a:cubicBezTo>
                          <a:pt x="79" y="66"/>
                          <a:pt x="82" y="65"/>
                          <a:pt x="82" y="70"/>
                        </a:cubicBezTo>
                        <a:cubicBezTo>
                          <a:pt x="82" y="75"/>
                          <a:pt x="79" y="80"/>
                          <a:pt x="75" y="80"/>
                        </a:cubicBezTo>
                        <a:cubicBezTo>
                          <a:pt x="72" y="80"/>
                          <a:pt x="71" y="77"/>
                          <a:pt x="71" y="75"/>
                        </a:cubicBezTo>
                        <a:cubicBezTo>
                          <a:pt x="69" y="75"/>
                          <a:pt x="69" y="74"/>
                          <a:pt x="67" y="74"/>
                        </a:cubicBezTo>
                        <a:cubicBezTo>
                          <a:pt x="64" y="74"/>
                          <a:pt x="66" y="66"/>
                          <a:pt x="63" y="62"/>
                        </a:cubicBezTo>
                        <a:cubicBezTo>
                          <a:pt x="59" y="67"/>
                          <a:pt x="55" y="74"/>
                          <a:pt x="50" y="74"/>
                        </a:cubicBezTo>
                        <a:cubicBezTo>
                          <a:pt x="49" y="74"/>
                          <a:pt x="47" y="75"/>
                          <a:pt x="47" y="74"/>
                        </a:cubicBezTo>
                        <a:cubicBezTo>
                          <a:pt x="47" y="70"/>
                          <a:pt x="51" y="70"/>
                          <a:pt x="52" y="67"/>
                        </a:cubicBezTo>
                        <a:cubicBezTo>
                          <a:pt x="48" y="67"/>
                          <a:pt x="42" y="70"/>
                          <a:pt x="40" y="65"/>
                        </a:cubicBezTo>
                        <a:cubicBezTo>
                          <a:pt x="37" y="66"/>
                          <a:pt x="34" y="67"/>
                          <a:pt x="31" y="67"/>
                        </a:cubicBezTo>
                        <a:cubicBezTo>
                          <a:pt x="25" y="67"/>
                          <a:pt x="23" y="64"/>
                          <a:pt x="18" y="64"/>
                        </a:cubicBezTo>
                        <a:cubicBezTo>
                          <a:pt x="11" y="64"/>
                          <a:pt x="9" y="67"/>
                          <a:pt x="4" y="6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70" name="Freeform: Shape 387"/>
                  <p:cNvSpPr/>
                  <p:nvPr/>
                </p:nvSpPr>
                <p:spPr bwMode="auto">
                  <a:xfrm>
                    <a:off x="2427288" y="2314575"/>
                    <a:ext cx="671513" cy="450850"/>
                  </a:xfrm>
                  <a:custGeom>
                    <a:avLst/>
                    <a:gdLst/>
                    <a:ahLst/>
                    <a:cxnLst>
                      <a:cxn ang="0">
                        <a:pos x="250" y="98"/>
                      </a:cxn>
                      <a:cxn ang="0">
                        <a:pos x="246" y="141"/>
                      </a:cxn>
                      <a:cxn ang="0">
                        <a:pos x="251" y="160"/>
                      </a:cxn>
                      <a:cxn ang="0">
                        <a:pos x="281" y="192"/>
                      </a:cxn>
                      <a:cxn ang="0">
                        <a:pos x="312" y="191"/>
                      </a:cxn>
                      <a:cxn ang="0">
                        <a:pos x="327" y="187"/>
                      </a:cxn>
                      <a:cxn ang="0">
                        <a:pos x="363" y="152"/>
                      </a:cxn>
                      <a:cxn ang="0">
                        <a:pos x="382" y="154"/>
                      </a:cxn>
                      <a:cxn ang="0">
                        <a:pos x="374" y="180"/>
                      </a:cxn>
                      <a:cxn ang="0">
                        <a:pos x="369" y="192"/>
                      </a:cxn>
                      <a:cxn ang="0">
                        <a:pos x="365" y="213"/>
                      </a:cxn>
                      <a:cxn ang="0">
                        <a:pos x="357" y="224"/>
                      </a:cxn>
                      <a:cxn ang="0">
                        <a:pos x="405" y="226"/>
                      </a:cxn>
                      <a:cxn ang="0">
                        <a:pos x="426" y="242"/>
                      </a:cxn>
                      <a:cxn ang="0">
                        <a:pos x="423" y="289"/>
                      </a:cxn>
                      <a:cxn ang="0">
                        <a:pos x="451" y="316"/>
                      </a:cxn>
                      <a:cxn ang="0">
                        <a:pos x="504" y="322"/>
                      </a:cxn>
                      <a:cxn ang="0">
                        <a:pos x="488" y="329"/>
                      </a:cxn>
                      <a:cxn ang="0">
                        <a:pos x="480" y="316"/>
                      </a:cxn>
                      <a:cxn ang="0">
                        <a:pos x="468" y="332"/>
                      </a:cxn>
                      <a:cxn ang="0">
                        <a:pos x="446" y="326"/>
                      </a:cxn>
                      <a:cxn ang="0">
                        <a:pos x="431" y="323"/>
                      </a:cxn>
                      <a:cxn ang="0">
                        <a:pos x="406" y="302"/>
                      </a:cxn>
                      <a:cxn ang="0">
                        <a:pos x="402" y="306"/>
                      </a:cxn>
                      <a:cxn ang="0">
                        <a:pos x="391" y="281"/>
                      </a:cxn>
                      <a:cxn ang="0">
                        <a:pos x="372" y="260"/>
                      </a:cxn>
                      <a:cxn ang="0">
                        <a:pos x="345" y="255"/>
                      </a:cxn>
                      <a:cxn ang="0">
                        <a:pos x="294" y="226"/>
                      </a:cxn>
                      <a:cxn ang="0">
                        <a:pos x="282" y="222"/>
                      </a:cxn>
                      <a:cxn ang="0">
                        <a:pos x="256" y="227"/>
                      </a:cxn>
                      <a:cxn ang="0">
                        <a:pos x="221" y="214"/>
                      </a:cxn>
                      <a:cxn ang="0">
                        <a:pos x="195" y="203"/>
                      </a:cxn>
                      <a:cxn ang="0">
                        <a:pos x="175" y="195"/>
                      </a:cxn>
                      <a:cxn ang="0">
                        <a:pos x="148" y="172"/>
                      </a:cxn>
                      <a:cxn ang="0">
                        <a:pos x="148" y="150"/>
                      </a:cxn>
                      <a:cxn ang="0">
                        <a:pos x="102" y="101"/>
                      </a:cxn>
                      <a:cxn ang="0">
                        <a:pos x="82" y="68"/>
                      </a:cxn>
                      <a:cxn ang="0">
                        <a:pos x="62" y="53"/>
                      </a:cxn>
                      <a:cxn ang="0">
                        <a:pos x="49" y="22"/>
                      </a:cxn>
                      <a:cxn ang="0">
                        <a:pos x="28" y="19"/>
                      </a:cxn>
                      <a:cxn ang="0">
                        <a:pos x="49" y="53"/>
                      </a:cxn>
                      <a:cxn ang="0">
                        <a:pos x="73" y="95"/>
                      </a:cxn>
                      <a:cxn ang="0">
                        <a:pos x="96" y="130"/>
                      </a:cxn>
                      <a:cxn ang="0">
                        <a:pos x="86" y="127"/>
                      </a:cxn>
                      <a:cxn ang="0">
                        <a:pos x="65" y="109"/>
                      </a:cxn>
                      <a:cxn ang="0">
                        <a:pos x="52" y="84"/>
                      </a:cxn>
                      <a:cxn ang="0">
                        <a:pos x="40" y="69"/>
                      </a:cxn>
                      <a:cxn ang="0">
                        <a:pos x="11" y="24"/>
                      </a:cxn>
                      <a:cxn ang="0">
                        <a:pos x="0" y="0"/>
                      </a:cxn>
                      <a:cxn ang="0">
                        <a:pos x="76" y="16"/>
                      </a:cxn>
                      <a:cxn ang="0">
                        <a:pos x="113" y="10"/>
                      </a:cxn>
                      <a:cxn ang="0">
                        <a:pos x="152" y="29"/>
                      </a:cxn>
                      <a:cxn ang="0">
                        <a:pos x="188" y="38"/>
                      </a:cxn>
                      <a:cxn ang="0">
                        <a:pos x="249" y="90"/>
                      </a:cxn>
                      <a:cxn ang="0">
                        <a:pos x="247" y="86"/>
                      </a:cxn>
                    </a:cxnLst>
                    <a:rect l="0" t="0" r="r" b="b"/>
                    <a:pathLst>
                      <a:path w="504" h="338">
                        <a:moveTo>
                          <a:pt x="248" y="91"/>
                        </a:moveTo>
                        <a:cubicBezTo>
                          <a:pt x="249" y="94"/>
                          <a:pt x="250" y="96"/>
                          <a:pt x="250" y="98"/>
                        </a:cubicBezTo>
                        <a:cubicBezTo>
                          <a:pt x="250" y="106"/>
                          <a:pt x="247" y="109"/>
                          <a:pt x="246" y="116"/>
                        </a:cubicBezTo>
                        <a:cubicBezTo>
                          <a:pt x="246" y="141"/>
                          <a:pt x="246" y="141"/>
                          <a:pt x="246" y="141"/>
                        </a:cubicBezTo>
                        <a:cubicBezTo>
                          <a:pt x="245" y="144"/>
                          <a:pt x="248" y="148"/>
                          <a:pt x="249" y="150"/>
                        </a:cubicBezTo>
                        <a:cubicBezTo>
                          <a:pt x="251" y="154"/>
                          <a:pt x="249" y="156"/>
                          <a:pt x="251" y="160"/>
                        </a:cubicBezTo>
                        <a:cubicBezTo>
                          <a:pt x="252" y="164"/>
                          <a:pt x="258" y="170"/>
                          <a:pt x="261" y="173"/>
                        </a:cubicBezTo>
                        <a:cubicBezTo>
                          <a:pt x="269" y="181"/>
                          <a:pt x="269" y="188"/>
                          <a:pt x="281" y="192"/>
                        </a:cubicBezTo>
                        <a:cubicBezTo>
                          <a:pt x="285" y="193"/>
                          <a:pt x="285" y="197"/>
                          <a:pt x="288" y="197"/>
                        </a:cubicBezTo>
                        <a:cubicBezTo>
                          <a:pt x="297" y="197"/>
                          <a:pt x="304" y="191"/>
                          <a:pt x="312" y="191"/>
                        </a:cubicBezTo>
                        <a:cubicBezTo>
                          <a:pt x="317" y="191"/>
                          <a:pt x="319" y="194"/>
                          <a:pt x="321" y="194"/>
                        </a:cubicBezTo>
                        <a:cubicBezTo>
                          <a:pt x="324" y="194"/>
                          <a:pt x="327" y="188"/>
                          <a:pt x="327" y="187"/>
                        </a:cubicBezTo>
                        <a:cubicBezTo>
                          <a:pt x="329" y="181"/>
                          <a:pt x="336" y="176"/>
                          <a:pt x="336" y="169"/>
                        </a:cubicBezTo>
                        <a:cubicBezTo>
                          <a:pt x="336" y="156"/>
                          <a:pt x="351" y="152"/>
                          <a:pt x="363" y="152"/>
                        </a:cubicBezTo>
                        <a:cubicBezTo>
                          <a:pt x="367" y="152"/>
                          <a:pt x="370" y="152"/>
                          <a:pt x="372" y="153"/>
                        </a:cubicBezTo>
                        <a:cubicBezTo>
                          <a:pt x="373" y="154"/>
                          <a:pt x="379" y="154"/>
                          <a:pt x="382" y="154"/>
                        </a:cubicBezTo>
                        <a:cubicBezTo>
                          <a:pt x="382" y="155"/>
                          <a:pt x="382" y="157"/>
                          <a:pt x="382" y="158"/>
                        </a:cubicBezTo>
                        <a:cubicBezTo>
                          <a:pt x="382" y="164"/>
                          <a:pt x="374" y="172"/>
                          <a:pt x="374" y="180"/>
                        </a:cubicBezTo>
                        <a:cubicBezTo>
                          <a:pt x="374" y="188"/>
                          <a:pt x="372" y="191"/>
                          <a:pt x="369" y="195"/>
                        </a:cubicBezTo>
                        <a:cubicBezTo>
                          <a:pt x="369" y="194"/>
                          <a:pt x="369" y="193"/>
                          <a:pt x="369" y="192"/>
                        </a:cubicBezTo>
                        <a:cubicBezTo>
                          <a:pt x="368" y="192"/>
                          <a:pt x="367" y="192"/>
                          <a:pt x="365" y="192"/>
                        </a:cubicBezTo>
                        <a:cubicBezTo>
                          <a:pt x="365" y="197"/>
                          <a:pt x="365" y="207"/>
                          <a:pt x="365" y="213"/>
                        </a:cubicBezTo>
                        <a:cubicBezTo>
                          <a:pt x="365" y="217"/>
                          <a:pt x="360" y="219"/>
                          <a:pt x="357" y="222"/>
                        </a:cubicBezTo>
                        <a:cubicBezTo>
                          <a:pt x="357" y="223"/>
                          <a:pt x="357" y="223"/>
                          <a:pt x="357" y="224"/>
                        </a:cubicBezTo>
                        <a:cubicBezTo>
                          <a:pt x="357" y="227"/>
                          <a:pt x="360" y="229"/>
                          <a:pt x="363" y="229"/>
                        </a:cubicBezTo>
                        <a:cubicBezTo>
                          <a:pt x="377" y="229"/>
                          <a:pt x="389" y="226"/>
                          <a:pt x="405" y="226"/>
                        </a:cubicBezTo>
                        <a:cubicBezTo>
                          <a:pt x="415" y="226"/>
                          <a:pt x="418" y="234"/>
                          <a:pt x="426" y="236"/>
                        </a:cubicBezTo>
                        <a:cubicBezTo>
                          <a:pt x="426" y="238"/>
                          <a:pt x="426" y="240"/>
                          <a:pt x="426" y="242"/>
                        </a:cubicBezTo>
                        <a:cubicBezTo>
                          <a:pt x="426" y="246"/>
                          <a:pt x="425" y="257"/>
                          <a:pt x="423" y="262"/>
                        </a:cubicBezTo>
                        <a:cubicBezTo>
                          <a:pt x="423" y="272"/>
                          <a:pt x="423" y="281"/>
                          <a:pt x="423" y="289"/>
                        </a:cubicBezTo>
                        <a:cubicBezTo>
                          <a:pt x="423" y="298"/>
                          <a:pt x="432" y="302"/>
                          <a:pt x="439" y="306"/>
                        </a:cubicBezTo>
                        <a:cubicBezTo>
                          <a:pt x="444" y="308"/>
                          <a:pt x="444" y="316"/>
                          <a:pt x="451" y="316"/>
                        </a:cubicBezTo>
                        <a:cubicBezTo>
                          <a:pt x="463" y="316"/>
                          <a:pt x="469" y="307"/>
                          <a:pt x="479" y="307"/>
                        </a:cubicBezTo>
                        <a:cubicBezTo>
                          <a:pt x="491" y="307"/>
                          <a:pt x="497" y="316"/>
                          <a:pt x="504" y="322"/>
                        </a:cubicBezTo>
                        <a:cubicBezTo>
                          <a:pt x="503" y="323"/>
                          <a:pt x="494" y="333"/>
                          <a:pt x="493" y="332"/>
                        </a:cubicBezTo>
                        <a:cubicBezTo>
                          <a:pt x="492" y="331"/>
                          <a:pt x="488" y="330"/>
                          <a:pt x="488" y="329"/>
                        </a:cubicBezTo>
                        <a:cubicBezTo>
                          <a:pt x="488" y="327"/>
                          <a:pt x="490" y="326"/>
                          <a:pt x="491" y="324"/>
                        </a:cubicBezTo>
                        <a:cubicBezTo>
                          <a:pt x="486" y="322"/>
                          <a:pt x="484" y="316"/>
                          <a:pt x="480" y="316"/>
                        </a:cubicBezTo>
                        <a:cubicBezTo>
                          <a:pt x="476" y="316"/>
                          <a:pt x="464" y="325"/>
                          <a:pt x="464" y="328"/>
                        </a:cubicBezTo>
                        <a:cubicBezTo>
                          <a:pt x="464" y="330"/>
                          <a:pt x="467" y="331"/>
                          <a:pt x="468" y="332"/>
                        </a:cubicBezTo>
                        <a:cubicBezTo>
                          <a:pt x="467" y="336"/>
                          <a:pt x="465" y="338"/>
                          <a:pt x="461" y="338"/>
                        </a:cubicBezTo>
                        <a:cubicBezTo>
                          <a:pt x="454" y="338"/>
                          <a:pt x="450" y="330"/>
                          <a:pt x="446" y="326"/>
                        </a:cubicBezTo>
                        <a:cubicBezTo>
                          <a:pt x="443" y="323"/>
                          <a:pt x="436" y="326"/>
                          <a:pt x="433" y="326"/>
                        </a:cubicBezTo>
                        <a:cubicBezTo>
                          <a:pt x="432" y="326"/>
                          <a:pt x="431" y="324"/>
                          <a:pt x="431" y="323"/>
                        </a:cubicBezTo>
                        <a:cubicBezTo>
                          <a:pt x="424" y="322"/>
                          <a:pt x="424" y="318"/>
                          <a:pt x="423" y="314"/>
                        </a:cubicBezTo>
                        <a:cubicBezTo>
                          <a:pt x="421" y="311"/>
                          <a:pt x="406" y="302"/>
                          <a:pt x="406" y="302"/>
                        </a:cubicBezTo>
                        <a:cubicBezTo>
                          <a:pt x="405" y="304"/>
                          <a:pt x="405" y="305"/>
                          <a:pt x="406" y="306"/>
                        </a:cubicBezTo>
                        <a:cubicBezTo>
                          <a:pt x="402" y="306"/>
                          <a:pt x="402" y="306"/>
                          <a:pt x="402" y="306"/>
                        </a:cubicBezTo>
                        <a:cubicBezTo>
                          <a:pt x="395" y="302"/>
                          <a:pt x="399" y="296"/>
                          <a:pt x="397" y="289"/>
                        </a:cubicBezTo>
                        <a:cubicBezTo>
                          <a:pt x="396" y="285"/>
                          <a:pt x="394" y="284"/>
                          <a:pt x="391" y="281"/>
                        </a:cubicBezTo>
                        <a:cubicBezTo>
                          <a:pt x="384" y="274"/>
                          <a:pt x="377" y="270"/>
                          <a:pt x="374" y="260"/>
                        </a:cubicBezTo>
                        <a:cubicBezTo>
                          <a:pt x="373" y="260"/>
                          <a:pt x="372" y="260"/>
                          <a:pt x="372" y="260"/>
                        </a:cubicBezTo>
                        <a:cubicBezTo>
                          <a:pt x="368" y="260"/>
                          <a:pt x="366" y="262"/>
                          <a:pt x="363" y="262"/>
                        </a:cubicBezTo>
                        <a:cubicBezTo>
                          <a:pt x="355" y="262"/>
                          <a:pt x="350" y="257"/>
                          <a:pt x="345" y="255"/>
                        </a:cubicBezTo>
                        <a:cubicBezTo>
                          <a:pt x="336" y="251"/>
                          <a:pt x="330" y="253"/>
                          <a:pt x="321" y="248"/>
                        </a:cubicBezTo>
                        <a:cubicBezTo>
                          <a:pt x="308" y="242"/>
                          <a:pt x="306" y="232"/>
                          <a:pt x="294" y="226"/>
                        </a:cubicBezTo>
                        <a:cubicBezTo>
                          <a:pt x="291" y="226"/>
                          <a:pt x="291" y="226"/>
                          <a:pt x="291" y="226"/>
                        </a:cubicBezTo>
                        <a:cubicBezTo>
                          <a:pt x="288" y="224"/>
                          <a:pt x="285" y="222"/>
                          <a:pt x="282" y="222"/>
                        </a:cubicBezTo>
                        <a:cubicBezTo>
                          <a:pt x="274" y="222"/>
                          <a:pt x="272" y="231"/>
                          <a:pt x="265" y="231"/>
                        </a:cubicBezTo>
                        <a:cubicBezTo>
                          <a:pt x="261" y="231"/>
                          <a:pt x="258" y="228"/>
                          <a:pt x="256" y="227"/>
                        </a:cubicBezTo>
                        <a:cubicBezTo>
                          <a:pt x="252" y="225"/>
                          <a:pt x="249" y="226"/>
                          <a:pt x="246" y="226"/>
                        </a:cubicBezTo>
                        <a:cubicBezTo>
                          <a:pt x="241" y="226"/>
                          <a:pt x="226" y="216"/>
                          <a:pt x="221" y="214"/>
                        </a:cubicBezTo>
                        <a:cubicBezTo>
                          <a:pt x="216" y="211"/>
                          <a:pt x="213" y="214"/>
                          <a:pt x="208" y="213"/>
                        </a:cubicBezTo>
                        <a:cubicBezTo>
                          <a:pt x="202" y="211"/>
                          <a:pt x="201" y="206"/>
                          <a:pt x="195" y="203"/>
                        </a:cubicBezTo>
                        <a:cubicBezTo>
                          <a:pt x="189" y="200"/>
                          <a:pt x="186" y="201"/>
                          <a:pt x="180" y="198"/>
                        </a:cubicBezTo>
                        <a:cubicBezTo>
                          <a:pt x="177" y="197"/>
                          <a:pt x="177" y="196"/>
                          <a:pt x="175" y="195"/>
                        </a:cubicBezTo>
                        <a:cubicBezTo>
                          <a:pt x="170" y="190"/>
                          <a:pt x="156" y="187"/>
                          <a:pt x="155" y="181"/>
                        </a:cubicBezTo>
                        <a:cubicBezTo>
                          <a:pt x="151" y="181"/>
                          <a:pt x="148" y="176"/>
                          <a:pt x="148" y="172"/>
                        </a:cubicBezTo>
                        <a:cubicBezTo>
                          <a:pt x="148" y="167"/>
                          <a:pt x="153" y="165"/>
                          <a:pt x="153" y="160"/>
                        </a:cubicBezTo>
                        <a:cubicBezTo>
                          <a:pt x="153" y="154"/>
                          <a:pt x="149" y="153"/>
                          <a:pt x="148" y="150"/>
                        </a:cubicBezTo>
                        <a:cubicBezTo>
                          <a:pt x="143" y="134"/>
                          <a:pt x="128" y="121"/>
                          <a:pt x="118" y="111"/>
                        </a:cubicBezTo>
                        <a:cubicBezTo>
                          <a:pt x="114" y="107"/>
                          <a:pt x="107" y="105"/>
                          <a:pt x="102" y="101"/>
                        </a:cubicBezTo>
                        <a:cubicBezTo>
                          <a:pt x="99" y="97"/>
                          <a:pt x="102" y="93"/>
                          <a:pt x="100" y="88"/>
                        </a:cubicBezTo>
                        <a:cubicBezTo>
                          <a:pt x="96" y="80"/>
                          <a:pt x="82" y="79"/>
                          <a:pt x="82" y="68"/>
                        </a:cubicBezTo>
                        <a:cubicBezTo>
                          <a:pt x="78" y="68"/>
                          <a:pt x="79" y="67"/>
                          <a:pt x="77" y="68"/>
                        </a:cubicBezTo>
                        <a:cubicBezTo>
                          <a:pt x="72" y="63"/>
                          <a:pt x="67" y="58"/>
                          <a:pt x="62" y="53"/>
                        </a:cubicBezTo>
                        <a:cubicBezTo>
                          <a:pt x="58" y="49"/>
                          <a:pt x="60" y="42"/>
                          <a:pt x="56" y="38"/>
                        </a:cubicBezTo>
                        <a:cubicBezTo>
                          <a:pt x="52" y="34"/>
                          <a:pt x="53" y="24"/>
                          <a:pt x="49" y="22"/>
                        </a:cubicBezTo>
                        <a:cubicBezTo>
                          <a:pt x="42" y="19"/>
                          <a:pt x="35" y="19"/>
                          <a:pt x="29" y="13"/>
                        </a:cubicBezTo>
                        <a:cubicBezTo>
                          <a:pt x="27" y="15"/>
                          <a:pt x="28" y="18"/>
                          <a:pt x="28" y="19"/>
                        </a:cubicBezTo>
                        <a:cubicBezTo>
                          <a:pt x="28" y="28"/>
                          <a:pt x="32" y="34"/>
                          <a:pt x="36" y="41"/>
                        </a:cubicBezTo>
                        <a:cubicBezTo>
                          <a:pt x="39" y="48"/>
                          <a:pt x="45" y="48"/>
                          <a:pt x="49" y="53"/>
                        </a:cubicBezTo>
                        <a:cubicBezTo>
                          <a:pt x="55" y="59"/>
                          <a:pt x="56" y="63"/>
                          <a:pt x="58" y="71"/>
                        </a:cubicBezTo>
                        <a:cubicBezTo>
                          <a:pt x="61" y="81"/>
                          <a:pt x="70" y="86"/>
                          <a:pt x="73" y="95"/>
                        </a:cubicBezTo>
                        <a:cubicBezTo>
                          <a:pt x="77" y="106"/>
                          <a:pt x="80" y="117"/>
                          <a:pt x="87" y="122"/>
                        </a:cubicBezTo>
                        <a:cubicBezTo>
                          <a:pt x="91" y="119"/>
                          <a:pt x="96" y="126"/>
                          <a:pt x="96" y="130"/>
                        </a:cubicBezTo>
                        <a:cubicBezTo>
                          <a:pt x="96" y="132"/>
                          <a:pt x="95" y="136"/>
                          <a:pt x="93" y="136"/>
                        </a:cubicBezTo>
                        <a:cubicBezTo>
                          <a:pt x="92" y="136"/>
                          <a:pt x="86" y="129"/>
                          <a:pt x="86" y="127"/>
                        </a:cubicBezTo>
                        <a:cubicBezTo>
                          <a:pt x="78" y="127"/>
                          <a:pt x="74" y="117"/>
                          <a:pt x="69" y="113"/>
                        </a:cubicBezTo>
                        <a:cubicBezTo>
                          <a:pt x="66" y="112"/>
                          <a:pt x="66" y="112"/>
                          <a:pt x="65" y="109"/>
                        </a:cubicBezTo>
                        <a:cubicBezTo>
                          <a:pt x="65" y="98"/>
                          <a:pt x="65" y="98"/>
                          <a:pt x="65" y="98"/>
                        </a:cubicBezTo>
                        <a:cubicBezTo>
                          <a:pt x="60" y="93"/>
                          <a:pt x="56" y="88"/>
                          <a:pt x="52" y="84"/>
                        </a:cubicBezTo>
                        <a:cubicBezTo>
                          <a:pt x="46" y="78"/>
                          <a:pt x="36" y="79"/>
                          <a:pt x="31" y="72"/>
                        </a:cubicBezTo>
                        <a:cubicBezTo>
                          <a:pt x="34" y="72"/>
                          <a:pt x="44" y="74"/>
                          <a:pt x="40" y="69"/>
                        </a:cubicBezTo>
                        <a:cubicBezTo>
                          <a:pt x="34" y="59"/>
                          <a:pt x="26" y="50"/>
                          <a:pt x="19" y="45"/>
                        </a:cubicBezTo>
                        <a:cubicBezTo>
                          <a:pt x="14" y="41"/>
                          <a:pt x="14" y="29"/>
                          <a:pt x="11" y="24"/>
                        </a:cubicBezTo>
                        <a:cubicBezTo>
                          <a:pt x="7" y="16"/>
                          <a:pt x="3" y="13"/>
                          <a:pt x="0" y="3"/>
                        </a:cubicBezTo>
                        <a:cubicBezTo>
                          <a:pt x="0" y="0"/>
                          <a:pt x="0" y="0"/>
                          <a:pt x="0" y="0"/>
                        </a:cubicBezTo>
                        <a:cubicBezTo>
                          <a:pt x="29" y="0"/>
                          <a:pt x="29" y="0"/>
                          <a:pt x="29" y="0"/>
                        </a:cubicBezTo>
                        <a:cubicBezTo>
                          <a:pt x="76" y="16"/>
                          <a:pt x="76" y="16"/>
                          <a:pt x="76" y="16"/>
                        </a:cubicBezTo>
                        <a:cubicBezTo>
                          <a:pt x="113" y="16"/>
                          <a:pt x="113" y="16"/>
                          <a:pt x="113" y="16"/>
                        </a:cubicBezTo>
                        <a:cubicBezTo>
                          <a:pt x="113" y="10"/>
                          <a:pt x="113" y="10"/>
                          <a:pt x="113" y="10"/>
                        </a:cubicBezTo>
                        <a:cubicBezTo>
                          <a:pt x="121" y="10"/>
                          <a:pt x="121" y="10"/>
                          <a:pt x="121" y="10"/>
                        </a:cubicBezTo>
                        <a:cubicBezTo>
                          <a:pt x="136" y="14"/>
                          <a:pt x="145" y="16"/>
                          <a:pt x="152" y="29"/>
                        </a:cubicBezTo>
                        <a:cubicBezTo>
                          <a:pt x="156" y="35"/>
                          <a:pt x="163" y="50"/>
                          <a:pt x="172" y="50"/>
                        </a:cubicBezTo>
                        <a:cubicBezTo>
                          <a:pt x="181" y="50"/>
                          <a:pt x="178" y="38"/>
                          <a:pt x="188" y="38"/>
                        </a:cubicBezTo>
                        <a:cubicBezTo>
                          <a:pt x="214" y="38"/>
                          <a:pt x="213" y="70"/>
                          <a:pt x="227" y="84"/>
                        </a:cubicBezTo>
                        <a:cubicBezTo>
                          <a:pt x="231" y="87"/>
                          <a:pt x="242" y="90"/>
                          <a:pt x="249" y="90"/>
                        </a:cubicBezTo>
                        <a:cubicBezTo>
                          <a:pt x="249" y="89"/>
                          <a:pt x="247" y="87"/>
                          <a:pt x="247" y="86"/>
                        </a:cubicBezTo>
                        <a:cubicBezTo>
                          <a:pt x="247" y="86"/>
                          <a:pt x="247" y="86"/>
                          <a:pt x="247" y="86"/>
                        </a:cubicBezTo>
                        <a:lnTo>
                          <a:pt x="248" y="9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71" name="Freeform: Shape 388"/>
                  <p:cNvSpPr/>
                  <p:nvPr/>
                </p:nvSpPr>
                <p:spPr bwMode="auto">
                  <a:xfrm>
                    <a:off x="3016250" y="1895475"/>
                    <a:ext cx="20638" cy="9525"/>
                  </a:xfrm>
                  <a:custGeom>
                    <a:avLst/>
                    <a:gdLst/>
                    <a:ahLst/>
                    <a:cxnLst>
                      <a:cxn ang="0">
                        <a:pos x="0" y="0"/>
                      </a:cxn>
                      <a:cxn ang="0">
                        <a:pos x="15" y="7"/>
                      </a:cxn>
                      <a:cxn ang="0">
                        <a:pos x="12" y="7"/>
                      </a:cxn>
                      <a:cxn ang="0">
                        <a:pos x="0" y="3"/>
                      </a:cxn>
                      <a:cxn ang="0">
                        <a:pos x="0" y="0"/>
                      </a:cxn>
                    </a:cxnLst>
                    <a:rect l="0" t="0" r="r" b="b"/>
                    <a:pathLst>
                      <a:path w="15" h="8">
                        <a:moveTo>
                          <a:pt x="0" y="0"/>
                        </a:moveTo>
                        <a:cubicBezTo>
                          <a:pt x="7" y="0"/>
                          <a:pt x="15" y="1"/>
                          <a:pt x="15" y="7"/>
                        </a:cubicBezTo>
                        <a:cubicBezTo>
                          <a:pt x="15" y="8"/>
                          <a:pt x="13" y="7"/>
                          <a:pt x="12" y="7"/>
                        </a:cubicBezTo>
                        <a:cubicBezTo>
                          <a:pt x="8" y="7"/>
                          <a:pt x="2" y="5"/>
                          <a:pt x="0" y="3"/>
                        </a:cubicBezTo>
                        <a:cubicBezTo>
                          <a:pt x="0" y="2"/>
                          <a:pt x="0" y="1"/>
                          <a:pt x="0"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72" name="Freeform: Shape 389"/>
                  <p:cNvSpPr/>
                  <p:nvPr/>
                </p:nvSpPr>
                <p:spPr bwMode="auto">
                  <a:xfrm>
                    <a:off x="2239963" y="1951038"/>
                    <a:ext cx="79375" cy="50800"/>
                  </a:xfrm>
                  <a:custGeom>
                    <a:avLst/>
                    <a:gdLst/>
                    <a:ahLst/>
                    <a:cxnLst>
                      <a:cxn ang="0">
                        <a:pos x="0" y="2"/>
                      </a:cxn>
                      <a:cxn ang="0">
                        <a:pos x="6" y="0"/>
                      </a:cxn>
                      <a:cxn ang="0">
                        <a:pos x="18" y="6"/>
                      </a:cxn>
                      <a:cxn ang="0">
                        <a:pos x="59" y="34"/>
                      </a:cxn>
                      <a:cxn ang="0">
                        <a:pos x="59" y="38"/>
                      </a:cxn>
                      <a:cxn ang="0">
                        <a:pos x="55" y="38"/>
                      </a:cxn>
                      <a:cxn ang="0">
                        <a:pos x="22" y="22"/>
                      </a:cxn>
                      <a:cxn ang="0">
                        <a:pos x="27" y="17"/>
                      </a:cxn>
                      <a:cxn ang="0">
                        <a:pos x="4" y="8"/>
                      </a:cxn>
                      <a:cxn ang="0">
                        <a:pos x="8" y="4"/>
                      </a:cxn>
                      <a:cxn ang="0">
                        <a:pos x="2" y="2"/>
                      </a:cxn>
                      <a:cxn ang="0">
                        <a:pos x="0" y="2"/>
                      </a:cxn>
                    </a:cxnLst>
                    <a:rect l="0" t="0" r="r" b="b"/>
                    <a:pathLst>
                      <a:path w="59" h="38">
                        <a:moveTo>
                          <a:pt x="0" y="2"/>
                        </a:moveTo>
                        <a:cubicBezTo>
                          <a:pt x="2" y="1"/>
                          <a:pt x="4" y="0"/>
                          <a:pt x="6" y="0"/>
                        </a:cubicBezTo>
                        <a:cubicBezTo>
                          <a:pt x="11" y="0"/>
                          <a:pt x="15" y="5"/>
                          <a:pt x="18" y="6"/>
                        </a:cubicBezTo>
                        <a:cubicBezTo>
                          <a:pt x="37" y="12"/>
                          <a:pt x="48" y="23"/>
                          <a:pt x="59" y="34"/>
                        </a:cubicBezTo>
                        <a:cubicBezTo>
                          <a:pt x="59" y="38"/>
                          <a:pt x="59" y="38"/>
                          <a:pt x="59" y="38"/>
                        </a:cubicBezTo>
                        <a:cubicBezTo>
                          <a:pt x="58" y="38"/>
                          <a:pt x="56" y="38"/>
                          <a:pt x="55" y="38"/>
                        </a:cubicBezTo>
                        <a:cubicBezTo>
                          <a:pt x="45" y="38"/>
                          <a:pt x="29" y="26"/>
                          <a:pt x="22" y="22"/>
                        </a:cubicBezTo>
                        <a:cubicBezTo>
                          <a:pt x="23" y="19"/>
                          <a:pt x="25" y="19"/>
                          <a:pt x="27" y="17"/>
                        </a:cubicBezTo>
                        <a:cubicBezTo>
                          <a:pt x="18" y="17"/>
                          <a:pt x="6" y="13"/>
                          <a:pt x="4" y="8"/>
                        </a:cubicBezTo>
                        <a:cubicBezTo>
                          <a:pt x="6" y="7"/>
                          <a:pt x="8" y="5"/>
                          <a:pt x="8" y="4"/>
                        </a:cubicBezTo>
                        <a:cubicBezTo>
                          <a:pt x="6" y="3"/>
                          <a:pt x="2" y="2"/>
                          <a:pt x="2" y="2"/>
                        </a:cubicBezTo>
                        <a:lnTo>
                          <a:pt x="0" y="2"/>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73" name="Freeform: Shape 390"/>
                  <p:cNvSpPr/>
                  <p:nvPr/>
                </p:nvSpPr>
                <p:spPr bwMode="auto">
                  <a:xfrm>
                    <a:off x="2162175" y="1876425"/>
                    <a:ext cx="28575" cy="39688"/>
                  </a:xfrm>
                  <a:custGeom>
                    <a:avLst/>
                    <a:gdLst/>
                    <a:ahLst/>
                    <a:cxnLst>
                      <a:cxn ang="0">
                        <a:pos x="5" y="12"/>
                      </a:cxn>
                      <a:cxn ang="0">
                        <a:pos x="0" y="4"/>
                      </a:cxn>
                      <a:cxn ang="0">
                        <a:pos x="0" y="0"/>
                      </a:cxn>
                      <a:cxn ang="0">
                        <a:pos x="10" y="3"/>
                      </a:cxn>
                      <a:cxn ang="0">
                        <a:pos x="7" y="8"/>
                      </a:cxn>
                      <a:cxn ang="0">
                        <a:pos x="13" y="3"/>
                      </a:cxn>
                      <a:cxn ang="0">
                        <a:pos x="13" y="12"/>
                      </a:cxn>
                      <a:cxn ang="0">
                        <a:pos x="15" y="18"/>
                      </a:cxn>
                      <a:cxn ang="0">
                        <a:pos x="13" y="22"/>
                      </a:cxn>
                      <a:cxn ang="0">
                        <a:pos x="17" y="30"/>
                      </a:cxn>
                      <a:cxn ang="0">
                        <a:pos x="10" y="22"/>
                      </a:cxn>
                      <a:cxn ang="0">
                        <a:pos x="12" y="17"/>
                      </a:cxn>
                      <a:cxn ang="0">
                        <a:pos x="5" y="12"/>
                      </a:cxn>
                    </a:cxnLst>
                    <a:rect l="0" t="0" r="r" b="b"/>
                    <a:pathLst>
                      <a:path w="21" h="30">
                        <a:moveTo>
                          <a:pt x="5" y="12"/>
                        </a:moveTo>
                        <a:cubicBezTo>
                          <a:pt x="3" y="12"/>
                          <a:pt x="2" y="6"/>
                          <a:pt x="0" y="4"/>
                        </a:cubicBezTo>
                        <a:cubicBezTo>
                          <a:pt x="0" y="0"/>
                          <a:pt x="0" y="0"/>
                          <a:pt x="0" y="0"/>
                        </a:cubicBezTo>
                        <a:cubicBezTo>
                          <a:pt x="4" y="0"/>
                          <a:pt x="6" y="3"/>
                          <a:pt x="10" y="3"/>
                        </a:cubicBezTo>
                        <a:cubicBezTo>
                          <a:pt x="10" y="4"/>
                          <a:pt x="5" y="8"/>
                          <a:pt x="7" y="8"/>
                        </a:cubicBezTo>
                        <a:cubicBezTo>
                          <a:pt x="10" y="8"/>
                          <a:pt x="12" y="5"/>
                          <a:pt x="13" y="3"/>
                        </a:cubicBezTo>
                        <a:cubicBezTo>
                          <a:pt x="14" y="5"/>
                          <a:pt x="13" y="8"/>
                          <a:pt x="13" y="12"/>
                        </a:cubicBezTo>
                        <a:cubicBezTo>
                          <a:pt x="13" y="15"/>
                          <a:pt x="15" y="15"/>
                          <a:pt x="15" y="18"/>
                        </a:cubicBezTo>
                        <a:cubicBezTo>
                          <a:pt x="15" y="19"/>
                          <a:pt x="13" y="20"/>
                          <a:pt x="13" y="22"/>
                        </a:cubicBezTo>
                        <a:cubicBezTo>
                          <a:pt x="13" y="24"/>
                          <a:pt x="21" y="30"/>
                          <a:pt x="17" y="30"/>
                        </a:cubicBezTo>
                        <a:cubicBezTo>
                          <a:pt x="13" y="30"/>
                          <a:pt x="10" y="26"/>
                          <a:pt x="10" y="22"/>
                        </a:cubicBezTo>
                        <a:cubicBezTo>
                          <a:pt x="10" y="19"/>
                          <a:pt x="12" y="18"/>
                          <a:pt x="12" y="17"/>
                        </a:cubicBezTo>
                        <a:cubicBezTo>
                          <a:pt x="9" y="16"/>
                          <a:pt x="8" y="12"/>
                          <a:pt x="5"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74" name="Freeform: Shape 391"/>
                  <p:cNvSpPr/>
                  <p:nvPr/>
                </p:nvSpPr>
                <p:spPr bwMode="auto">
                  <a:xfrm>
                    <a:off x="1803400" y="1787525"/>
                    <a:ext cx="34925" cy="23813"/>
                  </a:xfrm>
                  <a:custGeom>
                    <a:avLst/>
                    <a:gdLst/>
                    <a:ahLst/>
                    <a:cxnLst>
                      <a:cxn ang="0">
                        <a:pos x="21" y="0"/>
                      </a:cxn>
                      <a:cxn ang="0">
                        <a:pos x="27" y="0"/>
                      </a:cxn>
                      <a:cxn ang="0">
                        <a:pos x="27" y="6"/>
                      </a:cxn>
                      <a:cxn ang="0">
                        <a:pos x="10" y="18"/>
                      </a:cxn>
                      <a:cxn ang="0">
                        <a:pos x="0" y="12"/>
                      </a:cxn>
                      <a:cxn ang="0">
                        <a:pos x="0" y="7"/>
                      </a:cxn>
                      <a:cxn ang="0">
                        <a:pos x="21" y="0"/>
                      </a:cxn>
                    </a:cxnLst>
                    <a:rect l="0" t="0" r="r" b="b"/>
                    <a:pathLst>
                      <a:path w="27" h="18">
                        <a:moveTo>
                          <a:pt x="21" y="0"/>
                        </a:moveTo>
                        <a:cubicBezTo>
                          <a:pt x="25" y="0"/>
                          <a:pt x="25" y="0"/>
                          <a:pt x="27" y="0"/>
                        </a:cubicBezTo>
                        <a:cubicBezTo>
                          <a:pt x="27" y="6"/>
                          <a:pt x="27" y="6"/>
                          <a:pt x="27" y="6"/>
                        </a:cubicBezTo>
                        <a:cubicBezTo>
                          <a:pt x="19" y="10"/>
                          <a:pt x="16" y="13"/>
                          <a:pt x="10" y="18"/>
                        </a:cubicBezTo>
                        <a:cubicBezTo>
                          <a:pt x="6" y="15"/>
                          <a:pt x="3" y="15"/>
                          <a:pt x="0" y="12"/>
                        </a:cubicBezTo>
                        <a:cubicBezTo>
                          <a:pt x="0" y="7"/>
                          <a:pt x="0" y="7"/>
                          <a:pt x="0" y="7"/>
                        </a:cubicBezTo>
                        <a:cubicBezTo>
                          <a:pt x="8" y="5"/>
                          <a:pt x="14" y="0"/>
                          <a:pt x="21"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75" name="Freeform: Shape 392"/>
                  <p:cNvSpPr/>
                  <p:nvPr/>
                </p:nvSpPr>
                <p:spPr bwMode="auto">
                  <a:xfrm>
                    <a:off x="3311525" y="1963738"/>
                    <a:ext cx="42863" cy="22225"/>
                  </a:xfrm>
                  <a:custGeom>
                    <a:avLst/>
                    <a:gdLst/>
                    <a:ahLst/>
                    <a:cxnLst>
                      <a:cxn ang="0">
                        <a:pos x="26" y="17"/>
                      </a:cxn>
                      <a:cxn ang="0">
                        <a:pos x="32" y="14"/>
                      </a:cxn>
                      <a:cxn ang="0">
                        <a:pos x="0" y="3"/>
                      </a:cxn>
                      <a:cxn ang="0">
                        <a:pos x="26" y="17"/>
                      </a:cxn>
                    </a:cxnLst>
                    <a:rect l="0" t="0" r="r" b="b"/>
                    <a:pathLst>
                      <a:path w="32" h="17">
                        <a:moveTo>
                          <a:pt x="26" y="17"/>
                        </a:moveTo>
                        <a:cubicBezTo>
                          <a:pt x="29" y="17"/>
                          <a:pt x="30" y="16"/>
                          <a:pt x="32" y="14"/>
                        </a:cubicBezTo>
                        <a:cubicBezTo>
                          <a:pt x="22" y="9"/>
                          <a:pt x="14" y="0"/>
                          <a:pt x="0" y="3"/>
                        </a:cubicBezTo>
                        <a:cubicBezTo>
                          <a:pt x="6" y="7"/>
                          <a:pt x="18" y="17"/>
                          <a:pt x="26" y="1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76" name="Freeform: Shape 393"/>
                  <p:cNvSpPr/>
                  <p:nvPr/>
                </p:nvSpPr>
                <p:spPr bwMode="auto">
                  <a:xfrm>
                    <a:off x="3314700" y="2030413"/>
                    <a:ext cx="31750" cy="20638"/>
                  </a:xfrm>
                  <a:custGeom>
                    <a:avLst/>
                    <a:gdLst/>
                    <a:ahLst/>
                    <a:cxnLst>
                      <a:cxn ang="0">
                        <a:pos x="1" y="0"/>
                      </a:cxn>
                      <a:cxn ang="0">
                        <a:pos x="11" y="7"/>
                      </a:cxn>
                      <a:cxn ang="0">
                        <a:pos x="24" y="7"/>
                      </a:cxn>
                      <a:cxn ang="0">
                        <a:pos x="24" y="10"/>
                      </a:cxn>
                      <a:cxn ang="0">
                        <a:pos x="19" y="15"/>
                      </a:cxn>
                      <a:cxn ang="0">
                        <a:pos x="0" y="3"/>
                      </a:cxn>
                      <a:cxn ang="0">
                        <a:pos x="1" y="0"/>
                      </a:cxn>
                    </a:cxnLst>
                    <a:rect l="0" t="0" r="r" b="b"/>
                    <a:pathLst>
                      <a:path w="24" h="15">
                        <a:moveTo>
                          <a:pt x="1" y="0"/>
                        </a:moveTo>
                        <a:cubicBezTo>
                          <a:pt x="4" y="4"/>
                          <a:pt x="7" y="6"/>
                          <a:pt x="11" y="7"/>
                        </a:cubicBezTo>
                        <a:cubicBezTo>
                          <a:pt x="24" y="7"/>
                          <a:pt x="24" y="7"/>
                          <a:pt x="24" y="7"/>
                        </a:cubicBezTo>
                        <a:cubicBezTo>
                          <a:pt x="24" y="8"/>
                          <a:pt x="24" y="9"/>
                          <a:pt x="24" y="10"/>
                        </a:cubicBezTo>
                        <a:cubicBezTo>
                          <a:pt x="24" y="12"/>
                          <a:pt x="20" y="15"/>
                          <a:pt x="19" y="15"/>
                        </a:cubicBezTo>
                        <a:cubicBezTo>
                          <a:pt x="16" y="15"/>
                          <a:pt x="0" y="6"/>
                          <a:pt x="0" y="3"/>
                        </a:cubicBezTo>
                        <a:cubicBezTo>
                          <a:pt x="0" y="2"/>
                          <a:pt x="0" y="0"/>
                          <a:pt x="1"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77" name="Freeform: Shape 394"/>
                  <p:cNvSpPr/>
                  <p:nvPr/>
                </p:nvSpPr>
                <p:spPr bwMode="auto">
                  <a:xfrm>
                    <a:off x="3362325" y="2030413"/>
                    <a:ext cx="22225" cy="26988"/>
                  </a:xfrm>
                  <a:custGeom>
                    <a:avLst/>
                    <a:gdLst/>
                    <a:ahLst/>
                    <a:cxnLst>
                      <a:cxn ang="0">
                        <a:pos x="17" y="12"/>
                      </a:cxn>
                      <a:cxn ang="0">
                        <a:pos x="17" y="15"/>
                      </a:cxn>
                      <a:cxn ang="0">
                        <a:pos x="7" y="20"/>
                      </a:cxn>
                      <a:cxn ang="0">
                        <a:pos x="0" y="15"/>
                      </a:cxn>
                      <a:cxn ang="0">
                        <a:pos x="10" y="0"/>
                      </a:cxn>
                      <a:cxn ang="0">
                        <a:pos x="14" y="5"/>
                      </a:cxn>
                      <a:cxn ang="0">
                        <a:pos x="17" y="12"/>
                      </a:cxn>
                    </a:cxnLst>
                    <a:rect l="0" t="0" r="r" b="b"/>
                    <a:pathLst>
                      <a:path w="17" h="20">
                        <a:moveTo>
                          <a:pt x="17" y="12"/>
                        </a:moveTo>
                        <a:cubicBezTo>
                          <a:pt x="17" y="12"/>
                          <a:pt x="17" y="14"/>
                          <a:pt x="17" y="15"/>
                        </a:cubicBezTo>
                        <a:cubicBezTo>
                          <a:pt x="17" y="18"/>
                          <a:pt x="12" y="20"/>
                          <a:pt x="7" y="20"/>
                        </a:cubicBezTo>
                        <a:cubicBezTo>
                          <a:pt x="3" y="20"/>
                          <a:pt x="0" y="18"/>
                          <a:pt x="0" y="15"/>
                        </a:cubicBezTo>
                        <a:cubicBezTo>
                          <a:pt x="0" y="13"/>
                          <a:pt x="6" y="2"/>
                          <a:pt x="10" y="0"/>
                        </a:cubicBezTo>
                        <a:cubicBezTo>
                          <a:pt x="11" y="2"/>
                          <a:pt x="14" y="3"/>
                          <a:pt x="14" y="5"/>
                        </a:cubicBezTo>
                        <a:cubicBezTo>
                          <a:pt x="14" y="9"/>
                          <a:pt x="7" y="12"/>
                          <a:pt x="17"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78" name="Freeform: Shape 395"/>
                  <p:cNvSpPr/>
                  <p:nvPr/>
                </p:nvSpPr>
                <p:spPr bwMode="auto">
                  <a:xfrm>
                    <a:off x="1593850" y="1724025"/>
                    <a:ext cx="26988" cy="12700"/>
                  </a:xfrm>
                  <a:custGeom>
                    <a:avLst/>
                    <a:gdLst/>
                    <a:ahLst/>
                    <a:cxnLst>
                      <a:cxn ang="0">
                        <a:pos x="6" y="4"/>
                      </a:cxn>
                      <a:cxn ang="0">
                        <a:pos x="13" y="1"/>
                      </a:cxn>
                      <a:cxn ang="0">
                        <a:pos x="20" y="9"/>
                      </a:cxn>
                      <a:cxn ang="0">
                        <a:pos x="5" y="9"/>
                      </a:cxn>
                      <a:cxn ang="0">
                        <a:pos x="0" y="4"/>
                      </a:cxn>
                      <a:cxn ang="0">
                        <a:pos x="6" y="4"/>
                      </a:cxn>
                    </a:cxnLst>
                    <a:rect l="0" t="0" r="r" b="b"/>
                    <a:pathLst>
                      <a:path w="20" h="9">
                        <a:moveTo>
                          <a:pt x="6" y="4"/>
                        </a:moveTo>
                        <a:cubicBezTo>
                          <a:pt x="8" y="0"/>
                          <a:pt x="10" y="1"/>
                          <a:pt x="13" y="1"/>
                        </a:cubicBezTo>
                        <a:cubicBezTo>
                          <a:pt x="18" y="1"/>
                          <a:pt x="19" y="4"/>
                          <a:pt x="20" y="9"/>
                        </a:cubicBezTo>
                        <a:cubicBezTo>
                          <a:pt x="5" y="9"/>
                          <a:pt x="5" y="9"/>
                          <a:pt x="5" y="9"/>
                        </a:cubicBezTo>
                        <a:cubicBezTo>
                          <a:pt x="3" y="7"/>
                          <a:pt x="1" y="6"/>
                          <a:pt x="0" y="4"/>
                        </a:cubicBezTo>
                        <a:lnTo>
                          <a:pt x="6" y="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nvGrpSpPr>
                <p:cNvPr id="313" name="Group 230"/>
                <p:cNvGrpSpPr/>
                <p:nvPr/>
              </p:nvGrpSpPr>
              <p:grpSpPr>
                <a:xfrm>
                  <a:off x="4260514" y="1687636"/>
                  <a:ext cx="604890" cy="1016976"/>
                  <a:chOff x="4219575" y="1089025"/>
                  <a:chExt cx="687388" cy="1155701"/>
                </a:xfrm>
                <a:grpFill/>
              </p:grpSpPr>
              <p:sp>
                <p:nvSpPr>
                  <p:cNvPr id="401" name="Freeform: Shape 318"/>
                  <p:cNvSpPr/>
                  <p:nvPr/>
                </p:nvSpPr>
                <p:spPr bwMode="auto">
                  <a:xfrm>
                    <a:off x="4568825" y="1816100"/>
                    <a:ext cx="26988" cy="39688"/>
                  </a:xfrm>
                  <a:custGeom>
                    <a:avLst/>
                    <a:gdLst/>
                    <a:ahLst/>
                    <a:cxnLst>
                      <a:cxn ang="0">
                        <a:pos x="3" y="27"/>
                      </a:cxn>
                      <a:cxn ang="0">
                        <a:pos x="9" y="21"/>
                      </a:cxn>
                      <a:cxn ang="0">
                        <a:pos x="0" y="14"/>
                      </a:cxn>
                      <a:cxn ang="0">
                        <a:pos x="9" y="0"/>
                      </a:cxn>
                      <a:cxn ang="0">
                        <a:pos x="20" y="12"/>
                      </a:cxn>
                      <a:cxn ang="0">
                        <a:pos x="6" y="30"/>
                      </a:cxn>
                      <a:cxn ang="0">
                        <a:pos x="0" y="27"/>
                      </a:cxn>
                      <a:cxn ang="0">
                        <a:pos x="2" y="25"/>
                      </a:cxn>
                      <a:cxn ang="0">
                        <a:pos x="3" y="27"/>
                      </a:cxn>
                    </a:cxnLst>
                    <a:rect l="0" t="0" r="r" b="b"/>
                    <a:pathLst>
                      <a:path w="20" h="30">
                        <a:moveTo>
                          <a:pt x="3" y="27"/>
                        </a:moveTo>
                        <a:cubicBezTo>
                          <a:pt x="6" y="26"/>
                          <a:pt x="9" y="23"/>
                          <a:pt x="9" y="21"/>
                        </a:cubicBezTo>
                        <a:cubicBezTo>
                          <a:pt x="5" y="20"/>
                          <a:pt x="0" y="16"/>
                          <a:pt x="0" y="14"/>
                        </a:cubicBezTo>
                        <a:cubicBezTo>
                          <a:pt x="0" y="12"/>
                          <a:pt x="5" y="0"/>
                          <a:pt x="9" y="0"/>
                        </a:cubicBezTo>
                        <a:cubicBezTo>
                          <a:pt x="17" y="0"/>
                          <a:pt x="18" y="4"/>
                          <a:pt x="20" y="12"/>
                        </a:cubicBezTo>
                        <a:cubicBezTo>
                          <a:pt x="12" y="14"/>
                          <a:pt x="16" y="30"/>
                          <a:pt x="6" y="30"/>
                        </a:cubicBezTo>
                        <a:cubicBezTo>
                          <a:pt x="3" y="30"/>
                          <a:pt x="1" y="27"/>
                          <a:pt x="0" y="27"/>
                        </a:cubicBezTo>
                        <a:cubicBezTo>
                          <a:pt x="1" y="26"/>
                          <a:pt x="2" y="25"/>
                          <a:pt x="2" y="25"/>
                        </a:cubicBezTo>
                        <a:lnTo>
                          <a:pt x="3" y="27"/>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nvGrpSpPr>
                  <p:cNvPr id="402" name="Group 319"/>
                  <p:cNvGrpSpPr/>
                  <p:nvPr/>
                </p:nvGrpSpPr>
                <p:grpSpPr>
                  <a:xfrm>
                    <a:off x="4219575" y="1089025"/>
                    <a:ext cx="687388" cy="1155701"/>
                    <a:chOff x="4219575" y="1089025"/>
                    <a:chExt cx="687388" cy="1155701"/>
                  </a:xfrm>
                  <a:grpFill/>
                </p:grpSpPr>
                <p:sp>
                  <p:nvSpPr>
                    <p:cNvPr id="403" name="Freeform: Shape 320"/>
                    <p:cNvSpPr/>
                    <p:nvPr/>
                  </p:nvSpPr>
                  <p:spPr bwMode="auto">
                    <a:xfrm>
                      <a:off x="4230688" y="1782763"/>
                      <a:ext cx="646113" cy="461963"/>
                    </a:xfrm>
                    <a:custGeom>
                      <a:avLst/>
                      <a:gdLst/>
                      <a:ahLst/>
                      <a:cxnLst>
                        <a:cxn ang="0">
                          <a:pos x="473" y="233"/>
                        </a:cxn>
                        <a:cxn ang="0">
                          <a:pos x="470" y="273"/>
                        </a:cxn>
                        <a:cxn ang="0">
                          <a:pos x="427" y="274"/>
                        </a:cxn>
                        <a:cxn ang="0">
                          <a:pos x="401" y="283"/>
                        </a:cxn>
                        <a:cxn ang="0">
                          <a:pos x="403" y="303"/>
                        </a:cxn>
                        <a:cxn ang="0">
                          <a:pos x="413" y="322"/>
                        </a:cxn>
                        <a:cxn ang="0">
                          <a:pos x="401" y="319"/>
                        </a:cxn>
                        <a:cxn ang="0">
                          <a:pos x="397" y="336"/>
                        </a:cxn>
                        <a:cxn ang="0">
                          <a:pos x="382" y="315"/>
                        </a:cxn>
                        <a:cxn ang="0">
                          <a:pos x="358" y="278"/>
                        </a:cxn>
                        <a:cxn ang="0">
                          <a:pos x="329" y="238"/>
                        </a:cxn>
                        <a:cxn ang="0">
                          <a:pos x="289" y="213"/>
                        </a:cxn>
                        <a:cxn ang="0">
                          <a:pos x="270" y="212"/>
                        </a:cxn>
                        <a:cxn ang="0">
                          <a:pos x="289" y="244"/>
                        </a:cxn>
                        <a:cxn ang="0">
                          <a:pos x="315" y="264"/>
                        </a:cxn>
                        <a:cxn ang="0">
                          <a:pos x="330" y="283"/>
                        </a:cxn>
                        <a:cxn ang="0">
                          <a:pos x="323" y="305"/>
                        </a:cxn>
                        <a:cxn ang="0">
                          <a:pos x="316" y="303"/>
                        </a:cxn>
                        <a:cxn ang="0">
                          <a:pos x="291" y="273"/>
                        </a:cxn>
                        <a:cxn ang="0">
                          <a:pos x="229" y="223"/>
                        </a:cxn>
                        <a:cxn ang="0">
                          <a:pos x="168" y="237"/>
                        </a:cxn>
                        <a:cxn ang="0">
                          <a:pos x="135" y="272"/>
                        </a:cxn>
                        <a:cxn ang="0">
                          <a:pos x="101" y="326"/>
                        </a:cxn>
                        <a:cxn ang="0">
                          <a:pos x="72" y="338"/>
                        </a:cxn>
                        <a:cxn ang="0">
                          <a:pos x="10" y="334"/>
                        </a:cxn>
                        <a:cxn ang="0">
                          <a:pos x="0" y="306"/>
                        </a:cxn>
                        <a:cxn ang="0">
                          <a:pos x="4" y="246"/>
                        </a:cxn>
                        <a:cxn ang="0">
                          <a:pos x="48" y="235"/>
                        </a:cxn>
                        <a:cxn ang="0">
                          <a:pos x="89" y="240"/>
                        </a:cxn>
                        <a:cxn ang="0">
                          <a:pos x="105" y="206"/>
                        </a:cxn>
                        <a:cxn ang="0">
                          <a:pos x="103" y="193"/>
                        </a:cxn>
                        <a:cxn ang="0">
                          <a:pos x="60" y="163"/>
                        </a:cxn>
                        <a:cxn ang="0">
                          <a:pos x="88" y="157"/>
                        </a:cxn>
                        <a:cxn ang="0">
                          <a:pos x="96" y="143"/>
                        </a:cxn>
                        <a:cxn ang="0">
                          <a:pos x="114" y="145"/>
                        </a:cxn>
                        <a:cxn ang="0">
                          <a:pos x="147" y="118"/>
                        </a:cxn>
                        <a:cxn ang="0">
                          <a:pos x="176" y="89"/>
                        </a:cxn>
                        <a:cxn ang="0">
                          <a:pos x="208" y="73"/>
                        </a:cxn>
                        <a:cxn ang="0">
                          <a:pos x="225" y="54"/>
                        </a:cxn>
                        <a:cxn ang="0">
                          <a:pos x="245" y="5"/>
                        </a:cxn>
                        <a:cxn ang="0">
                          <a:pos x="251" y="25"/>
                        </a:cxn>
                        <a:cxn ang="0">
                          <a:pos x="240" y="54"/>
                        </a:cxn>
                        <a:cxn ang="0">
                          <a:pos x="254" y="66"/>
                        </a:cxn>
                        <a:cxn ang="0">
                          <a:pos x="289" y="68"/>
                        </a:cxn>
                        <a:cxn ang="0">
                          <a:pos x="333" y="50"/>
                        </a:cxn>
                        <a:cxn ang="0">
                          <a:pos x="378" y="55"/>
                        </a:cxn>
                        <a:cxn ang="0">
                          <a:pos x="408" y="95"/>
                        </a:cxn>
                        <a:cxn ang="0">
                          <a:pos x="399" y="153"/>
                        </a:cxn>
                        <a:cxn ang="0">
                          <a:pos x="470" y="180"/>
                        </a:cxn>
                        <a:cxn ang="0">
                          <a:pos x="474" y="204"/>
                        </a:cxn>
                        <a:cxn ang="0">
                          <a:pos x="476" y="216"/>
                        </a:cxn>
                      </a:cxnLst>
                      <a:rect l="0" t="0" r="r" b="b"/>
                      <a:pathLst>
                        <a:path w="485" h="347">
                          <a:moveTo>
                            <a:pt x="476" y="216"/>
                          </a:moveTo>
                          <a:cubicBezTo>
                            <a:pt x="474" y="223"/>
                            <a:pt x="475" y="219"/>
                            <a:pt x="473" y="222"/>
                          </a:cubicBezTo>
                          <a:cubicBezTo>
                            <a:pt x="473" y="233"/>
                            <a:pt x="473" y="233"/>
                            <a:pt x="473" y="233"/>
                          </a:cubicBezTo>
                          <a:cubicBezTo>
                            <a:pt x="469" y="238"/>
                            <a:pt x="461" y="246"/>
                            <a:pt x="461" y="253"/>
                          </a:cubicBezTo>
                          <a:cubicBezTo>
                            <a:pt x="461" y="261"/>
                            <a:pt x="473" y="268"/>
                            <a:pt x="476" y="272"/>
                          </a:cubicBezTo>
                          <a:cubicBezTo>
                            <a:pt x="474" y="273"/>
                            <a:pt x="472" y="273"/>
                            <a:pt x="470" y="273"/>
                          </a:cubicBezTo>
                          <a:cubicBezTo>
                            <a:pt x="466" y="275"/>
                            <a:pt x="463" y="273"/>
                            <a:pt x="459" y="275"/>
                          </a:cubicBezTo>
                          <a:cubicBezTo>
                            <a:pt x="453" y="277"/>
                            <a:pt x="452" y="283"/>
                            <a:pt x="446" y="283"/>
                          </a:cubicBezTo>
                          <a:cubicBezTo>
                            <a:pt x="439" y="283"/>
                            <a:pt x="435" y="274"/>
                            <a:pt x="427" y="274"/>
                          </a:cubicBezTo>
                          <a:cubicBezTo>
                            <a:pt x="420" y="274"/>
                            <a:pt x="419" y="278"/>
                            <a:pt x="413" y="280"/>
                          </a:cubicBezTo>
                          <a:cubicBezTo>
                            <a:pt x="414" y="284"/>
                            <a:pt x="414" y="286"/>
                            <a:pt x="413" y="290"/>
                          </a:cubicBezTo>
                          <a:cubicBezTo>
                            <a:pt x="406" y="290"/>
                            <a:pt x="405" y="283"/>
                            <a:pt x="401" y="283"/>
                          </a:cubicBezTo>
                          <a:cubicBezTo>
                            <a:pt x="399" y="283"/>
                            <a:pt x="397" y="286"/>
                            <a:pt x="397" y="288"/>
                          </a:cubicBezTo>
                          <a:cubicBezTo>
                            <a:pt x="405" y="298"/>
                            <a:pt x="405" y="298"/>
                            <a:pt x="405" y="298"/>
                          </a:cubicBezTo>
                          <a:cubicBezTo>
                            <a:pt x="405" y="300"/>
                            <a:pt x="403" y="302"/>
                            <a:pt x="403" y="303"/>
                          </a:cubicBezTo>
                          <a:cubicBezTo>
                            <a:pt x="403" y="304"/>
                            <a:pt x="415" y="315"/>
                            <a:pt x="419" y="315"/>
                          </a:cubicBezTo>
                          <a:cubicBezTo>
                            <a:pt x="419" y="317"/>
                            <a:pt x="420" y="318"/>
                            <a:pt x="420" y="319"/>
                          </a:cubicBezTo>
                          <a:cubicBezTo>
                            <a:pt x="418" y="321"/>
                            <a:pt x="414" y="319"/>
                            <a:pt x="413" y="322"/>
                          </a:cubicBezTo>
                          <a:cubicBezTo>
                            <a:pt x="412" y="322"/>
                            <a:pt x="412" y="322"/>
                            <a:pt x="412" y="322"/>
                          </a:cubicBezTo>
                          <a:cubicBezTo>
                            <a:pt x="407" y="321"/>
                            <a:pt x="403" y="317"/>
                            <a:pt x="401" y="315"/>
                          </a:cubicBezTo>
                          <a:cubicBezTo>
                            <a:pt x="401" y="319"/>
                            <a:pt x="401" y="319"/>
                            <a:pt x="401" y="319"/>
                          </a:cubicBezTo>
                          <a:cubicBezTo>
                            <a:pt x="402" y="321"/>
                            <a:pt x="403" y="323"/>
                            <a:pt x="403" y="326"/>
                          </a:cubicBezTo>
                          <a:cubicBezTo>
                            <a:pt x="403" y="329"/>
                            <a:pt x="399" y="334"/>
                            <a:pt x="403" y="336"/>
                          </a:cubicBezTo>
                          <a:cubicBezTo>
                            <a:pt x="401" y="336"/>
                            <a:pt x="397" y="336"/>
                            <a:pt x="397" y="336"/>
                          </a:cubicBezTo>
                          <a:cubicBezTo>
                            <a:pt x="390" y="336"/>
                            <a:pt x="384" y="329"/>
                            <a:pt x="384" y="322"/>
                          </a:cubicBezTo>
                          <a:cubicBezTo>
                            <a:pt x="384" y="319"/>
                            <a:pt x="388" y="317"/>
                            <a:pt x="390" y="315"/>
                          </a:cubicBezTo>
                          <a:cubicBezTo>
                            <a:pt x="387" y="315"/>
                            <a:pt x="385" y="315"/>
                            <a:pt x="382" y="315"/>
                          </a:cubicBezTo>
                          <a:cubicBezTo>
                            <a:pt x="380" y="315"/>
                            <a:pt x="379" y="311"/>
                            <a:pt x="379" y="310"/>
                          </a:cubicBezTo>
                          <a:cubicBezTo>
                            <a:pt x="378" y="304"/>
                            <a:pt x="374" y="300"/>
                            <a:pt x="370" y="296"/>
                          </a:cubicBezTo>
                          <a:cubicBezTo>
                            <a:pt x="365" y="291"/>
                            <a:pt x="358" y="287"/>
                            <a:pt x="358" y="278"/>
                          </a:cubicBezTo>
                          <a:cubicBezTo>
                            <a:pt x="358" y="272"/>
                            <a:pt x="358" y="270"/>
                            <a:pt x="358" y="266"/>
                          </a:cubicBezTo>
                          <a:cubicBezTo>
                            <a:pt x="358" y="260"/>
                            <a:pt x="348" y="251"/>
                            <a:pt x="342" y="248"/>
                          </a:cubicBezTo>
                          <a:cubicBezTo>
                            <a:pt x="336" y="245"/>
                            <a:pt x="329" y="244"/>
                            <a:pt x="329" y="238"/>
                          </a:cubicBezTo>
                          <a:cubicBezTo>
                            <a:pt x="326" y="238"/>
                            <a:pt x="325" y="238"/>
                            <a:pt x="323" y="238"/>
                          </a:cubicBezTo>
                          <a:cubicBezTo>
                            <a:pt x="313" y="238"/>
                            <a:pt x="302" y="223"/>
                            <a:pt x="302" y="213"/>
                          </a:cubicBezTo>
                          <a:cubicBezTo>
                            <a:pt x="297" y="213"/>
                            <a:pt x="293" y="213"/>
                            <a:pt x="289" y="213"/>
                          </a:cubicBezTo>
                          <a:cubicBezTo>
                            <a:pt x="283" y="213"/>
                            <a:pt x="285" y="204"/>
                            <a:pt x="283" y="201"/>
                          </a:cubicBezTo>
                          <a:cubicBezTo>
                            <a:pt x="278" y="204"/>
                            <a:pt x="268" y="204"/>
                            <a:pt x="268" y="209"/>
                          </a:cubicBezTo>
                          <a:cubicBezTo>
                            <a:pt x="268" y="210"/>
                            <a:pt x="270" y="212"/>
                            <a:pt x="270" y="212"/>
                          </a:cubicBezTo>
                          <a:cubicBezTo>
                            <a:pt x="270" y="214"/>
                            <a:pt x="269" y="217"/>
                            <a:pt x="269" y="220"/>
                          </a:cubicBezTo>
                          <a:cubicBezTo>
                            <a:pt x="269" y="226"/>
                            <a:pt x="273" y="229"/>
                            <a:pt x="278" y="231"/>
                          </a:cubicBezTo>
                          <a:cubicBezTo>
                            <a:pt x="285" y="233"/>
                            <a:pt x="288" y="240"/>
                            <a:pt x="289" y="244"/>
                          </a:cubicBezTo>
                          <a:cubicBezTo>
                            <a:pt x="291" y="250"/>
                            <a:pt x="294" y="257"/>
                            <a:pt x="298" y="259"/>
                          </a:cubicBezTo>
                          <a:cubicBezTo>
                            <a:pt x="304" y="262"/>
                            <a:pt x="309" y="260"/>
                            <a:pt x="315" y="260"/>
                          </a:cubicBezTo>
                          <a:cubicBezTo>
                            <a:pt x="315" y="261"/>
                            <a:pt x="315" y="263"/>
                            <a:pt x="315" y="264"/>
                          </a:cubicBezTo>
                          <a:cubicBezTo>
                            <a:pt x="313" y="269"/>
                            <a:pt x="323" y="271"/>
                            <a:pt x="326" y="272"/>
                          </a:cubicBezTo>
                          <a:cubicBezTo>
                            <a:pt x="335" y="277"/>
                            <a:pt x="345" y="280"/>
                            <a:pt x="344" y="290"/>
                          </a:cubicBezTo>
                          <a:cubicBezTo>
                            <a:pt x="340" y="289"/>
                            <a:pt x="337" y="283"/>
                            <a:pt x="330" y="283"/>
                          </a:cubicBezTo>
                          <a:cubicBezTo>
                            <a:pt x="325" y="283"/>
                            <a:pt x="320" y="286"/>
                            <a:pt x="320" y="290"/>
                          </a:cubicBezTo>
                          <a:cubicBezTo>
                            <a:pt x="320" y="296"/>
                            <a:pt x="328" y="297"/>
                            <a:pt x="328" y="303"/>
                          </a:cubicBezTo>
                          <a:cubicBezTo>
                            <a:pt x="328" y="305"/>
                            <a:pt x="323" y="305"/>
                            <a:pt x="323" y="305"/>
                          </a:cubicBezTo>
                          <a:cubicBezTo>
                            <a:pt x="319" y="309"/>
                            <a:pt x="319" y="318"/>
                            <a:pt x="313" y="318"/>
                          </a:cubicBezTo>
                          <a:cubicBezTo>
                            <a:pt x="310" y="318"/>
                            <a:pt x="308" y="317"/>
                            <a:pt x="308" y="315"/>
                          </a:cubicBezTo>
                          <a:cubicBezTo>
                            <a:pt x="314" y="315"/>
                            <a:pt x="316" y="309"/>
                            <a:pt x="316" y="303"/>
                          </a:cubicBezTo>
                          <a:cubicBezTo>
                            <a:pt x="316" y="297"/>
                            <a:pt x="312" y="295"/>
                            <a:pt x="311" y="291"/>
                          </a:cubicBezTo>
                          <a:cubicBezTo>
                            <a:pt x="310" y="291"/>
                            <a:pt x="300" y="281"/>
                            <a:pt x="299" y="278"/>
                          </a:cubicBezTo>
                          <a:cubicBezTo>
                            <a:pt x="297" y="278"/>
                            <a:pt x="291" y="276"/>
                            <a:pt x="291" y="273"/>
                          </a:cubicBezTo>
                          <a:cubicBezTo>
                            <a:pt x="277" y="270"/>
                            <a:pt x="274" y="266"/>
                            <a:pt x="266" y="259"/>
                          </a:cubicBezTo>
                          <a:cubicBezTo>
                            <a:pt x="263" y="256"/>
                            <a:pt x="257" y="254"/>
                            <a:pt x="256" y="251"/>
                          </a:cubicBezTo>
                          <a:cubicBezTo>
                            <a:pt x="248" y="241"/>
                            <a:pt x="245" y="223"/>
                            <a:pt x="229" y="223"/>
                          </a:cubicBezTo>
                          <a:cubicBezTo>
                            <a:pt x="221" y="223"/>
                            <a:pt x="220" y="228"/>
                            <a:pt x="216" y="230"/>
                          </a:cubicBezTo>
                          <a:cubicBezTo>
                            <a:pt x="208" y="234"/>
                            <a:pt x="202" y="242"/>
                            <a:pt x="192" y="242"/>
                          </a:cubicBezTo>
                          <a:cubicBezTo>
                            <a:pt x="183" y="242"/>
                            <a:pt x="177" y="237"/>
                            <a:pt x="168" y="237"/>
                          </a:cubicBezTo>
                          <a:cubicBezTo>
                            <a:pt x="161" y="237"/>
                            <a:pt x="154" y="242"/>
                            <a:pt x="154" y="248"/>
                          </a:cubicBezTo>
                          <a:cubicBezTo>
                            <a:pt x="157" y="258"/>
                            <a:pt x="157" y="258"/>
                            <a:pt x="157" y="258"/>
                          </a:cubicBezTo>
                          <a:cubicBezTo>
                            <a:pt x="154" y="267"/>
                            <a:pt x="144" y="270"/>
                            <a:pt x="135" y="272"/>
                          </a:cubicBezTo>
                          <a:cubicBezTo>
                            <a:pt x="127" y="274"/>
                            <a:pt x="114" y="292"/>
                            <a:pt x="114" y="302"/>
                          </a:cubicBezTo>
                          <a:cubicBezTo>
                            <a:pt x="114" y="305"/>
                            <a:pt x="117" y="306"/>
                            <a:pt x="119" y="307"/>
                          </a:cubicBezTo>
                          <a:cubicBezTo>
                            <a:pt x="113" y="316"/>
                            <a:pt x="110" y="321"/>
                            <a:pt x="101" y="326"/>
                          </a:cubicBezTo>
                          <a:cubicBezTo>
                            <a:pt x="96" y="328"/>
                            <a:pt x="95" y="340"/>
                            <a:pt x="86" y="337"/>
                          </a:cubicBezTo>
                          <a:cubicBezTo>
                            <a:pt x="86" y="337"/>
                            <a:pt x="86" y="337"/>
                            <a:pt x="86" y="337"/>
                          </a:cubicBezTo>
                          <a:cubicBezTo>
                            <a:pt x="82" y="336"/>
                            <a:pt x="75" y="338"/>
                            <a:pt x="72" y="338"/>
                          </a:cubicBezTo>
                          <a:cubicBezTo>
                            <a:pt x="62" y="338"/>
                            <a:pt x="56" y="347"/>
                            <a:pt x="46" y="347"/>
                          </a:cubicBezTo>
                          <a:cubicBezTo>
                            <a:pt x="40" y="347"/>
                            <a:pt x="39" y="331"/>
                            <a:pt x="29" y="331"/>
                          </a:cubicBezTo>
                          <a:cubicBezTo>
                            <a:pt x="22" y="331"/>
                            <a:pt x="17" y="334"/>
                            <a:pt x="10" y="334"/>
                          </a:cubicBezTo>
                          <a:cubicBezTo>
                            <a:pt x="8" y="334"/>
                            <a:pt x="7" y="332"/>
                            <a:pt x="7" y="330"/>
                          </a:cubicBezTo>
                          <a:cubicBezTo>
                            <a:pt x="7" y="321"/>
                            <a:pt x="7" y="318"/>
                            <a:pt x="7" y="313"/>
                          </a:cubicBezTo>
                          <a:cubicBezTo>
                            <a:pt x="3" y="313"/>
                            <a:pt x="0" y="310"/>
                            <a:pt x="0" y="306"/>
                          </a:cubicBezTo>
                          <a:cubicBezTo>
                            <a:pt x="0" y="301"/>
                            <a:pt x="4" y="299"/>
                            <a:pt x="4" y="296"/>
                          </a:cubicBezTo>
                          <a:cubicBezTo>
                            <a:pt x="4" y="285"/>
                            <a:pt x="8" y="274"/>
                            <a:pt x="8" y="262"/>
                          </a:cubicBezTo>
                          <a:cubicBezTo>
                            <a:pt x="8" y="256"/>
                            <a:pt x="4" y="250"/>
                            <a:pt x="4" y="246"/>
                          </a:cubicBezTo>
                          <a:cubicBezTo>
                            <a:pt x="4" y="243"/>
                            <a:pt x="19" y="234"/>
                            <a:pt x="21" y="234"/>
                          </a:cubicBezTo>
                          <a:cubicBezTo>
                            <a:pt x="23" y="234"/>
                            <a:pt x="25" y="236"/>
                            <a:pt x="28" y="235"/>
                          </a:cubicBezTo>
                          <a:cubicBezTo>
                            <a:pt x="48" y="235"/>
                            <a:pt x="48" y="235"/>
                            <a:pt x="48" y="235"/>
                          </a:cubicBezTo>
                          <a:cubicBezTo>
                            <a:pt x="49" y="237"/>
                            <a:pt x="53" y="238"/>
                            <a:pt x="55" y="238"/>
                          </a:cubicBezTo>
                          <a:cubicBezTo>
                            <a:pt x="76" y="238"/>
                            <a:pt x="76" y="238"/>
                            <a:pt x="76" y="238"/>
                          </a:cubicBezTo>
                          <a:cubicBezTo>
                            <a:pt x="82" y="237"/>
                            <a:pt x="84" y="240"/>
                            <a:pt x="89" y="240"/>
                          </a:cubicBezTo>
                          <a:cubicBezTo>
                            <a:pt x="92" y="240"/>
                            <a:pt x="98" y="238"/>
                            <a:pt x="100" y="238"/>
                          </a:cubicBezTo>
                          <a:cubicBezTo>
                            <a:pt x="100" y="229"/>
                            <a:pt x="105" y="226"/>
                            <a:pt x="105" y="218"/>
                          </a:cubicBezTo>
                          <a:cubicBezTo>
                            <a:pt x="105" y="216"/>
                            <a:pt x="105" y="208"/>
                            <a:pt x="105" y="206"/>
                          </a:cubicBezTo>
                          <a:cubicBezTo>
                            <a:pt x="104" y="206"/>
                            <a:pt x="104" y="206"/>
                            <a:pt x="104" y="206"/>
                          </a:cubicBezTo>
                          <a:cubicBezTo>
                            <a:pt x="105" y="205"/>
                            <a:pt x="106" y="201"/>
                            <a:pt x="106" y="200"/>
                          </a:cubicBezTo>
                          <a:cubicBezTo>
                            <a:pt x="106" y="196"/>
                            <a:pt x="103" y="197"/>
                            <a:pt x="103" y="193"/>
                          </a:cubicBezTo>
                          <a:cubicBezTo>
                            <a:pt x="94" y="193"/>
                            <a:pt x="92" y="185"/>
                            <a:pt x="92" y="178"/>
                          </a:cubicBezTo>
                          <a:cubicBezTo>
                            <a:pt x="89" y="178"/>
                            <a:pt x="89" y="175"/>
                            <a:pt x="87" y="175"/>
                          </a:cubicBezTo>
                          <a:cubicBezTo>
                            <a:pt x="79" y="173"/>
                            <a:pt x="60" y="169"/>
                            <a:pt x="60" y="163"/>
                          </a:cubicBezTo>
                          <a:cubicBezTo>
                            <a:pt x="60" y="163"/>
                            <a:pt x="60" y="161"/>
                            <a:pt x="60" y="161"/>
                          </a:cubicBezTo>
                          <a:cubicBezTo>
                            <a:pt x="60" y="157"/>
                            <a:pt x="72" y="154"/>
                            <a:pt x="76" y="153"/>
                          </a:cubicBezTo>
                          <a:cubicBezTo>
                            <a:pt x="78" y="156"/>
                            <a:pt x="85" y="157"/>
                            <a:pt x="88" y="157"/>
                          </a:cubicBezTo>
                          <a:cubicBezTo>
                            <a:pt x="92" y="157"/>
                            <a:pt x="97" y="156"/>
                            <a:pt x="98" y="155"/>
                          </a:cubicBezTo>
                          <a:cubicBezTo>
                            <a:pt x="98" y="152"/>
                            <a:pt x="98" y="152"/>
                            <a:pt x="98" y="152"/>
                          </a:cubicBezTo>
                          <a:cubicBezTo>
                            <a:pt x="95" y="151"/>
                            <a:pt x="97" y="145"/>
                            <a:pt x="96" y="143"/>
                          </a:cubicBezTo>
                          <a:cubicBezTo>
                            <a:pt x="96" y="140"/>
                            <a:pt x="96" y="140"/>
                            <a:pt x="96" y="140"/>
                          </a:cubicBezTo>
                          <a:cubicBezTo>
                            <a:pt x="101" y="140"/>
                            <a:pt x="101" y="140"/>
                            <a:pt x="101" y="140"/>
                          </a:cubicBezTo>
                          <a:cubicBezTo>
                            <a:pt x="104" y="143"/>
                            <a:pt x="109" y="145"/>
                            <a:pt x="114" y="145"/>
                          </a:cubicBezTo>
                          <a:cubicBezTo>
                            <a:pt x="117" y="145"/>
                            <a:pt x="120" y="142"/>
                            <a:pt x="121" y="139"/>
                          </a:cubicBezTo>
                          <a:cubicBezTo>
                            <a:pt x="135" y="139"/>
                            <a:pt x="138" y="129"/>
                            <a:pt x="141" y="119"/>
                          </a:cubicBezTo>
                          <a:cubicBezTo>
                            <a:pt x="143" y="119"/>
                            <a:pt x="145" y="118"/>
                            <a:pt x="147" y="118"/>
                          </a:cubicBezTo>
                          <a:cubicBezTo>
                            <a:pt x="150" y="117"/>
                            <a:pt x="167" y="110"/>
                            <a:pt x="169" y="108"/>
                          </a:cubicBezTo>
                          <a:cubicBezTo>
                            <a:pt x="173" y="104"/>
                            <a:pt x="171" y="99"/>
                            <a:pt x="171" y="94"/>
                          </a:cubicBezTo>
                          <a:cubicBezTo>
                            <a:pt x="171" y="92"/>
                            <a:pt x="175" y="89"/>
                            <a:pt x="176" y="89"/>
                          </a:cubicBezTo>
                          <a:cubicBezTo>
                            <a:pt x="182" y="83"/>
                            <a:pt x="188" y="76"/>
                            <a:pt x="198" y="76"/>
                          </a:cubicBezTo>
                          <a:cubicBezTo>
                            <a:pt x="204" y="76"/>
                            <a:pt x="201" y="77"/>
                            <a:pt x="204" y="76"/>
                          </a:cubicBezTo>
                          <a:cubicBezTo>
                            <a:pt x="206" y="77"/>
                            <a:pt x="207" y="74"/>
                            <a:pt x="208" y="73"/>
                          </a:cubicBezTo>
                          <a:cubicBezTo>
                            <a:pt x="211" y="70"/>
                            <a:pt x="215" y="72"/>
                            <a:pt x="219" y="72"/>
                          </a:cubicBezTo>
                          <a:cubicBezTo>
                            <a:pt x="221" y="72"/>
                            <a:pt x="229" y="68"/>
                            <a:pt x="229" y="65"/>
                          </a:cubicBezTo>
                          <a:cubicBezTo>
                            <a:pt x="229" y="63"/>
                            <a:pt x="225" y="54"/>
                            <a:pt x="225" y="54"/>
                          </a:cubicBezTo>
                          <a:cubicBezTo>
                            <a:pt x="224" y="42"/>
                            <a:pt x="217" y="38"/>
                            <a:pt x="217" y="28"/>
                          </a:cubicBezTo>
                          <a:cubicBezTo>
                            <a:pt x="217" y="9"/>
                            <a:pt x="234" y="8"/>
                            <a:pt x="245" y="0"/>
                          </a:cubicBezTo>
                          <a:cubicBezTo>
                            <a:pt x="245" y="5"/>
                            <a:pt x="245" y="5"/>
                            <a:pt x="245" y="5"/>
                          </a:cubicBezTo>
                          <a:cubicBezTo>
                            <a:pt x="243" y="10"/>
                            <a:pt x="242" y="12"/>
                            <a:pt x="242" y="17"/>
                          </a:cubicBezTo>
                          <a:cubicBezTo>
                            <a:pt x="242" y="21"/>
                            <a:pt x="247" y="22"/>
                            <a:pt x="251" y="22"/>
                          </a:cubicBezTo>
                          <a:cubicBezTo>
                            <a:pt x="251" y="23"/>
                            <a:pt x="251" y="24"/>
                            <a:pt x="251" y="25"/>
                          </a:cubicBezTo>
                          <a:cubicBezTo>
                            <a:pt x="251" y="27"/>
                            <a:pt x="247" y="28"/>
                            <a:pt x="245" y="29"/>
                          </a:cubicBezTo>
                          <a:cubicBezTo>
                            <a:pt x="241" y="34"/>
                            <a:pt x="236" y="38"/>
                            <a:pt x="236" y="46"/>
                          </a:cubicBezTo>
                          <a:cubicBezTo>
                            <a:pt x="236" y="50"/>
                            <a:pt x="238" y="53"/>
                            <a:pt x="240" y="54"/>
                          </a:cubicBezTo>
                          <a:cubicBezTo>
                            <a:pt x="240" y="56"/>
                            <a:pt x="241" y="57"/>
                            <a:pt x="240" y="59"/>
                          </a:cubicBezTo>
                          <a:cubicBezTo>
                            <a:pt x="245" y="59"/>
                            <a:pt x="247" y="60"/>
                            <a:pt x="251" y="60"/>
                          </a:cubicBezTo>
                          <a:cubicBezTo>
                            <a:pt x="252" y="63"/>
                            <a:pt x="253" y="66"/>
                            <a:pt x="254" y="66"/>
                          </a:cubicBezTo>
                          <a:cubicBezTo>
                            <a:pt x="266" y="66"/>
                            <a:pt x="274" y="56"/>
                            <a:pt x="285" y="57"/>
                          </a:cubicBezTo>
                          <a:cubicBezTo>
                            <a:pt x="284" y="59"/>
                            <a:pt x="282" y="60"/>
                            <a:pt x="282" y="62"/>
                          </a:cubicBezTo>
                          <a:cubicBezTo>
                            <a:pt x="282" y="63"/>
                            <a:pt x="289" y="68"/>
                            <a:pt x="289" y="68"/>
                          </a:cubicBezTo>
                          <a:cubicBezTo>
                            <a:pt x="294" y="68"/>
                            <a:pt x="295" y="65"/>
                            <a:pt x="297" y="64"/>
                          </a:cubicBezTo>
                          <a:cubicBezTo>
                            <a:pt x="304" y="60"/>
                            <a:pt x="310" y="62"/>
                            <a:pt x="317" y="59"/>
                          </a:cubicBezTo>
                          <a:cubicBezTo>
                            <a:pt x="321" y="57"/>
                            <a:pt x="328" y="50"/>
                            <a:pt x="333" y="50"/>
                          </a:cubicBezTo>
                          <a:cubicBezTo>
                            <a:pt x="339" y="50"/>
                            <a:pt x="345" y="51"/>
                            <a:pt x="348" y="52"/>
                          </a:cubicBezTo>
                          <a:cubicBezTo>
                            <a:pt x="347" y="54"/>
                            <a:pt x="346" y="56"/>
                            <a:pt x="346" y="57"/>
                          </a:cubicBezTo>
                          <a:cubicBezTo>
                            <a:pt x="358" y="57"/>
                            <a:pt x="370" y="55"/>
                            <a:pt x="378" y="55"/>
                          </a:cubicBezTo>
                          <a:cubicBezTo>
                            <a:pt x="386" y="55"/>
                            <a:pt x="392" y="54"/>
                            <a:pt x="401" y="54"/>
                          </a:cubicBezTo>
                          <a:cubicBezTo>
                            <a:pt x="410" y="54"/>
                            <a:pt x="414" y="70"/>
                            <a:pt x="414" y="80"/>
                          </a:cubicBezTo>
                          <a:cubicBezTo>
                            <a:pt x="414" y="86"/>
                            <a:pt x="408" y="89"/>
                            <a:pt x="408" y="95"/>
                          </a:cubicBezTo>
                          <a:cubicBezTo>
                            <a:pt x="408" y="104"/>
                            <a:pt x="416" y="110"/>
                            <a:pt x="416" y="118"/>
                          </a:cubicBezTo>
                          <a:cubicBezTo>
                            <a:pt x="416" y="123"/>
                            <a:pt x="408" y="125"/>
                            <a:pt x="406" y="128"/>
                          </a:cubicBezTo>
                          <a:cubicBezTo>
                            <a:pt x="401" y="136"/>
                            <a:pt x="399" y="143"/>
                            <a:pt x="399" y="153"/>
                          </a:cubicBezTo>
                          <a:cubicBezTo>
                            <a:pt x="399" y="166"/>
                            <a:pt x="408" y="163"/>
                            <a:pt x="418" y="163"/>
                          </a:cubicBezTo>
                          <a:cubicBezTo>
                            <a:pt x="432" y="163"/>
                            <a:pt x="439" y="157"/>
                            <a:pt x="450" y="157"/>
                          </a:cubicBezTo>
                          <a:cubicBezTo>
                            <a:pt x="461" y="157"/>
                            <a:pt x="459" y="180"/>
                            <a:pt x="470" y="180"/>
                          </a:cubicBezTo>
                          <a:cubicBezTo>
                            <a:pt x="470" y="198"/>
                            <a:pt x="470" y="198"/>
                            <a:pt x="470" y="198"/>
                          </a:cubicBezTo>
                          <a:cubicBezTo>
                            <a:pt x="470" y="200"/>
                            <a:pt x="471" y="201"/>
                            <a:pt x="472" y="201"/>
                          </a:cubicBezTo>
                          <a:cubicBezTo>
                            <a:pt x="474" y="204"/>
                            <a:pt x="474" y="204"/>
                            <a:pt x="474" y="204"/>
                          </a:cubicBezTo>
                          <a:cubicBezTo>
                            <a:pt x="476" y="204"/>
                            <a:pt x="482" y="202"/>
                            <a:pt x="485" y="201"/>
                          </a:cubicBezTo>
                          <a:cubicBezTo>
                            <a:pt x="485" y="204"/>
                            <a:pt x="485" y="206"/>
                            <a:pt x="485" y="208"/>
                          </a:cubicBezTo>
                          <a:cubicBezTo>
                            <a:pt x="481" y="209"/>
                            <a:pt x="476" y="211"/>
                            <a:pt x="476" y="21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04" name="Freeform: Shape 321"/>
                    <p:cNvSpPr/>
                    <p:nvPr/>
                  </p:nvSpPr>
                  <p:spPr bwMode="auto">
                    <a:xfrm>
                      <a:off x="4470400" y="1416050"/>
                      <a:ext cx="436563" cy="423863"/>
                    </a:xfrm>
                    <a:custGeom>
                      <a:avLst/>
                      <a:gdLst/>
                      <a:ahLst/>
                      <a:cxnLst>
                        <a:cxn ang="0">
                          <a:pos x="66" y="236"/>
                        </a:cxn>
                        <a:cxn ang="0">
                          <a:pos x="4" y="254"/>
                        </a:cxn>
                        <a:cxn ang="0">
                          <a:pos x="12" y="241"/>
                        </a:cxn>
                        <a:cxn ang="0">
                          <a:pos x="8" y="231"/>
                        </a:cxn>
                        <a:cxn ang="0">
                          <a:pos x="10" y="190"/>
                        </a:cxn>
                        <a:cxn ang="0">
                          <a:pos x="55" y="163"/>
                        </a:cxn>
                        <a:cxn ang="0">
                          <a:pos x="85" y="129"/>
                        </a:cxn>
                        <a:cxn ang="0">
                          <a:pos x="97" y="102"/>
                        </a:cxn>
                        <a:cxn ang="0">
                          <a:pos x="142" y="55"/>
                        </a:cxn>
                        <a:cxn ang="0">
                          <a:pos x="124" y="57"/>
                        </a:cxn>
                        <a:cxn ang="0">
                          <a:pos x="124" y="49"/>
                        </a:cxn>
                        <a:cxn ang="0">
                          <a:pos x="132" y="44"/>
                        </a:cxn>
                        <a:cxn ang="0">
                          <a:pos x="148" y="57"/>
                        </a:cxn>
                        <a:cxn ang="0">
                          <a:pos x="149" y="45"/>
                        </a:cxn>
                        <a:cxn ang="0">
                          <a:pos x="168" y="37"/>
                        </a:cxn>
                        <a:cxn ang="0">
                          <a:pos x="183" y="28"/>
                        </a:cxn>
                        <a:cxn ang="0">
                          <a:pos x="199" y="21"/>
                        </a:cxn>
                        <a:cxn ang="0">
                          <a:pos x="221" y="17"/>
                        </a:cxn>
                        <a:cxn ang="0">
                          <a:pos x="223" y="5"/>
                        </a:cxn>
                        <a:cxn ang="0">
                          <a:pos x="256" y="6"/>
                        </a:cxn>
                        <a:cxn ang="0">
                          <a:pos x="266" y="7"/>
                        </a:cxn>
                        <a:cxn ang="0">
                          <a:pos x="285" y="2"/>
                        </a:cxn>
                        <a:cxn ang="0">
                          <a:pos x="296" y="6"/>
                        </a:cxn>
                        <a:cxn ang="0">
                          <a:pos x="293" y="24"/>
                        </a:cxn>
                        <a:cxn ang="0">
                          <a:pos x="315" y="32"/>
                        </a:cxn>
                        <a:cxn ang="0">
                          <a:pos x="309" y="72"/>
                        </a:cxn>
                        <a:cxn ang="0">
                          <a:pos x="310" y="113"/>
                        </a:cxn>
                        <a:cxn ang="0">
                          <a:pos x="318" y="148"/>
                        </a:cxn>
                        <a:cxn ang="0">
                          <a:pos x="327" y="172"/>
                        </a:cxn>
                        <a:cxn ang="0">
                          <a:pos x="255" y="224"/>
                        </a:cxn>
                        <a:cxn ang="0">
                          <a:pos x="218" y="225"/>
                        </a:cxn>
                        <a:cxn ang="0">
                          <a:pos x="206" y="200"/>
                        </a:cxn>
                        <a:cxn ang="0">
                          <a:pos x="197" y="174"/>
                        </a:cxn>
                        <a:cxn ang="0">
                          <a:pos x="254" y="130"/>
                        </a:cxn>
                        <a:cxn ang="0">
                          <a:pos x="202" y="135"/>
                        </a:cxn>
                        <a:cxn ang="0">
                          <a:pos x="172" y="169"/>
                        </a:cxn>
                        <a:cxn ang="0">
                          <a:pos x="146" y="201"/>
                        </a:cxn>
                        <a:cxn ang="0">
                          <a:pos x="150" y="218"/>
                        </a:cxn>
                        <a:cxn ang="0">
                          <a:pos x="152" y="253"/>
                        </a:cxn>
                        <a:cxn ang="0">
                          <a:pos x="146" y="283"/>
                        </a:cxn>
                        <a:cxn ang="0">
                          <a:pos x="121" y="304"/>
                        </a:cxn>
                        <a:cxn ang="0">
                          <a:pos x="90" y="297"/>
                        </a:cxn>
                        <a:cxn ang="0">
                          <a:pos x="82" y="269"/>
                        </a:cxn>
                        <a:cxn ang="0">
                          <a:pos x="76" y="245"/>
                        </a:cxn>
                      </a:cxnLst>
                      <a:rect l="0" t="0" r="r" b="b"/>
                      <a:pathLst>
                        <a:path w="327" h="318">
                          <a:moveTo>
                            <a:pt x="76" y="247"/>
                          </a:moveTo>
                          <a:cubicBezTo>
                            <a:pt x="70" y="245"/>
                            <a:pt x="69" y="241"/>
                            <a:pt x="66" y="236"/>
                          </a:cubicBezTo>
                          <a:cubicBezTo>
                            <a:pt x="57" y="249"/>
                            <a:pt x="43" y="266"/>
                            <a:pt x="24" y="266"/>
                          </a:cubicBezTo>
                          <a:cubicBezTo>
                            <a:pt x="22" y="266"/>
                            <a:pt x="4" y="256"/>
                            <a:pt x="4" y="254"/>
                          </a:cubicBezTo>
                          <a:cubicBezTo>
                            <a:pt x="4" y="250"/>
                            <a:pt x="10" y="248"/>
                            <a:pt x="12" y="247"/>
                          </a:cubicBezTo>
                          <a:cubicBezTo>
                            <a:pt x="12" y="241"/>
                            <a:pt x="12" y="241"/>
                            <a:pt x="12" y="241"/>
                          </a:cubicBezTo>
                          <a:cubicBezTo>
                            <a:pt x="6" y="241"/>
                            <a:pt x="6" y="241"/>
                            <a:pt x="0" y="243"/>
                          </a:cubicBezTo>
                          <a:cubicBezTo>
                            <a:pt x="0" y="240"/>
                            <a:pt x="5" y="234"/>
                            <a:pt x="8" y="231"/>
                          </a:cubicBezTo>
                          <a:cubicBezTo>
                            <a:pt x="1" y="223"/>
                            <a:pt x="0" y="212"/>
                            <a:pt x="0" y="200"/>
                          </a:cubicBezTo>
                          <a:cubicBezTo>
                            <a:pt x="0" y="193"/>
                            <a:pt x="7" y="194"/>
                            <a:pt x="10" y="190"/>
                          </a:cubicBezTo>
                          <a:cubicBezTo>
                            <a:pt x="15" y="182"/>
                            <a:pt x="20" y="177"/>
                            <a:pt x="30" y="174"/>
                          </a:cubicBezTo>
                          <a:cubicBezTo>
                            <a:pt x="38" y="172"/>
                            <a:pt x="39" y="162"/>
                            <a:pt x="55" y="163"/>
                          </a:cubicBezTo>
                          <a:cubicBezTo>
                            <a:pt x="50" y="162"/>
                            <a:pt x="49" y="161"/>
                            <a:pt x="45" y="160"/>
                          </a:cubicBezTo>
                          <a:cubicBezTo>
                            <a:pt x="64" y="155"/>
                            <a:pt x="71" y="140"/>
                            <a:pt x="85" y="129"/>
                          </a:cubicBezTo>
                          <a:cubicBezTo>
                            <a:pt x="90" y="126"/>
                            <a:pt x="89" y="112"/>
                            <a:pt x="93" y="112"/>
                          </a:cubicBezTo>
                          <a:cubicBezTo>
                            <a:pt x="93" y="112"/>
                            <a:pt x="97" y="102"/>
                            <a:pt x="97" y="102"/>
                          </a:cubicBezTo>
                          <a:cubicBezTo>
                            <a:pt x="102" y="93"/>
                            <a:pt x="109" y="87"/>
                            <a:pt x="118" y="83"/>
                          </a:cubicBezTo>
                          <a:cubicBezTo>
                            <a:pt x="127" y="80"/>
                            <a:pt x="139" y="65"/>
                            <a:pt x="142" y="55"/>
                          </a:cubicBezTo>
                          <a:cubicBezTo>
                            <a:pt x="131" y="58"/>
                            <a:pt x="126" y="63"/>
                            <a:pt x="116" y="63"/>
                          </a:cubicBezTo>
                          <a:cubicBezTo>
                            <a:pt x="118" y="60"/>
                            <a:pt x="123" y="58"/>
                            <a:pt x="124" y="57"/>
                          </a:cubicBezTo>
                          <a:cubicBezTo>
                            <a:pt x="122" y="57"/>
                            <a:pt x="118" y="56"/>
                            <a:pt x="118" y="56"/>
                          </a:cubicBezTo>
                          <a:cubicBezTo>
                            <a:pt x="119" y="51"/>
                            <a:pt x="121" y="49"/>
                            <a:pt x="124" y="49"/>
                          </a:cubicBezTo>
                          <a:cubicBezTo>
                            <a:pt x="126" y="49"/>
                            <a:pt x="127" y="50"/>
                            <a:pt x="128" y="50"/>
                          </a:cubicBezTo>
                          <a:cubicBezTo>
                            <a:pt x="129" y="47"/>
                            <a:pt x="131" y="46"/>
                            <a:pt x="132" y="44"/>
                          </a:cubicBezTo>
                          <a:cubicBezTo>
                            <a:pt x="134" y="47"/>
                            <a:pt x="135" y="49"/>
                            <a:pt x="133" y="52"/>
                          </a:cubicBezTo>
                          <a:cubicBezTo>
                            <a:pt x="140" y="52"/>
                            <a:pt x="142" y="57"/>
                            <a:pt x="148" y="57"/>
                          </a:cubicBezTo>
                          <a:cubicBezTo>
                            <a:pt x="150" y="57"/>
                            <a:pt x="155" y="46"/>
                            <a:pt x="156" y="46"/>
                          </a:cubicBezTo>
                          <a:cubicBezTo>
                            <a:pt x="153" y="45"/>
                            <a:pt x="153" y="44"/>
                            <a:pt x="149" y="45"/>
                          </a:cubicBezTo>
                          <a:cubicBezTo>
                            <a:pt x="151" y="41"/>
                            <a:pt x="154" y="38"/>
                            <a:pt x="159" y="38"/>
                          </a:cubicBezTo>
                          <a:cubicBezTo>
                            <a:pt x="162" y="38"/>
                            <a:pt x="165" y="39"/>
                            <a:pt x="168" y="37"/>
                          </a:cubicBezTo>
                          <a:cubicBezTo>
                            <a:pt x="165" y="35"/>
                            <a:pt x="166" y="35"/>
                            <a:pt x="164" y="33"/>
                          </a:cubicBezTo>
                          <a:cubicBezTo>
                            <a:pt x="169" y="29"/>
                            <a:pt x="176" y="29"/>
                            <a:pt x="183" y="28"/>
                          </a:cubicBezTo>
                          <a:cubicBezTo>
                            <a:pt x="183" y="33"/>
                            <a:pt x="183" y="33"/>
                            <a:pt x="183" y="33"/>
                          </a:cubicBezTo>
                          <a:cubicBezTo>
                            <a:pt x="189" y="32"/>
                            <a:pt x="190" y="22"/>
                            <a:pt x="199" y="21"/>
                          </a:cubicBezTo>
                          <a:cubicBezTo>
                            <a:pt x="199" y="29"/>
                            <a:pt x="199" y="29"/>
                            <a:pt x="199" y="29"/>
                          </a:cubicBezTo>
                          <a:cubicBezTo>
                            <a:pt x="205" y="18"/>
                            <a:pt x="213" y="21"/>
                            <a:pt x="221" y="17"/>
                          </a:cubicBezTo>
                          <a:cubicBezTo>
                            <a:pt x="217" y="15"/>
                            <a:pt x="214" y="14"/>
                            <a:pt x="214" y="11"/>
                          </a:cubicBezTo>
                          <a:cubicBezTo>
                            <a:pt x="214" y="9"/>
                            <a:pt x="222" y="7"/>
                            <a:pt x="223" y="5"/>
                          </a:cubicBezTo>
                          <a:cubicBezTo>
                            <a:pt x="226" y="8"/>
                            <a:pt x="228" y="11"/>
                            <a:pt x="232" y="11"/>
                          </a:cubicBezTo>
                          <a:cubicBezTo>
                            <a:pt x="239" y="11"/>
                            <a:pt x="256" y="0"/>
                            <a:pt x="256" y="6"/>
                          </a:cubicBezTo>
                          <a:cubicBezTo>
                            <a:pt x="256" y="12"/>
                            <a:pt x="248" y="14"/>
                            <a:pt x="247" y="20"/>
                          </a:cubicBezTo>
                          <a:cubicBezTo>
                            <a:pt x="255" y="21"/>
                            <a:pt x="258" y="11"/>
                            <a:pt x="266" y="7"/>
                          </a:cubicBezTo>
                          <a:cubicBezTo>
                            <a:pt x="267" y="10"/>
                            <a:pt x="267" y="12"/>
                            <a:pt x="268" y="15"/>
                          </a:cubicBezTo>
                          <a:cubicBezTo>
                            <a:pt x="274" y="9"/>
                            <a:pt x="277" y="7"/>
                            <a:pt x="285" y="2"/>
                          </a:cubicBezTo>
                          <a:cubicBezTo>
                            <a:pt x="285" y="8"/>
                            <a:pt x="284" y="12"/>
                            <a:pt x="289" y="13"/>
                          </a:cubicBezTo>
                          <a:cubicBezTo>
                            <a:pt x="290" y="9"/>
                            <a:pt x="292" y="6"/>
                            <a:pt x="296" y="6"/>
                          </a:cubicBezTo>
                          <a:cubicBezTo>
                            <a:pt x="298" y="6"/>
                            <a:pt x="307" y="11"/>
                            <a:pt x="311" y="13"/>
                          </a:cubicBezTo>
                          <a:cubicBezTo>
                            <a:pt x="307" y="24"/>
                            <a:pt x="303" y="20"/>
                            <a:pt x="293" y="24"/>
                          </a:cubicBezTo>
                          <a:cubicBezTo>
                            <a:pt x="298" y="27"/>
                            <a:pt x="301" y="28"/>
                            <a:pt x="301" y="30"/>
                          </a:cubicBezTo>
                          <a:cubicBezTo>
                            <a:pt x="305" y="31"/>
                            <a:pt x="314" y="32"/>
                            <a:pt x="315" y="32"/>
                          </a:cubicBezTo>
                          <a:cubicBezTo>
                            <a:pt x="309" y="36"/>
                            <a:pt x="293" y="44"/>
                            <a:pt x="293" y="55"/>
                          </a:cubicBezTo>
                          <a:cubicBezTo>
                            <a:pt x="293" y="63"/>
                            <a:pt x="309" y="62"/>
                            <a:pt x="309" y="72"/>
                          </a:cubicBezTo>
                          <a:cubicBezTo>
                            <a:pt x="309" y="80"/>
                            <a:pt x="301" y="83"/>
                            <a:pt x="301" y="91"/>
                          </a:cubicBezTo>
                          <a:cubicBezTo>
                            <a:pt x="301" y="99"/>
                            <a:pt x="310" y="104"/>
                            <a:pt x="310" y="113"/>
                          </a:cubicBezTo>
                          <a:cubicBezTo>
                            <a:pt x="310" y="118"/>
                            <a:pt x="305" y="121"/>
                            <a:pt x="305" y="126"/>
                          </a:cubicBezTo>
                          <a:cubicBezTo>
                            <a:pt x="305" y="136"/>
                            <a:pt x="318" y="138"/>
                            <a:pt x="318" y="148"/>
                          </a:cubicBezTo>
                          <a:cubicBezTo>
                            <a:pt x="318" y="151"/>
                            <a:pt x="314" y="153"/>
                            <a:pt x="313" y="154"/>
                          </a:cubicBezTo>
                          <a:cubicBezTo>
                            <a:pt x="317" y="161"/>
                            <a:pt x="327" y="163"/>
                            <a:pt x="327" y="172"/>
                          </a:cubicBezTo>
                          <a:cubicBezTo>
                            <a:pt x="327" y="187"/>
                            <a:pt x="297" y="203"/>
                            <a:pt x="288" y="215"/>
                          </a:cubicBezTo>
                          <a:cubicBezTo>
                            <a:pt x="283" y="224"/>
                            <a:pt x="263" y="226"/>
                            <a:pt x="255" y="224"/>
                          </a:cubicBezTo>
                          <a:cubicBezTo>
                            <a:pt x="246" y="227"/>
                            <a:pt x="236" y="231"/>
                            <a:pt x="228" y="231"/>
                          </a:cubicBezTo>
                          <a:cubicBezTo>
                            <a:pt x="222" y="231"/>
                            <a:pt x="218" y="230"/>
                            <a:pt x="218" y="225"/>
                          </a:cubicBezTo>
                          <a:cubicBezTo>
                            <a:pt x="209" y="225"/>
                            <a:pt x="199" y="219"/>
                            <a:pt x="199" y="210"/>
                          </a:cubicBezTo>
                          <a:cubicBezTo>
                            <a:pt x="199" y="205"/>
                            <a:pt x="204" y="202"/>
                            <a:pt x="206" y="200"/>
                          </a:cubicBezTo>
                          <a:cubicBezTo>
                            <a:pt x="201" y="198"/>
                            <a:pt x="197" y="188"/>
                            <a:pt x="197" y="183"/>
                          </a:cubicBezTo>
                          <a:cubicBezTo>
                            <a:pt x="197" y="180"/>
                            <a:pt x="198" y="178"/>
                            <a:pt x="197" y="174"/>
                          </a:cubicBezTo>
                          <a:cubicBezTo>
                            <a:pt x="216" y="174"/>
                            <a:pt x="225" y="150"/>
                            <a:pt x="237" y="144"/>
                          </a:cubicBezTo>
                          <a:cubicBezTo>
                            <a:pt x="243" y="140"/>
                            <a:pt x="254" y="138"/>
                            <a:pt x="254" y="130"/>
                          </a:cubicBezTo>
                          <a:cubicBezTo>
                            <a:pt x="254" y="119"/>
                            <a:pt x="239" y="117"/>
                            <a:pt x="228" y="117"/>
                          </a:cubicBezTo>
                          <a:cubicBezTo>
                            <a:pt x="213" y="117"/>
                            <a:pt x="202" y="122"/>
                            <a:pt x="202" y="135"/>
                          </a:cubicBezTo>
                          <a:cubicBezTo>
                            <a:pt x="202" y="140"/>
                            <a:pt x="203" y="142"/>
                            <a:pt x="202" y="145"/>
                          </a:cubicBezTo>
                          <a:cubicBezTo>
                            <a:pt x="202" y="155"/>
                            <a:pt x="181" y="164"/>
                            <a:pt x="172" y="169"/>
                          </a:cubicBezTo>
                          <a:cubicBezTo>
                            <a:pt x="165" y="174"/>
                            <a:pt x="157" y="175"/>
                            <a:pt x="152" y="183"/>
                          </a:cubicBezTo>
                          <a:cubicBezTo>
                            <a:pt x="149" y="189"/>
                            <a:pt x="153" y="198"/>
                            <a:pt x="146" y="201"/>
                          </a:cubicBezTo>
                          <a:cubicBezTo>
                            <a:pt x="146" y="210"/>
                            <a:pt x="146" y="210"/>
                            <a:pt x="146" y="210"/>
                          </a:cubicBezTo>
                          <a:cubicBezTo>
                            <a:pt x="149" y="212"/>
                            <a:pt x="150" y="215"/>
                            <a:pt x="150" y="218"/>
                          </a:cubicBezTo>
                          <a:cubicBezTo>
                            <a:pt x="158" y="219"/>
                            <a:pt x="170" y="227"/>
                            <a:pt x="170" y="235"/>
                          </a:cubicBezTo>
                          <a:cubicBezTo>
                            <a:pt x="170" y="242"/>
                            <a:pt x="157" y="253"/>
                            <a:pt x="152" y="253"/>
                          </a:cubicBezTo>
                          <a:cubicBezTo>
                            <a:pt x="143" y="253"/>
                            <a:pt x="140" y="266"/>
                            <a:pt x="140" y="275"/>
                          </a:cubicBezTo>
                          <a:cubicBezTo>
                            <a:pt x="140" y="280"/>
                            <a:pt x="144" y="282"/>
                            <a:pt x="146" y="283"/>
                          </a:cubicBezTo>
                          <a:cubicBezTo>
                            <a:pt x="145" y="294"/>
                            <a:pt x="135" y="295"/>
                            <a:pt x="133" y="304"/>
                          </a:cubicBezTo>
                          <a:cubicBezTo>
                            <a:pt x="127" y="304"/>
                            <a:pt x="125" y="304"/>
                            <a:pt x="121" y="304"/>
                          </a:cubicBezTo>
                          <a:cubicBezTo>
                            <a:pt x="114" y="304"/>
                            <a:pt x="111" y="318"/>
                            <a:pt x="100" y="318"/>
                          </a:cubicBezTo>
                          <a:cubicBezTo>
                            <a:pt x="97" y="318"/>
                            <a:pt x="90" y="299"/>
                            <a:pt x="90" y="297"/>
                          </a:cubicBezTo>
                          <a:cubicBezTo>
                            <a:pt x="90" y="296"/>
                            <a:pt x="91" y="294"/>
                            <a:pt x="91" y="293"/>
                          </a:cubicBezTo>
                          <a:cubicBezTo>
                            <a:pt x="84" y="285"/>
                            <a:pt x="85" y="279"/>
                            <a:pt x="82" y="269"/>
                          </a:cubicBezTo>
                          <a:cubicBezTo>
                            <a:pt x="79" y="263"/>
                            <a:pt x="73" y="261"/>
                            <a:pt x="73" y="253"/>
                          </a:cubicBezTo>
                          <a:cubicBezTo>
                            <a:pt x="73" y="250"/>
                            <a:pt x="75" y="246"/>
                            <a:pt x="76" y="245"/>
                          </a:cubicBezTo>
                          <a:lnTo>
                            <a:pt x="76" y="247"/>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05" name="Freeform: Shape 322"/>
                    <p:cNvSpPr/>
                    <p:nvPr/>
                  </p:nvSpPr>
                  <p:spPr bwMode="auto">
                    <a:xfrm>
                      <a:off x="4559300" y="1109663"/>
                      <a:ext cx="234950" cy="128588"/>
                    </a:xfrm>
                    <a:custGeom>
                      <a:avLst/>
                      <a:gdLst/>
                      <a:ahLst/>
                      <a:cxnLst>
                        <a:cxn ang="0">
                          <a:pos x="148" y="79"/>
                        </a:cxn>
                        <a:cxn ang="0">
                          <a:pos x="148" y="71"/>
                        </a:cxn>
                        <a:cxn ang="0">
                          <a:pos x="128" y="71"/>
                        </a:cxn>
                        <a:cxn ang="0">
                          <a:pos x="135" y="58"/>
                        </a:cxn>
                        <a:cxn ang="0">
                          <a:pos x="126" y="46"/>
                        </a:cxn>
                        <a:cxn ang="0">
                          <a:pos x="132" y="45"/>
                        </a:cxn>
                        <a:cxn ang="0">
                          <a:pos x="121" y="38"/>
                        </a:cxn>
                        <a:cxn ang="0">
                          <a:pos x="97" y="69"/>
                        </a:cxn>
                        <a:cxn ang="0">
                          <a:pos x="90" y="73"/>
                        </a:cxn>
                        <a:cxn ang="0">
                          <a:pos x="78" y="97"/>
                        </a:cxn>
                        <a:cxn ang="0">
                          <a:pos x="43" y="69"/>
                        </a:cxn>
                        <a:cxn ang="0">
                          <a:pos x="60" y="70"/>
                        </a:cxn>
                        <a:cxn ang="0">
                          <a:pos x="74" y="66"/>
                        </a:cxn>
                        <a:cxn ang="0">
                          <a:pos x="54" y="64"/>
                        </a:cxn>
                        <a:cxn ang="0">
                          <a:pos x="38" y="58"/>
                        </a:cxn>
                        <a:cxn ang="0">
                          <a:pos x="50" y="54"/>
                        </a:cxn>
                        <a:cxn ang="0">
                          <a:pos x="72" y="43"/>
                        </a:cxn>
                        <a:cxn ang="0">
                          <a:pos x="61" y="43"/>
                        </a:cxn>
                        <a:cxn ang="0">
                          <a:pos x="54" y="39"/>
                        </a:cxn>
                        <a:cxn ang="0">
                          <a:pos x="51" y="39"/>
                        </a:cxn>
                        <a:cxn ang="0">
                          <a:pos x="38" y="51"/>
                        </a:cxn>
                        <a:cxn ang="0">
                          <a:pos x="23" y="44"/>
                        </a:cxn>
                        <a:cxn ang="0">
                          <a:pos x="27" y="43"/>
                        </a:cxn>
                        <a:cxn ang="0">
                          <a:pos x="15" y="28"/>
                        </a:cxn>
                        <a:cxn ang="0">
                          <a:pos x="11" y="26"/>
                        </a:cxn>
                        <a:cxn ang="0">
                          <a:pos x="0" y="16"/>
                        </a:cxn>
                        <a:cxn ang="0">
                          <a:pos x="16" y="5"/>
                        </a:cxn>
                        <a:cxn ang="0">
                          <a:pos x="38" y="7"/>
                        </a:cxn>
                        <a:cxn ang="0">
                          <a:pos x="32" y="13"/>
                        </a:cxn>
                        <a:cxn ang="0">
                          <a:pos x="44" y="20"/>
                        </a:cxn>
                        <a:cxn ang="0">
                          <a:pos x="41" y="14"/>
                        </a:cxn>
                        <a:cxn ang="0">
                          <a:pos x="49" y="7"/>
                        </a:cxn>
                        <a:cxn ang="0">
                          <a:pos x="68" y="26"/>
                        </a:cxn>
                        <a:cxn ang="0">
                          <a:pos x="63" y="7"/>
                        </a:cxn>
                        <a:cxn ang="0">
                          <a:pos x="72" y="0"/>
                        </a:cxn>
                        <a:cxn ang="0">
                          <a:pos x="90" y="9"/>
                        </a:cxn>
                        <a:cxn ang="0">
                          <a:pos x="88" y="18"/>
                        </a:cxn>
                        <a:cxn ang="0">
                          <a:pos x="96" y="12"/>
                        </a:cxn>
                        <a:cxn ang="0">
                          <a:pos x="102" y="23"/>
                        </a:cxn>
                        <a:cxn ang="0">
                          <a:pos x="106" y="23"/>
                        </a:cxn>
                        <a:cxn ang="0">
                          <a:pos x="141" y="41"/>
                        </a:cxn>
                        <a:cxn ang="0">
                          <a:pos x="137" y="42"/>
                        </a:cxn>
                        <a:cxn ang="0">
                          <a:pos x="145" y="42"/>
                        </a:cxn>
                        <a:cxn ang="0">
                          <a:pos x="145" y="49"/>
                        </a:cxn>
                        <a:cxn ang="0">
                          <a:pos x="159" y="49"/>
                        </a:cxn>
                        <a:cxn ang="0">
                          <a:pos x="176" y="64"/>
                        </a:cxn>
                        <a:cxn ang="0">
                          <a:pos x="148" y="79"/>
                        </a:cxn>
                      </a:cxnLst>
                      <a:rect l="0" t="0" r="r" b="b"/>
                      <a:pathLst>
                        <a:path w="176" h="97">
                          <a:moveTo>
                            <a:pt x="148" y="79"/>
                          </a:moveTo>
                          <a:cubicBezTo>
                            <a:pt x="147" y="76"/>
                            <a:pt x="147" y="74"/>
                            <a:pt x="148" y="71"/>
                          </a:cubicBezTo>
                          <a:cubicBezTo>
                            <a:pt x="143" y="71"/>
                            <a:pt x="134" y="71"/>
                            <a:pt x="128" y="71"/>
                          </a:cubicBezTo>
                          <a:cubicBezTo>
                            <a:pt x="129" y="63"/>
                            <a:pt x="134" y="65"/>
                            <a:pt x="135" y="58"/>
                          </a:cubicBezTo>
                          <a:cubicBezTo>
                            <a:pt x="132" y="57"/>
                            <a:pt x="128" y="49"/>
                            <a:pt x="126" y="46"/>
                          </a:cubicBezTo>
                          <a:cubicBezTo>
                            <a:pt x="128" y="45"/>
                            <a:pt x="130" y="45"/>
                            <a:pt x="132" y="45"/>
                          </a:cubicBezTo>
                          <a:cubicBezTo>
                            <a:pt x="125" y="44"/>
                            <a:pt x="121" y="38"/>
                            <a:pt x="121" y="38"/>
                          </a:cubicBezTo>
                          <a:cubicBezTo>
                            <a:pt x="106" y="38"/>
                            <a:pt x="102" y="58"/>
                            <a:pt x="97" y="69"/>
                          </a:cubicBezTo>
                          <a:cubicBezTo>
                            <a:pt x="96" y="72"/>
                            <a:pt x="93" y="71"/>
                            <a:pt x="90" y="73"/>
                          </a:cubicBezTo>
                          <a:cubicBezTo>
                            <a:pt x="83" y="79"/>
                            <a:pt x="84" y="91"/>
                            <a:pt x="78" y="97"/>
                          </a:cubicBezTo>
                          <a:cubicBezTo>
                            <a:pt x="67" y="90"/>
                            <a:pt x="43" y="84"/>
                            <a:pt x="43" y="69"/>
                          </a:cubicBezTo>
                          <a:cubicBezTo>
                            <a:pt x="49" y="68"/>
                            <a:pt x="60" y="70"/>
                            <a:pt x="60" y="70"/>
                          </a:cubicBezTo>
                          <a:cubicBezTo>
                            <a:pt x="64" y="66"/>
                            <a:pt x="69" y="67"/>
                            <a:pt x="74" y="66"/>
                          </a:cubicBezTo>
                          <a:cubicBezTo>
                            <a:pt x="72" y="64"/>
                            <a:pt x="57" y="64"/>
                            <a:pt x="54" y="64"/>
                          </a:cubicBezTo>
                          <a:cubicBezTo>
                            <a:pt x="49" y="64"/>
                            <a:pt x="38" y="69"/>
                            <a:pt x="38" y="58"/>
                          </a:cubicBezTo>
                          <a:cubicBezTo>
                            <a:pt x="38" y="54"/>
                            <a:pt x="48" y="54"/>
                            <a:pt x="50" y="54"/>
                          </a:cubicBezTo>
                          <a:cubicBezTo>
                            <a:pt x="56" y="52"/>
                            <a:pt x="68" y="47"/>
                            <a:pt x="72" y="43"/>
                          </a:cubicBezTo>
                          <a:cubicBezTo>
                            <a:pt x="66" y="43"/>
                            <a:pt x="63" y="43"/>
                            <a:pt x="61" y="43"/>
                          </a:cubicBezTo>
                          <a:cubicBezTo>
                            <a:pt x="60" y="43"/>
                            <a:pt x="56" y="40"/>
                            <a:pt x="54" y="39"/>
                          </a:cubicBezTo>
                          <a:cubicBezTo>
                            <a:pt x="53" y="39"/>
                            <a:pt x="52" y="39"/>
                            <a:pt x="51" y="39"/>
                          </a:cubicBezTo>
                          <a:cubicBezTo>
                            <a:pt x="47" y="41"/>
                            <a:pt x="47" y="51"/>
                            <a:pt x="38" y="51"/>
                          </a:cubicBezTo>
                          <a:cubicBezTo>
                            <a:pt x="31" y="51"/>
                            <a:pt x="26" y="48"/>
                            <a:pt x="23" y="44"/>
                          </a:cubicBezTo>
                          <a:cubicBezTo>
                            <a:pt x="25" y="43"/>
                            <a:pt x="26" y="43"/>
                            <a:pt x="27" y="43"/>
                          </a:cubicBezTo>
                          <a:cubicBezTo>
                            <a:pt x="19" y="39"/>
                            <a:pt x="13" y="35"/>
                            <a:pt x="15" y="28"/>
                          </a:cubicBezTo>
                          <a:cubicBezTo>
                            <a:pt x="13" y="28"/>
                            <a:pt x="12" y="26"/>
                            <a:pt x="11" y="26"/>
                          </a:cubicBezTo>
                          <a:cubicBezTo>
                            <a:pt x="8" y="26"/>
                            <a:pt x="3" y="19"/>
                            <a:pt x="0" y="16"/>
                          </a:cubicBezTo>
                          <a:cubicBezTo>
                            <a:pt x="2" y="14"/>
                            <a:pt x="11" y="5"/>
                            <a:pt x="16" y="5"/>
                          </a:cubicBezTo>
                          <a:cubicBezTo>
                            <a:pt x="23" y="5"/>
                            <a:pt x="27" y="5"/>
                            <a:pt x="38" y="7"/>
                          </a:cubicBezTo>
                          <a:cubicBezTo>
                            <a:pt x="35" y="10"/>
                            <a:pt x="34" y="11"/>
                            <a:pt x="32" y="13"/>
                          </a:cubicBezTo>
                          <a:cubicBezTo>
                            <a:pt x="37" y="17"/>
                            <a:pt x="41" y="17"/>
                            <a:pt x="44" y="20"/>
                          </a:cubicBezTo>
                          <a:cubicBezTo>
                            <a:pt x="42" y="19"/>
                            <a:pt x="41" y="17"/>
                            <a:pt x="41" y="14"/>
                          </a:cubicBezTo>
                          <a:cubicBezTo>
                            <a:pt x="41" y="10"/>
                            <a:pt x="45" y="7"/>
                            <a:pt x="49" y="7"/>
                          </a:cubicBezTo>
                          <a:cubicBezTo>
                            <a:pt x="60" y="7"/>
                            <a:pt x="57" y="22"/>
                            <a:pt x="68" y="26"/>
                          </a:cubicBezTo>
                          <a:cubicBezTo>
                            <a:pt x="66" y="19"/>
                            <a:pt x="63" y="15"/>
                            <a:pt x="63" y="7"/>
                          </a:cubicBezTo>
                          <a:cubicBezTo>
                            <a:pt x="63" y="0"/>
                            <a:pt x="66" y="0"/>
                            <a:pt x="72" y="0"/>
                          </a:cubicBezTo>
                          <a:cubicBezTo>
                            <a:pt x="78" y="0"/>
                            <a:pt x="90" y="4"/>
                            <a:pt x="90" y="9"/>
                          </a:cubicBezTo>
                          <a:cubicBezTo>
                            <a:pt x="90" y="12"/>
                            <a:pt x="88" y="15"/>
                            <a:pt x="88" y="18"/>
                          </a:cubicBezTo>
                          <a:cubicBezTo>
                            <a:pt x="92" y="16"/>
                            <a:pt x="93" y="12"/>
                            <a:pt x="96" y="12"/>
                          </a:cubicBezTo>
                          <a:cubicBezTo>
                            <a:pt x="103" y="12"/>
                            <a:pt x="102" y="19"/>
                            <a:pt x="102" y="23"/>
                          </a:cubicBezTo>
                          <a:cubicBezTo>
                            <a:pt x="103" y="23"/>
                            <a:pt x="105" y="23"/>
                            <a:pt x="106" y="23"/>
                          </a:cubicBezTo>
                          <a:cubicBezTo>
                            <a:pt x="113" y="23"/>
                            <a:pt x="137" y="36"/>
                            <a:pt x="141" y="41"/>
                          </a:cubicBezTo>
                          <a:cubicBezTo>
                            <a:pt x="140" y="42"/>
                            <a:pt x="138" y="42"/>
                            <a:pt x="137" y="42"/>
                          </a:cubicBezTo>
                          <a:cubicBezTo>
                            <a:pt x="140" y="43"/>
                            <a:pt x="142" y="42"/>
                            <a:pt x="145" y="42"/>
                          </a:cubicBezTo>
                          <a:cubicBezTo>
                            <a:pt x="146" y="44"/>
                            <a:pt x="146" y="47"/>
                            <a:pt x="145" y="49"/>
                          </a:cubicBezTo>
                          <a:cubicBezTo>
                            <a:pt x="151" y="49"/>
                            <a:pt x="154" y="49"/>
                            <a:pt x="159" y="49"/>
                          </a:cubicBezTo>
                          <a:cubicBezTo>
                            <a:pt x="159" y="62"/>
                            <a:pt x="172" y="59"/>
                            <a:pt x="176" y="64"/>
                          </a:cubicBezTo>
                          <a:cubicBezTo>
                            <a:pt x="164" y="68"/>
                            <a:pt x="159" y="76"/>
                            <a:pt x="148" y="7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06" name="Freeform: Shape 323"/>
                    <p:cNvSpPr/>
                    <p:nvPr/>
                  </p:nvSpPr>
                  <p:spPr bwMode="auto">
                    <a:xfrm>
                      <a:off x="4683125" y="1089025"/>
                      <a:ext cx="150813" cy="55563"/>
                    </a:xfrm>
                    <a:custGeom>
                      <a:avLst/>
                      <a:gdLst/>
                      <a:ahLst/>
                      <a:cxnLst>
                        <a:cxn ang="0">
                          <a:pos x="114" y="19"/>
                        </a:cxn>
                        <a:cxn ang="0">
                          <a:pos x="69" y="41"/>
                        </a:cxn>
                        <a:cxn ang="0">
                          <a:pos x="54" y="34"/>
                        </a:cxn>
                        <a:cxn ang="0">
                          <a:pos x="28" y="34"/>
                        </a:cxn>
                        <a:cxn ang="0">
                          <a:pos x="23" y="26"/>
                        </a:cxn>
                        <a:cxn ang="0">
                          <a:pos x="32" y="26"/>
                        </a:cxn>
                        <a:cxn ang="0">
                          <a:pos x="43" y="24"/>
                        </a:cxn>
                        <a:cxn ang="0">
                          <a:pos x="22" y="23"/>
                        </a:cxn>
                        <a:cxn ang="0">
                          <a:pos x="6" y="18"/>
                        </a:cxn>
                        <a:cxn ang="0">
                          <a:pos x="0" y="7"/>
                        </a:cxn>
                        <a:cxn ang="0">
                          <a:pos x="6" y="7"/>
                        </a:cxn>
                        <a:cxn ang="0">
                          <a:pos x="15" y="8"/>
                        </a:cxn>
                        <a:cxn ang="0">
                          <a:pos x="15" y="6"/>
                        </a:cxn>
                        <a:cxn ang="0">
                          <a:pos x="23" y="6"/>
                        </a:cxn>
                        <a:cxn ang="0">
                          <a:pos x="21" y="2"/>
                        </a:cxn>
                        <a:cxn ang="0">
                          <a:pos x="33" y="2"/>
                        </a:cxn>
                        <a:cxn ang="0">
                          <a:pos x="51" y="11"/>
                        </a:cxn>
                        <a:cxn ang="0">
                          <a:pos x="62" y="0"/>
                        </a:cxn>
                        <a:cxn ang="0">
                          <a:pos x="67" y="0"/>
                        </a:cxn>
                        <a:cxn ang="0">
                          <a:pos x="67" y="12"/>
                        </a:cxn>
                        <a:cxn ang="0">
                          <a:pos x="80" y="7"/>
                        </a:cxn>
                        <a:cxn ang="0">
                          <a:pos x="95" y="7"/>
                        </a:cxn>
                        <a:cxn ang="0">
                          <a:pos x="114" y="19"/>
                        </a:cxn>
                      </a:cxnLst>
                      <a:rect l="0" t="0" r="r" b="b"/>
                      <a:pathLst>
                        <a:path w="114" h="41">
                          <a:moveTo>
                            <a:pt x="114" y="19"/>
                          </a:moveTo>
                          <a:cubicBezTo>
                            <a:pt x="104" y="26"/>
                            <a:pt x="82" y="41"/>
                            <a:pt x="69" y="41"/>
                          </a:cubicBezTo>
                          <a:cubicBezTo>
                            <a:pt x="61" y="41"/>
                            <a:pt x="57" y="39"/>
                            <a:pt x="54" y="34"/>
                          </a:cubicBezTo>
                          <a:cubicBezTo>
                            <a:pt x="28" y="34"/>
                            <a:pt x="28" y="34"/>
                            <a:pt x="28" y="34"/>
                          </a:cubicBezTo>
                          <a:cubicBezTo>
                            <a:pt x="25" y="32"/>
                            <a:pt x="23" y="30"/>
                            <a:pt x="23" y="26"/>
                          </a:cubicBezTo>
                          <a:cubicBezTo>
                            <a:pt x="26" y="26"/>
                            <a:pt x="31" y="26"/>
                            <a:pt x="32" y="26"/>
                          </a:cubicBezTo>
                          <a:cubicBezTo>
                            <a:pt x="36" y="25"/>
                            <a:pt x="40" y="25"/>
                            <a:pt x="43" y="24"/>
                          </a:cubicBezTo>
                          <a:cubicBezTo>
                            <a:pt x="41" y="24"/>
                            <a:pt x="23" y="23"/>
                            <a:pt x="22" y="23"/>
                          </a:cubicBezTo>
                          <a:cubicBezTo>
                            <a:pt x="14" y="23"/>
                            <a:pt x="6" y="28"/>
                            <a:pt x="6" y="18"/>
                          </a:cubicBezTo>
                          <a:cubicBezTo>
                            <a:pt x="3" y="15"/>
                            <a:pt x="0" y="12"/>
                            <a:pt x="0" y="7"/>
                          </a:cubicBezTo>
                          <a:cubicBezTo>
                            <a:pt x="6" y="7"/>
                            <a:pt x="6" y="7"/>
                            <a:pt x="6" y="7"/>
                          </a:cubicBezTo>
                          <a:cubicBezTo>
                            <a:pt x="9" y="9"/>
                            <a:pt x="13" y="10"/>
                            <a:pt x="15" y="8"/>
                          </a:cubicBezTo>
                          <a:cubicBezTo>
                            <a:pt x="15" y="6"/>
                            <a:pt x="15" y="6"/>
                            <a:pt x="15" y="6"/>
                          </a:cubicBezTo>
                          <a:cubicBezTo>
                            <a:pt x="23" y="6"/>
                            <a:pt x="23" y="6"/>
                            <a:pt x="23" y="6"/>
                          </a:cubicBezTo>
                          <a:cubicBezTo>
                            <a:pt x="21" y="2"/>
                            <a:pt x="21" y="2"/>
                            <a:pt x="21" y="2"/>
                          </a:cubicBezTo>
                          <a:cubicBezTo>
                            <a:pt x="33" y="2"/>
                            <a:pt x="33" y="2"/>
                            <a:pt x="33" y="2"/>
                          </a:cubicBezTo>
                          <a:cubicBezTo>
                            <a:pt x="36" y="4"/>
                            <a:pt x="48" y="11"/>
                            <a:pt x="51" y="11"/>
                          </a:cubicBezTo>
                          <a:cubicBezTo>
                            <a:pt x="56" y="11"/>
                            <a:pt x="59" y="2"/>
                            <a:pt x="62" y="0"/>
                          </a:cubicBezTo>
                          <a:cubicBezTo>
                            <a:pt x="67" y="0"/>
                            <a:pt x="67" y="0"/>
                            <a:pt x="67" y="0"/>
                          </a:cubicBezTo>
                          <a:cubicBezTo>
                            <a:pt x="67" y="6"/>
                            <a:pt x="66" y="8"/>
                            <a:pt x="67" y="12"/>
                          </a:cubicBezTo>
                          <a:cubicBezTo>
                            <a:pt x="71" y="12"/>
                            <a:pt x="73" y="7"/>
                            <a:pt x="80" y="7"/>
                          </a:cubicBezTo>
                          <a:cubicBezTo>
                            <a:pt x="91" y="7"/>
                            <a:pt x="88" y="7"/>
                            <a:pt x="95" y="7"/>
                          </a:cubicBezTo>
                          <a:cubicBezTo>
                            <a:pt x="103" y="7"/>
                            <a:pt x="112" y="14"/>
                            <a:pt x="114" y="1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07" name="Freeform: Shape 324"/>
                    <p:cNvSpPr/>
                    <p:nvPr/>
                  </p:nvSpPr>
                  <p:spPr bwMode="auto">
                    <a:xfrm>
                      <a:off x="4219575" y="1841500"/>
                      <a:ext cx="73025" cy="87313"/>
                    </a:xfrm>
                    <a:custGeom>
                      <a:avLst/>
                      <a:gdLst/>
                      <a:ahLst/>
                      <a:cxnLst>
                        <a:cxn ang="0">
                          <a:pos x="9" y="19"/>
                        </a:cxn>
                        <a:cxn ang="0">
                          <a:pos x="22" y="14"/>
                        </a:cxn>
                        <a:cxn ang="0">
                          <a:pos x="19" y="8"/>
                        </a:cxn>
                        <a:cxn ang="0">
                          <a:pos x="32" y="0"/>
                        </a:cxn>
                        <a:cxn ang="0">
                          <a:pos x="40" y="0"/>
                        </a:cxn>
                        <a:cxn ang="0">
                          <a:pos x="55" y="18"/>
                        </a:cxn>
                        <a:cxn ang="0">
                          <a:pos x="47" y="24"/>
                        </a:cxn>
                        <a:cxn ang="0">
                          <a:pos x="47" y="39"/>
                        </a:cxn>
                        <a:cxn ang="0">
                          <a:pos x="47" y="52"/>
                        </a:cxn>
                        <a:cxn ang="0">
                          <a:pos x="35" y="54"/>
                        </a:cxn>
                        <a:cxn ang="0">
                          <a:pos x="19" y="64"/>
                        </a:cxn>
                        <a:cxn ang="0">
                          <a:pos x="11" y="65"/>
                        </a:cxn>
                        <a:cxn ang="0">
                          <a:pos x="0" y="55"/>
                        </a:cxn>
                        <a:cxn ang="0">
                          <a:pos x="13" y="33"/>
                        </a:cxn>
                        <a:cxn ang="0">
                          <a:pos x="4" y="23"/>
                        </a:cxn>
                        <a:cxn ang="0">
                          <a:pos x="9" y="19"/>
                        </a:cxn>
                      </a:cxnLst>
                      <a:rect l="0" t="0" r="r" b="b"/>
                      <a:pathLst>
                        <a:path w="55" h="65">
                          <a:moveTo>
                            <a:pt x="9" y="19"/>
                          </a:moveTo>
                          <a:cubicBezTo>
                            <a:pt x="12" y="19"/>
                            <a:pt x="19" y="16"/>
                            <a:pt x="22" y="14"/>
                          </a:cubicBezTo>
                          <a:cubicBezTo>
                            <a:pt x="20" y="11"/>
                            <a:pt x="19" y="10"/>
                            <a:pt x="19" y="8"/>
                          </a:cubicBezTo>
                          <a:cubicBezTo>
                            <a:pt x="19" y="5"/>
                            <a:pt x="28" y="0"/>
                            <a:pt x="32" y="0"/>
                          </a:cubicBezTo>
                          <a:cubicBezTo>
                            <a:pt x="35" y="0"/>
                            <a:pt x="37" y="0"/>
                            <a:pt x="40" y="0"/>
                          </a:cubicBezTo>
                          <a:cubicBezTo>
                            <a:pt x="50" y="0"/>
                            <a:pt x="55" y="10"/>
                            <a:pt x="55" y="18"/>
                          </a:cubicBezTo>
                          <a:cubicBezTo>
                            <a:pt x="55" y="21"/>
                            <a:pt x="47" y="21"/>
                            <a:pt x="47" y="24"/>
                          </a:cubicBezTo>
                          <a:cubicBezTo>
                            <a:pt x="47" y="27"/>
                            <a:pt x="47" y="39"/>
                            <a:pt x="47" y="39"/>
                          </a:cubicBezTo>
                          <a:cubicBezTo>
                            <a:pt x="47" y="43"/>
                            <a:pt x="50" y="48"/>
                            <a:pt x="47" y="52"/>
                          </a:cubicBezTo>
                          <a:cubicBezTo>
                            <a:pt x="44" y="54"/>
                            <a:pt x="40" y="54"/>
                            <a:pt x="35" y="54"/>
                          </a:cubicBezTo>
                          <a:cubicBezTo>
                            <a:pt x="28" y="54"/>
                            <a:pt x="23" y="61"/>
                            <a:pt x="19" y="64"/>
                          </a:cubicBezTo>
                          <a:cubicBezTo>
                            <a:pt x="17" y="65"/>
                            <a:pt x="13" y="65"/>
                            <a:pt x="11" y="65"/>
                          </a:cubicBezTo>
                          <a:cubicBezTo>
                            <a:pt x="6" y="65"/>
                            <a:pt x="0" y="60"/>
                            <a:pt x="0" y="55"/>
                          </a:cubicBezTo>
                          <a:cubicBezTo>
                            <a:pt x="0" y="44"/>
                            <a:pt x="11" y="43"/>
                            <a:pt x="13" y="33"/>
                          </a:cubicBezTo>
                          <a:cubicBezTo>
                            <a:pt x="8" y="30"/>
                            <a:pt x="4" y="28"/>
                            <a:pt x="4" y="23"/>
                          </a:cubicBezTo>
                          <a:cubicBezTo>
                            <a:pt x="4" y="18"/>
                            <a:pt x="8" y="19"/>
                            <a:pt x="9" y="1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08" name="Freeform: Shape 325"/>
                    <p:cNvSpPr/>
                    <p:nvPr/>
                  </p:nvSpPr>
                  <p:spPr bwMode="auto">
                    <a:xfrm>
                      <a:off x="4276725" y="1758950"/>
                      <a:ext cx="139700" cy="203200"/>
                    </a:xfrm>
                    <a:custGeom>
                      <a:avLst/>
                      <a:gdLst/>
                      <a:ahLst/>
                      <a:cxnLst>
                        <a:cxn ang="0">
                          <a:pos x="96" y="102"/>
                        </a:cxn>
                        <a:cxn ang="0">
                          <a:pos x="91" y="128"/>
                        </a:cxn>
                        <a:cxn ang="0">
                          <a:pos x="100" y="133"/>
                        </a:cxn>
                        <a:cxn ang="0">
                          <a:pos x="70" y="139"/>
                        </a:cxn>
                        <a:cxn ang="0">
                          <a:pos x="39" y="141"/>
                        </a:cxn>
                        <a:cxn ang="0">
                          <a:pos x="26" y="148"/>
                        </a:cxn>
                        <a:cxn ang="0">
                          <a:pos x="16" y="152"/>
                        </a:cxn>
                        <a:cxn ang="0">
                          <a:pos x="32" y="133"/>
                        </a:cxn>
                        <a:cxn ang="0">
                          <a:pos x="46" y="124"/>
                        </a:cxn>
                        <a:cxn ang="0">
                          <a:pos x="26" y="123"/>
                        </a:cxn>
                        <a:cxn ang="0">
                          <a:pos x="19" y="123"/>
                        </a:cxn>
                        <a:cxn ang="0">
                          <a:pos x="28" y="96"/>
                        </a:cxn>
                        <a:cxn ang="0">
                          <a:pos x="48" y="81"/>
                        </a:cxn>
                        <a:cxn ang="0">
                          <a:pos x="40" y="70"/>
                        </a:cxn>
                        <a:cxn ang="0">
                          <a:pos x="26" y="72"/>
                        </a:cxn>
                        <a:cxn ang="0">
                          <a:pos x="23" y="59"/>
                        </a:cxn>
                        <a:cxn ang="0">
                          <a:pos x="16" y="49"/>
                        </a:cxn>
                        <a:cxn ang="0">
                          <a:pos x="12" y="55"/>
                        </a:cxn>
                        <a:cxn ang="0">
                          <a:pos x="14" y="45"/>
                        </a:cxn>
                        <a:cxn ang="0">
                          <a:pos x="8" y="38"/>
                        </a:cxn>
                        <a:cxn ang="0">
                          <a:pos x="11" y="29"/>
                        </a:cxn>
                        <a:cxn ang="0">
                          <a:pos x="8" y="20"/>
                        </a:cxn>
                        <a:cxn ang="0">
                          <a:pos x="12" y="21"/>
                        </a:cxn>
                        <a:cxn ang="0">
                          <a:pos x="16" y="14"/>
                        </a:cxn>
                        <a:cxn ang="0">
                          <a:pos x="25" y="0"/>
                        </a:cxn>
                        <a:cxn ang="0">
                          <a:pos x="42" y="4"/>
                        </a:cxn>
                        <a:cxn ang="0">
                          <a:pos x="33" y="19"/>
                        </a:cxn>
                        <a:cxn ang="0">
                          <a:pos x="47" y="46"/>
                        </a:cxn>
                        <a:cxn ang="0">
                          <a:pos x="53" y="50"/>
                        </a:cxn>
                        <a:cxn ang="0">
                          <a:pos x="84" y="89"/>
                        </a:cxn>
                        <a:cxn ang="0">
                          <a:pos x="87" y="102"/>
                        </a:cxn>
                        <a:cxn ang="0">
                          <a:pos x="92" y="102"/>
                        </a:cxn>
                      </a:cxnLst>
                      <a:rect l="0" t="0" r="r" b="b"/>
                      <a:pathLst>
                        <a:path w="105" h="152">
                          <a:moveTo>
                            <a:pt x="90" y="103"/>
                          </a:moveTo>
                          <a:cubicBezTo>
                            <a:pt x="93" y="101"/>
                            <a:pt x="92" y="102"/>
                            <a:pt x="96" y="102"/>
                          </a:cubicBezTo>
                          <a:cubicBezTo>
                            <a:pt x="101" y="102"/>
                            <a:pt x="105" y="106"/>
                            <a:pt x="105" y="110"/>
                          </a:cubicBezTo>
                          <a:cubicBezTo>
                            <a:pt x="105" y="118"/>
                            <a:pt x="94" y="122"/>
                            <a:pt x="91" y="128"/>
                          </a:cubicBezTo>
                          <a:cubicBezTo>
                            <a:pt x="95" y="129"/>
                            <a:pt x="97" y="130"/>
                            <a:pt x="100" y="130"/>
                          </a:cubicBezTo>
                          <a:cubicBezTo>
                            <a:pt x="100" y="133"/>
                            <a:pt x="100" y="133"/>
                            <a:pt x="100" y="133"/>
                          </a:cubicBezTo>
                          <a:cubicBezTo>
                            <a:pt x="96" y="137"/>
                            <a:pt x="93" y="139"/>
                            <a:pt x="87" y="139"/>
                          </a:cubicBezTo>
                          <a:cubicBezTo>
                            <a:pt x="82" y="139"/>
                            <a:pt x="72" y="139"/>
                            <a:pt x="70" y="139"/>
                          </a:cubicBezTo>
                          <a:cubicBezTo>
                            <a:pt x="65" y="139"/>
                            <a:pt x="53" y="143"/>
                            <a:pt x="47" y="143"/>
                          </a:cubicBezTo>
                          <a:cubicBezTo>
                            <a:pt x="44" y="143"/>
                            <a:pt x="42" y="141"/>
                            <a:pt x="39" y="141"/>
                          </a:cubicBezTo>
                          <a:cubicBezTo>
                            <a:pt x="34" y="141"/>
                            <a:pt x="32" y="144"/>
                            <a:pt x="32" y="148"/>
                          </a:cubicBezTo>
                          <a:cubicBezTo>
                            <a:pt x="26" y="148"/>
                            <a:pt x="26" y="148"/>
                            <a:pt x="26" y="148"/>
                          </a:cubicBezTo>
                          <a:cubicBezTo>
                            <a:pt x="23" y="148"/>
                            <a:pt x="21" y="150"/>
                            <a:pt x="19" y="152"/>
                          </a:cubicBezTo>
                          <a:cubicBezTo>
                            <a:pt x="16" y="152"/>
                            <a:pt x="16" y="152"/>
                            <a:pt x="16" y="152"/>
                          </a:cubicBezTo>
                          <a:cubicBezTo>
                            <a:pt x="16" y="149"/>
                            <a:pt x="16" y="149"/>
                            <a:pt x="16" y="149"/>
                          </a:cubicBezTo>
                          <a:cubicBezTo>
                            <a:pt x="17" y="147"/>
                            <a:pt x="30" y="133"/>
                            <a:pt x="32" y="133"/>
                          </a:cubicBezTo>
                          <a:cubicBezTo>
                            <a:pt x="38" y="131"/>
                            <a:pt x="47" y="133"/>
                            <a:pt x="47" y="127"/>
                          </a:cubicBezTo>
                          <a:cubicBezTo>
                            <a:pt x="47" y="126"/>
                            <a:pt x="46" y="125"/>
                            <a:pt x="46" y="124"/>
                          </a:cubicBezTo>
                          <a:cubicBezTo>
                            <a:pt x="44" y="126"/>
                            <a:pt x="41" y="128"/>
                            <a:pt x="38" y="128"/>
                          </a:cubicBezTo>
                          <a:cubicBezTo>
                            <a:pt x="32" y="128"/>
                            <a:pt x="30" y="123"/>
                            <a:pt x="26" y="123"/>
                          </a:cubicBezTo>
                          <a:cubicBezTo>
                            <a:pt x="23" y="123"/>
                            <a:pt x="23" y="125"/>
                            <a:pt x="21" y="125"/>
                          </a:cubicBezTo>
                          <a:cubicBezTo>
                            <a:pt x="20" y="125"/>
                            <a:pt x="19" y="124"/>
                            <a:pt x="19" y="123"/>
                          </a:cubicBezTo>
                          <a:cubicBezTo>
                            <a:pt x="19" y="116"/>
                            <a:pt x="31" y="116"/>
                            <a:pt x="31" y="109"/>
                          </a:cubicBezTo>
                          <a:cubicBezTo>
                            <a:pt x="31" y="103"/>
                            <a:pt x="28" y="101"/>
                            <a:pt x="28" y="96"/>
                          </a:cubicBezTo>
                          <a:cubicBezTo>
                            <a:pt x="36" y="96"/>
                            <a:pt x="45" y="92"/>
                            <a:pt x="48" y="88"/>
                          </a:cubicBezTo>
                          <a:cubicBezTo>
                            <a:pt x="48" y="81"/>
                            <a:pt x="48" y="81"/>
                            <a:pt x="48" y="81"/>
                          </a:cubicBezTo>
                          <a:cubicBezTo>
                            <a:pt x="43" y="82"/>
                            <a:pt x="37" y="81"/>
                            <a:pt x="37" y="77"/>
                          </a:cubicBezTo>
                          <a:cubicBezTo>
                            <a:pt x="37" y="73"/>
                            <a:pt x="39" y="72"/>
                            <a:pt x="40" y="70"/>
                          </a:cubicBezTo>
                          <a:cubicBezTo>
                            <a:pt x="39" y="70"/>
                            <a:pt x="38" y="70"/>
                            <a:pt x="36" y="70"/>
                          </a:cubicBezTo>
                          <a:cubicBezTo>
                            <a:pt x="32" y="70"/>
                            <a:pt x="30" y="72"/>
                            <a:pt x="26" y="72"/>
                          </a:cubicBezTo>
                          <a:cubicBezTo>
                            <a:pt x="22" y="72"/>
                            <a:pt x="19" y="72"/>
                            <a:pt x="19" y="69"/>
                          </a:cubicBezTo>
                          <a:cubicBezTo>
                            <a:pt x="19" y="65"/>
                            <a:pt x="23" y="63"/>
                            <a:pt x="23" y="59"/>
                          </a:cubicBezTo>
                          <a:cubicBezTo>
                            <a:pt x="23" y="55"/>
                            <a:pt x="22" y="55"/>
                            <a:pt x="23" y="51"/>
                          </a:cubicBezTo>
                          <a:cubicBezTo>
                            <a:pt x="20" y="51"/>
                            <a:pt x="17" y="50"/>
                            <a:pt x="16" y="49"/>
                          </a:cubicBezTo>
                          <a:cubicBezTo>
                            <a:pt x="14" y="52"/>
                            <a:pt x="15" y="54"/>
                            <a:pt x="16" y="55"/>
                          </a:cubicBezTo>
                          <a:cubicBezTo>
                            <a:pt x="12" y="55"/>
                            <a:pt x="12" y="55"/>
                            <a:pt x="12" y="55"/>
                          </a:cubicBezTo>
                          <a:cubicBezTo>
                            <a:pt x="12" y="52"/>
                            <a:pt x="12" y="51"/>
                            <a:pt x="12" y="48"/>
                          </a:cubicBezTo>
                          <a:cubicBezTo>
                            <a:pt x="12" y="47"/>
                            <a:pt x="13" y="46"/>
                            <a:pt x="14" y="45"/>
                          </a:cubicBezTo>
                          <a:cubicBezTo>
                            <a:pt x="14" y="41"/>
                            <a:pt x="14" y="41"/>
                            <a:pt x="14" y="41"/>
                          </a:cubicBezTo>
                          <a:cubicBezTo>
                            <a:pt x="12" y="41"/>
                            <a:pt x="8" y="40"/>
                            <a:pt x="8" y="38"/>
                          </a:cubicBezTo>
                          <a:cubicBezTo>
                            <a:pt x="8" y="36"/>
                            <a:pt x="11" y="32"/>
                            <a:pt x="11" y="32"/>
                          </a:cubicBezTo>
                          <a:cubicBezTo>
                            <a:pt x="11" y="29"/>
                            <a:pt x="11" y="29"/>
                            <a:pt x="11" y="29"/>
                          </a:cubicBezTo>
                          <a:cubicBezTo>
                            <a:pt x="4" y="27"/>
                            <a:pt x="0" y="26"/>
                            <a:pt x="0" y="20"/>
                          </a:cubicBezTo>
                          <a:cubicBezTo>
                            <a:pt x="8" y="20"/>
                            <a:pt x="8" y="20"/>
                            <a:pt x="8" y="20"/>
                          </a:cubicBezTo>
                          <a:cubicBezTo>
                            <a:pt x="8" y="23"/>
                            <a:pt x="10" y="24"/>
                            <a:pt x="11" y="24"/>
                          </a:cubicBezTo>
                          <a:cubicBezTo>
                            <a:pt x="12" y="24"/>
                            <a:pt x="12" y="22"/>
                            <a:pt x="12" y="21"/>
                          </a:cubicBezTo>
                          <a:cubicBezTo>
                            <a:pt x="12" y="21"/>
                            <a:pt x="10" y="20"/>
                            <a:pt x="10" y="19"/>
                          </a:cubicBezTo>
                          <a:cubicBezTo>
                            <a:pt x="10" y="15"/>
                            <a:pt x="13" y="14"/>
                            <a:pt x="16" y="14"/>
                          </a:cubicBezTo>
                          <a:cubicBezTo>
                            <a:pt x="16" y="10"/>
                            <a:pt x="18" y="8"/>
                            <a:pt x="18" y="6"/>
                          </a:cubicBezTo>
                          <a:cubicBezTo>
                            <a:pt x="18" y="4"/>
                            <a:pt x="23" y="0"/>
                            <a:pt x="25" y="0"/>
                          </a:cubicBezTo>
                          <a:cubicBezTo>
                            <a:pt x="30" y="0"/>
                            <a:pt x="35" y="0"/>
                            <a:pt x="38" y="0"/>
                          </a:cubicBezTo>
                          <a:cubicBezTo>
                            <a:pt x="40" y="0"/>
                            <a:pt x="42" y="3"/>
                            <a:pt x="42" y="4"/>
                          </a:cubicBezTo>
                          <a:cubicBezTo>
                            <a:pt x="42" y="10"/>
                            <a:pt x="33" y="10"/>
                            <a:pt x="31" y="16"/>
                          </a:cubicBezTo>
                          <a:cubicBezTo>
                            <a:pt x="31" y="17"/>
                            <a:pt x="32" y="18"/>
                            <a:pt x="33" y="19"/>
                          </a:cubicBezTo>
                          <a:cubicBezTo>
                            <a:pt x="59" y="19"/>
                            <a:pt x="59" y="19"/>
                            <a:pt x="59" y="19"/>
                          </a:cubicBezTo>
                          <a:cubicBezTo>
                            <a:pt x="60" y="32"/>
                            <a:pt x="47" y="37"/>
                            <a:pt x="47" y="46"/>
                          </a:cubicBezTo>
                          <a:cubicBezTo>
                            <a:pt x="45" y="47"/>
                            <a:pt x="44" y="48"/>
                            <a:pt x="43" y="50"/>
                          </a:cubicBezTo>
                          <a:cubicBezTo>
                            <a:pt x="48" y="51"/>
                            <a:pt x="50" y="49"/>
                            <a:pt x="53" y="50"/>
                          </a:cubicBezTo>
                          <a:cubicBezTo>
                            <a:pt x="62" y="53"/>
                            <a:pt x="60" y="63"/>
                            <a:pt x="66" y="69"/>
                          </a:cubicBezTo>
                          <a:cubicBezTo>
                            <a:pt x="73" y="76"/>
                            <a:pt x="84" y="79"/>
                            <a:pt x="84" y="89"/>
                          </a:cubicBezTo>
                          <a:cubicBezTo>
                            <a:pt x="84" y="93"/>
                            <a:pt x="89" y="95"/>
                            <a:pt x="89" y="99"/>
                          </a:cubicBezTo>
                          <a:cubicBezTo>
                            <a:pt x="89" y="100"/>
                            <a:pt x="88" y="101"/>
                            <a:pt x="87" y="102"/>
                          </a:cubicBezTo>
                          <a:cubicBezTo>
                            <a:pt x="87" y="105"/>
                            <a:pt x="87" y="105"/>
                            <a:pt x="87" y="105"/>
                          </a:cubicBezTo>
                          <a:cubicBezTo>
                            <a:pt x="90" y="104"/>
                            <a:pt x="90" y="103"/>
                            <a:pt x="92" y="102"/>
                          </a:cubicBezTo>
                          <a:lnTo>
                            <a:pt x="90" y="10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09" name="Freeform: Shape 326"/>
                    <p:cNvSpPr/>
                    <p:nvPr/>
                  </p:nvSpPr>
                  <p:spPr bwMode="auto">
                    <a:xfrm>
                      <a:off x="4592638" y="2203450"/>
                      <a:ext cx="46038" cy="30163"/>
                    </a:xfrm>
                    <a:custGeom>
                      <a:avLst/>
                      <a:gdLst/>
                      <a:ahLst/>
                      <a:cxnLst>
                        <a:cxn ang="0">
                          <a:pos x="0" y="5"/>
                        </a:cxn>
                        <a:cxn ang="0">
                          <a:pos x="0" y="8"/>
                        </a:cxn>
                        <a:cxn ang="0">
                          <a:pos x="7" y="10"/>
                        </a:cxn>
                        <a:cxn ang="0">
                          <a:pos x="27" y="21"/>
                        </a:cxn>
                        <a:cxn ang="0">
                          <a:pos x="30" y="23"/>
                        </a:cxn>
                        <a:cxn ang="0">
                          <a:pos x="33" y="20"/>
                        </a:cxn>
                        <a:cxn ang="0">
                          <a:pos x="31" y="13"/>
                        </a:cxn>
                        <a:cxn ang="0">
                          <a:pos x="33" y="8"/>
                        </a:cxn>
                        <a:cxn ang="0">
                          <a:pos x="35" y="3"/>
                        </a:cxn>
                        <a:cxn ang="0">
                          <a:pos x="20" y="6"/>
                        </a:cxn>
                        <a:cxn ang="0">
                          <a:pos x="0" y="5"/>
                        </a:cxn>
                      </a:cxnLst>
                      <a:rect l="0" t="0" r="r" b="b"/>
                      <a:pathLst>
                        <a:path w="35" h="23">
                          <a:moveTo>
                            <a:pt x="0" y="5"/>
                          </a:moveTo>
                          <a:cubicBezTo>
                            <a:pt x="0" y="8"/>
                            <a:pt x="0" y="8"/>
                            <a:pt x="0" y="8"/>
                          </a:cubicBezTo>
                          <a:cubicBezTo>
                            <a:pt x="2" y="10"/>
                            <a:pt x="5" y="10"/>
                            <a:pt x="7" y="10"/>
                          </a:cubicBezTo>
                          <a:cubicBezTo>
                            <a:pt x="14" y="12"/>
                            <a:pt x="19" y="20"/>
                            <a:pt x="27" y="21"/>
                          </a:cubicBezTo>
                          <a:cubicBezTo>
                            <a:pt x="27" y="23"/>
                            <a:pt x="29" y="23"/>
                            <a:pt x="30" y="23"/>
                          </a:cubicBezTo>
                          <a:cubicBezTo>
                            <a:pt x="32" y="23"/>
                            <a:pt x="33" y="21"/>
                            <a:pt x="33" y="20"/>
                          </a:cubicBezTo>
                          <a:cubicBezTo>
                            <a:pt x="33" y="17"/>
                            <a:pt x="31" y="16"/>
                            <a:pt x="31" y="13"/>
                          </a:cubicBezTo>
                          <a:cubicBezTo>
                            <a:pt x="31" y="11"/>
                            <a:pt x="33" y="8"/>
                            <a:pt x="33" y="8"/>
                          </a:cubicBezTo>
                          <a:cubicBezTo>
                            <a:pt x="35" y="3"/>
                            <a:pt x="35" y="3"/>
                            <a:pt x="35" y="3"/>
                          </a:cubicBezTo>
                          <a:cubicBezTo>
                            <a:pt x="28" y="2"/>
                            <a:pt x="25" y="6"/>
                            <a:pt x="20" y="6"/>
                          </a:cubicBezTo>
                          <a:cubicBezTo>
                            <a:pt x="14" y="6"/>
                            <a:pt x="10" y="0"/>
                            <a:pt x="0" y="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10" name="Freeform: Shape 327"/>
                    <p:cNvSpPr/>
                    <p:nvPr/>
                  </p:nvSpPr>
                  <p:spPr bwMode="auto">
                    <a:xfrm>
                      <a:off x="4527550" y="2111375"/>
                      <a:ext cx="15875" cy="30163"/>
                    </a:xfrm>
                    <a:custGeom>
                      <a:avLst/>
                      <a:gdLst/>
                      <a:ahLst/>
                      <a:cxnLst>
                        <a:cxn ang="0">
                          <a:pos x="3" y="5"/>
                        </a:cxn>
                        <a:cxn ang="0">
                          <a:pos x="10" y="0"/>
                        </a:cxn>
                        <a:cxn ang="0">
                          <a:pos x="12" y="5"/>
                        </a:cxn>
                        <a:cxn ang="0">
                          <a:pos x="8" y="23"/>
                        </a:cxn>
                        <a:cxn ang="0">
                          <a:pos x="0" y="6"/>
                        </a:cxn>
                        <a:cxn ang="0">
                          <a:pos x="3" y="5"/>
                        </a:cxn>
                      </a:cxnLst>
                      <a:rect l="0" t="0" r="r" b="b"/>
                      <a:pathLst>
                        <a:path w="12" h="23">
                          <a:moveTo>
                            <a:pt x="3" y="5"/>
                          </a:moveTo>
                          <a:cubicBezTo>
                            <a:pt x="6" y="5"/>
                            <a:pt x="8" y="1"/>
                            <a:pt x="10" y="0"/>
                          </a:cubicBezTo>
                          <a:cubicBezTo>
                            <a:pt x="10" y="3"/>
                            <a:pt x="11" y="5"/>
                            <a:pt x="12" y="5"/>
                          </a:cubicBezTo>
                          <a:cubicBezTo>
                            <a:pt x="11" y="11"/>
                            <a:pt x="10" y="20"/>
                            <a:pt x="8" y="23"/>
                          </a:cubicBezTo>
                          <a:cubicBezTo>
                            <a:pt x="4" y="22"/>
                            <a:pt x="2" y="9"/>
                            <a:pt x="0" y="6"/>
                          </a:cubicBezTo>
                          <a:cubicBezTo>
                            <a:pt x="1" y="6"/>
                            <a:pt x="2" y="5"/>
                            <a:pt x="3" y="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11" name="Freeform: Shape 328"/>
                    <p:cNvSpPr/>
                    <p:nvPr/>
                  </p:nvSpPr>
                  <p:spPr bwMode="auto">
                    <a:xfrm>
                      <a:off x="4524375" y="2144713"/>
                      <a:ext cx="25400" cy="44450"/>
                    </a:xfrm>
                    <a:custGeom>
                      <a:avLst/>
                      <a:gdLst/>
                      <a:ahLst/>
                      <a:cxnLst>
                        <a:cxn ang="0">
                          <a:pos x="5" y="15"/>
                        </a:cxn>
                        <a:cxn ang="0">
                          <a:pos x="0" y="6"/>
                        </a:cxn>
                        <a:cxn ang="0">
                          <a:pos x="9" y="0"/>
                        </a:cxn>
                        <a:cxn ang="0">
                          <a:pos x="15" y="3"/>
                        </a:cxn>
                        <a:cxn ang="0">
                          <a:pos x="18" y="21"/>
                        </a:cxn>
                        <a:cxn ang="0">
                          <a:pos x="6" y="33"/>
                        </a:cxn>
                        <a:cxn ang="0">
                          <a:pos x="2" y="24"/>
                        </a:cxn>
                        <a:cxn ang="0">
                          <a:pos x="5" y="15"/>
                        </a:cxn>
                      </a:cxnLst>
                      <a:rect l="0" t="0" r="r" b="b"/>
                      <a:pathLst>
                        <a:path w="19" h="33">
                          <a:moveTo>
                            <a:pt x="5" y="15"/>
                          </a:moveTo>
                          <a:cubicBezTo>
                            <a:pt x="5" y="12"/>
                            <a:pt x="1" y="9"/>
                            <a:pt x="0" y="6"/>
                          </a:cubicBezTo>
                          <a:cubicBezTo>
                            <a:pt x="5" y="4"/>
                            <a:pt x="5" y="0"/>
                            <a:pt x="9" y="0"/>
                          </a:cubicBezTo>
                          <a:cubicBezTo>
                            <a:pt x="13" y="0"/>
                            <a:pt x="14" y="3"/>
                            <a:pt x="15" y="3"/>
                          </a:cubicBezTo>
                          <a:cubicBezTo>
                            <a:pt x="19" y="10"/>
                            <a:pt x="18" y="14"/>
                            <a:pt x="18" y="21"/>
                          </a:cubicBezTo>
                          <a:cubicBezTo>
                            <a:pt x="18" y="27"/>
                            <a:pt x="10" y="33"/>
                            <a:pt x="6" y="33"/>
                          </a:cubicBezTo>
                          <a:cubicBezTo>
                            <a:pt x="2" y="33"/>
                            <a:pt x="2" y="27"/>
                            <a:pt x="2" y="24"/>
                          </a:cubicBezTo>
                          <a:cubicBezTo>
                            <a:pt x="2" y="20"/>
                            <a:pt x="5" y="18"/>
                            <a:pt x="5" y="1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12" name="Freeform: Shape 329"/>
                    <p:cNvSpPr/>
                    <p:nvPr/>
                  </p:nvSpPr>
                  <p:spPr bwMode="auto">
                    <a:xfrm>
                      <a:off x="4429125" y="2171700"/>
                      <a:ext cx="12700" cy="9525"/>
                    </a:xfrm>
                    <a:custGeom>
                      <a:avLst/>
                      <a:gdLst/>
                      <a:ahLst/>
                      <a:cxnLst>
                        <a:cxn ang="0">
                          <a:pos x="9" y="5"/>
                        </a:cxn>
                        <a:cxn ang="0">
                          <a:pos x="6" y="7"/>
                        </a:cxn>
                        <a:cxn ang="0">
                          <a:pos x="0" y="3"/>
                        </a:cxn>
                        <a:cxn ang="0">
                          <a:pos x="7" y="0"/>
                        </a:cxn>
                        <a:cxn ang="0">
                          <a:pos x="9" y="5"/>
                        </a:cxn>
                      </a:cxnLst>
                      <a:rect l="0" t="0" r="r" b="b"/>
                      <a:pathLst>
                        <a:path w="9" h="7">
                          <a:moveTo>
                            <a:pt x="9" y="5"/>
                          </a:moveTo>
                          <a:cubicBezTo>
                            <a:pt x="9" y="6"/>
                            <a:pt x="7" y="7"/>
                            <a:pt x="6" y="7"/>
                          </a:cubicBezTo>
                          <a:cubicBezTo>
                            <a:pt x="4" y="7"/>
                            <a:pt x="1" y="3"/>
                            <a:pt x="0" y="3"/>
                          </a:cubicBezTo>
                          <a:cubicBezTo>
                            <a:pt x="3" y="2"/>
                            <a:pt x="5" y="0"/>
                            <a:pt x="7" y="0"/>
                          </a:cubicBezTo>
                          <a:cubicBezTo>
                            <a:pt x="7" y="1"/>
                            <a:pt x="9" y="3"/>
                            <a:pt x="9" y="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13" name="Freeform: Shape 330"/>
                    <p:cNvSpPr/>
                    <p:nvPr/>
                  </p:nvSpPr>
                  <p:spPr bwMode="auto">
                    <a:xfrm>
                      <a:off x="4551363" y="1833563"/>
                      <a:ext cx="15875" cy="19050"/>
                    </a:xfrm>
                    <a:custGeom>
                      <a:avLst/>
                      <a:gdLst/>
                      <a:ahLst/>
                      <a:cxnLst>
                        <a:cxn ang="0">
                          <a:pos x="11" y="10"/>
                        </a:cxn>
                        <a:cxn ang="0">
                          <a:pos x="0" y="5"/>
                        </a:cxn>
                        <a:cxn ang="0">
                          <a:pos x="0" y="0"/>
                        </a:cxn>
                        <a:cxn ang="0">
                          <a:pos x="9" y="0"/>
                        </a:cxn>
                        <a:cxn ang="0">
                          <a:pos x="12" y="9"/>
                        </a:cxn>
                        <a:cxn ang="0">
                          <a:pos x="11" y="14"/>
                        </a:cxn>
                        <a:cxn ang="0">
                          <a:pos x="11" y="10"/>
                        </a:cxn>
                      </a:cxnLst>
                      <a:rect l="0" t="0" r="r" b="b"/>
                      <a:pathLst>
                        <a:path w="12" h="14">
                          <a:moveTo>
                            <a:pt x="11" y="10"/>
                          </a:moveTo>
                          <a:cubicBezTo>
                            <a:pt x="5" y="10"/>
                            <a:pt x="0" y="9"/>
                            <a:pt x="0" y="5"/>
                          </a:cubicBezTo>
                          <a:cubicBezTo>
                            <a:pt x="0" y="3"/>
                            <a:pt x="0" y="2"/>
                            <a:pt x="0" y="0"/>
                          </a:cubicBezTo>
                          <a:cubicBezTo>
                            <a:pt x="9" y="0"/>
                            <a:pt x="9" y="0"/>
                            <a:pt x="9" y="0"/>
                          </a:cubicBezTo>
                          <a:cubicBezTo>
                            <a:pt x="9" y="6"/>
                            <a:pt x="12" y="5"/>
                            <a:pt x="12" y="9"/>
                          </a:cubicBezTo>
                          <a:cubicBezTo>
                            <a:pt x="12" y="13"/>
                            <a:pt x="11" y="12"/>
                            <a:pt x="11" y="14"/>
                          </a:cubicBezTo>
                          <a:cubicBezTo>
                            <a:pt x="11" y="13"/>
                            <a:pt x="11" y="12"/>
                            <a:pt x="11" y="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14" name="Freeform: Shape 331"/>
                    <p:cNvSpPr/>
                    <p:nvPr/>
                  </p:nvSpPr>
                  <p:spPr bwMode="auto">
                    <a:xfrm>
                      <a:off x="4684713" y="1773238"/>
                      <a:ext cx="15875" cy="23813"/>
                    </a:xfrm>
                    <a:custGeom>
                      <a:avLst/>
                      <a:gdLst/>
                      <a:ahLst/>
                      <a:cxnLst>
                        <a:cxn ang="0">
                          <a:pos x="8" y="6"/>
                        </a:cxn>
                        <a:cxn ang="0">
                          <a:pos x="1" y="17"/>
                        </a:cxn>
                        <a:cxn ang="0">
                          <a:pos x="1" y="11"/>
                        </a:cxn>
                        <a:cxn ang="0">
                          <a:pos x="11" y="0"/>
                        </a:cxn>
                        <a:cxn ang="0">
                          <a:pos x="8" y="6"/>
                        </a:cxn>
                      </a:cxnLst>
                      <a:rect l="0" t="0" r="r" b="b"/>
                      <a:pathLst>
                        <a:path w="11" h="17">
                          <a:moveTo>
                            <a:pt x="8" y="6"/>
                          </a:moveTo>
                          <a:cubicBezTo>
                            <a:pt x="8" y="11"/>
                            <a:pt x="4" y="13"/>
                            <a:pt x="1" y="17"/>
                          </a:cubicBezTo>
                          <a:cubicBezTo>
                            <a:pt x="0" y="15"/>
                            <a:pt x="1" y="14"/>
                            <a:pt x="1" y="11"/>
                          </a:cubicBezTo>
                          <a:cubicBezTo>
                            <a:pt x="1" y="9"/>
                            <a:pt x="3" y="1"/>
                            <a:pt x="11" y="0"/>
                          </a:cubicBezTo>
                          <a:cubicBezTo>
                            <a:pt x="10" y="2"/>
                            <a:pt x="8" y="4"/>
                            <a:pt x="8"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15" name="Freeform: Shape 332"/>
                    <p:cNvSpPr/>
                    <p:nvPr/>
                  </p:nvSpPr>
                  <p:spPr bwMode="auto">
                    <a:xfrm>
                      <a:off x="4746625" y="1744663"/>
                      <a:ext cx="20638" cy="26988"/>
                    </a:xfrm>
                    <a:custGeom>
                      <a:avLst/>
                      <a:gdLst/>
                      <a:ahLst/>
                      <a:cxnLst>
                        <a:cxn ang="0">
                          <a:pos x="12" y="10"/>
                        </a:cxn>
                        <a:cxn ang="0">
                          <a:pos x="12" y="16"/>
                        </a:cxn>
                        <a:cxn ang="0">
                          <a:pos x="5" y="20"/>
                        </a:cxn>
                        <a:cxn ang="0">
                          <a:pos x="0" y="13"/>
                        </a:cxn>
                        <a:cxn ang="0">
                          <a:pos x="10" y="10"/>
                        </a:cxn>
                        <a:cxn ang="0">
                          <a:pos x="7" y="5"/>
                        </a:cxn>
                        <a:cxn ang="0">
                          <a:pos x="11" y="0"/>
                        </a:cxn>
                        <a:cxn ang="0">
                          <a:pos x="16" y="5"/>
                        </a:cxn>
                        <a:cxn ang="0">
                          <a:pos x="12" y="10"/>
                        </a:cxn>
                      </a:cxnLst>
                      <a:rect l="0" t="0" r="r" b="b"/>
                      <a:pathLst>
                        <a:path w="16" h="20">
                          <a:moveTo>
                            <a:pt x="12" y="10"/>
                          </a:moveTo>
                          <a:cubicBezTo>
                            <a:pt x="12" y="12"/>
                            <a:pt x="12" y="14"/>
                            <a:pt x="12" y="16"/>
                          </a:cubicBezTo>
                          <a:cubicBezTo>
                            <a:pt x="12" y="17"/>
                            <a:pt x="6" y="20"/>
                            <a:pt x="5" y="20"/>
                          </a:cubicBezTo>
                          <a:cubicBezTo>
                            <a:pt x="1" y="20"/>
                            <a:pt x="0" y="16"/>
                            <a:pt x="0" y="13"/>
                          </a:cubicBezTo>
                          <a:cubicBezTo>
                            <a:pt x="4" y="13"/>
                            <a:pt x="6" y="10"/>
                            <a:pt x="10" y="10"/>
                          </a:cubicBezTo>
                          <a:cubicBezTo>
                            <a:pt x="9" y="8"/>
                            <a:pt x="7" y="7"/>
                            <a:pt x="7" y="5"/>
                          </a:cubicBezTo>
                          <a:cubicBezTo>
                            <a:pt x="7" y="2"/>
                            <a:pt x="11" y="0"/>
                            <a:pt x="11" y="0"/>
                          </a:cubicBezTo>
                          <a:cubicBezTo>
                            <a:pt x="13" y="3"/>
                            <a:pt x="14" y="4"/>
                            <a:pt x="16" y="5"/>
                          </a:cubicBezTo>
                          <a:cubicBezTo>
                            <a:pt x="15" y="7"/>
                            <a:pt x="13" y="10"/>
                            <a:pt x="12" y="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grpSp>
              <p:nvGrpSpPr>
                <p:cNvPr id="314" name="Group 231"/>
                <p:cNvGrpSpPr/>
                <p:nvPr/>
              </p:nvGrpSpPr>
              <p:grpSpPr>
                <a:xfrm>
                  <a:off x="6069487" y="3263412"/>
                  <a:ext cx="850741" cy="743182"/>
                  <a:chOff x="6275388" y="2879725"/>
                  <a:chExt cx="966788" cy="844551"/>
                </a:xfrm>
                <a:grpFill/>
              </p:grpSpPr>
              <p:sp>
                <p:nvSpPr>
                  <p:cNvPr id="383" name="Freeform: Shape 300"/>
                  <p:cNvSpPr/>
                  <p:nvPr/>
                </p:nvSpPr>
                <p:spPr bwMode="auto">
                  <a:xfrm>
                    <a:off x="6567488" y="2879725"/>
                    <a:ext cx="339725" cy="176213"/>
                  </a:xfrm>
                  <a:custGeom>
                    <a:avLst/>
                    <a:gdLst/>
                    <a:ahLst/>
                    <a:cxnLst>
                      <a:cxn ang="0">
                        <a:pos x="128" y="28"/>
                      </a:cxn>
                      <a:cxn ang="0">
                        <a:pos x="160" y="39"/>
                      </a:cxn>
                      <a:cxn ang="0">
                        <a:pos x="173" y="45"/>
                      </a:cxn>
                      <a:cxn ang="0">
                        <a:pos x="179" y="49"/>
                      </a:cxn>
                      <a:cxn ang="0">
                        <a:pos x="203" y="71"/>
                      </a:cxn>
                      <a:cxn ang="0">
                        <a:pos x="217" y="78"/>
                      </a:cxn>
                      <a:cxn ang="0">
                        <a:pos x="208" y="85"/>
                      </a:cxn>
                      <a:cxn ang="0">
                        <a:pos x="217" y="96"/>
                      </a:cxn>
                      <a:cxn ang="0">
                        <a:pos x="224" y="108"/>
                      </a:cxn>
                      <a:cxn ang="0">
                        <a:pos x="233" y="113"/>
                      </a:cxn>
                      <a:cxn ang="0">
                        <a:pos x="237" y="118"/>
                      </a:cxn>
                      <a:cxn ang="0">
                        <a:pos x="242" y="119"/>
                      </a:cxn>
                      <a:cxn ang="0">
                        <a:pos x="247" y="124"/>
                      </a:cxn>
                      <a:cxn ang="0">
                        <a:pos x="255" y="126"/>
                      </a:cxn>
                      <a:cxn ang="0">
                        <a:pos x="250" y="133"/>
                      </a:cxn>
                      <a:cxn ang="0">
                        <a:pos x="247" y="133"/>
                      </a:cxn>
                      <a:cxn ang="0">
                        <a:pos x="239" y="127"/>
                      </a:cxn>
                      <a:cxn ang="0">
                        <a:pos x="227" y="127"/>
                      </a:cxn>
                      <a:cxn ang="0">
                        <a:pos x="210" y="116"/>
                      </a:cxn>
                      <a:cxn ang="0">
                        <a:pos x="206" y="113"/>
                      </a:cxn>
                      <a:cxn ang="0">
                        <a:pos x="175" y="92"/>
                      </a:cxn>
                      <a:cxn ang="0">
                        <a:pos x="158" y="103"/>
                      </a:cxn>
                      <a:cxn ang="0">
                        <a:pos x="156" y="113"/>
                      </a:cxn>
                      <a:cxn ang="0">
                        <a:pos x="139" y="113"/>
                      </a:cxn>
                      <a:cxn ang="0">
                        <a:pos x="113" y="100"/>
                      </a:cxn>
                      <a:cxn ang="0">
                        <a:pos x="107" y="102"/>
                      </a:cxn>
                      <a:cxn ang="0">
                        <a:pos x="98" y="102"/>
                      </a:cxn>
                      <a:cxn ang="0">
                        <a:pos x="90" y="99"/>
                      </a:cxn>
                      <a:cxn ang="0">
                        <a:pos x="101" y="90"/>
                      </a:cxn>
                      <a:cxn ang="0">
                        <a:pos x="96" y="71"/>
                      </a:cxn>
                      <a:cxn ang="0">
                        <a:pos x="77" y="59"/>
                      </a:cxn>
                      <a:cxn ang="0">
                        <a:pos x="53" y="54"/>
                      </a:cxn>
                      <a:cxn ang="0">
                        <a:pos x="37" y="45"/>
                      </a:cxn>
                      <a:cxn ang="0">
                        <a:pos x="37" y="41"/>
                      </a:cxn>
                      <a:cxn ang="0">
                        <a:pos x="30" y="49"/>
                      </a:cxn>
                      <a:cxn ang="0">
                        <a:pos x="26" y="48"/>
                      </a:cxn>
                      <a:cxn ang="0">
                        <a:pos x="24" y="38"/>
                      </a:cxn>
                      <a:cxn ang="0">
                        <a:pos x="16" y="33"/>
                      </a:cxn>
                      <a:cxn ang="0">
                        <a:pos x="38" y="25"/>
                      </a:cxn>
                      <a:cxn ang="0">
                        <a:pos x="35" y="25"/>
                      </a:cxn>
                      <a:cxn ang="0">
                        <a:pos x="23" y="27"/>
                      </a:cxn>
                      <a:cxn ang="0">
                        <a:pos x="16" y="26"/>
                      </a:cxn>
                      <a:cxn ang="0">
                        <a:pos x="14" y="22"/>
                      </a:cxn>
                      <a:cxn ang="0">
                        <a:pos x="0" y="12"/>
                      </a:cxn>
                      <a:cxn ang="0">
                        <a:pos x="6" y="8"/>
                      </a:cxn>
                      <a:cxn ang="0">
                        <a:pos x="23" y="0"/>
                      </a:cxn>
                      <a:cxn ang="0">
                        <a:pos x="44" y="9"/>
                      </a:cxn>
                      <a:cxn ang="0">
                        <a:pos x="44" y="25"/>
                      </a:cxn>
                      <a:cxn ang="0">
                        <a:pos x="50" y="29"/>
                      </a:cxn>
                      <a:cxn ang="0">
                        <a:pos x="59" y="38"/>
                      </a:cxn>
                      <a:cxn ang="0">
                        <a:pos x="67" y="30"/>
                      </a:cxn>
                      <a:cxn ang="0">
                        <a:pos x="78" y="25"/>
                      </a:cxn>
                      <a:cxn ang="0">
                        <a:pos x="92" y="14"/>
                      </a:cxn>
                      <a:cxn ang="0">
                        <a:pos x="98" y="17"/>
                      </a:cxn>
                      <a:cxn ang="0">
                        <a:pos x="109" y="25"/>
                      </a:cxn>
                      <a:cxn ang="0">
                        <a:pos x="121" y="25"/>
                      </a:cxn>
                      <a:cxn ang="0">
                        <a:pos x="130" y="29"/>
                      </a:cxn>
                      <a:cxn ang="0">
                        <a:pos x="130" y="30"/>
                      </a:cxn>
                      <a:cxn ang="0">
                        <a:pos x="128" y="28"/>
                      </a:cxn>
                    </a:cxnLst>
                    <a:rect l="0" t="0" r="r" b="b"/>
                    <a:pathLst>
                      <a:path w="255" h="133">
                        <a:moveTo>
                          <a:pt x="128" y="28"/>
                        </a:moveTo>
                        <a:cubicBezTo>
                          <a:pt x="133" y="33"/>
                          <a:pt x="149" y="39"/>
                          <a:pt x="160" y="39"/>
                        </a:cubicBezTo>
                        <a:cubicBezTo>
                          <a:pt x="165" y="39"/>
                          <a:pt x="168" y="45"/>
                          <a:pt x="173" y="45"/>
                        </a:cubicBezTo>
                        <a:cubicBezTo>
                          <a:pt x="173" y="48"/>
                          <a:pt x="176" y="49"/>
                          <a:pt x="179" y="49"/>
                        </a:cubicBezTo>
                        <a:cubicBezTo>
                          <a:pt x="193" y="54"/>
                          <a:pt x="192" y="66"/>
                          <a:pt x="203" y="71"/>
                        </a:cubicBezTo>
                        <a:cubicBezTo>
                          <a:pt x="207" y="73"/>
                          <a:pt x="217" y="68"/>
                          <a:pt x="217" y="78"/>
                        </a:cubicBezTo>
                        <a:cubicBezTo>
                          <a:pt x="217" y="83"/>
                          <a:pt x="208" y="81"/>
                          <a:pt x="208" y="85"/>
                        </a:cubicBezTo>
                        <a:cubicBezTo>
                          <a:pt x="208" y="87"/>
                          <a:pt x="216" y="95"/>
                          <a:pt x="217" y="96"/>
                        </a:cubicBezTo>
                        <a:cubicBezTo>
                          <a:pt x="221" y="100"/>
                          <a:pt x="220" y="103"/>
                          <a:pt x="224" y="108"/>
                        </a:cubicBezTo>
                        <a:cubicBezTo>
                          <a:pt x="225" y="111"/>
                          <a:pt x="230" y="113"/>
                          <a:pt x="233" y="113"/>
                        </a:cubicBezTo>
                        <a:cubicBezTo>
                          <a:pt x="235" y="113"/>
                          <a:pt x="236" y="116"/>
                          <a:pt x="237" y="118"/>
                        </a:cubicBezTo>
                        <a:cubicBezTo>
                          <a:pt x="238" y="120"/>
                          <a:pt x="240" y="118"/>
                          <a:pt x="242" y="119"/>
                        </a:cubicBezTo>
                        <a:cubicBezTo>
                          <a:pt x="245" y="119"/>
                          <a:pt x="246" y="122"/>
                          <a:pt x="247" y="124"/>
                        </a:cubicBezTo>
                        <a:cubicBezTo>
                          <a:pt x="247" y="126"/>
                          <a:pt x="254" y="125"/>
                          <a:pt x="255" y="126"/>
                        </a:cubicBezTo>
                        <a:cubicBezTo>
                          <a:pt x="253" y="127"/>
                          <a:pt x="250" y="130"/>
                          <a:pt x="250" y="133"/>
                        </a:cubicBezTo>
                        <a:cubicBezTo>
                          <a:pt x="249" y="133"/>
                          <a:pt x="248" y="133"/>
                          <a:pt x="247" y="133"/>
                        </a:cubicBezTo>
                        <a:cubicBezTo>
                          <a:pt x="246" y="133"/>
                          <a:pt x="240" y="128"/>
                          <a:pt x="239" y="127"/>
                        </a:cubicBezTo>
                        <a:cubicBezTo>
                          <a:pt x="227" y="127"/>
                          <a:pt x="227" y="127"/>
                          <a:pt x="227" y="127"/>
                        </a:cubicBezTo>
                        <a:cubicBezTo>
                          <a:pt x="221" y="126"/>
                          <a:pt x="210" y="121"/>
                          <a:pt x="210" y="116"/>
                        </a:cubicBezTo>
                        <a:cubicBezTo>
                          <a:pt x="210" y="115"/>
                          <a:pt x="207" y="114"/>
                          <a:pt x="206" y="113"/>
                        </a:cubicBezTo>
                        <a:cubicBezTo>
                          <a:pt x="197" y="104"/>
                          <a:pt x="189" y="92"/>
                          <a:pt x="175" y="92"/>
                        </a:cubicBezTo>
                        <a:cubicBezTo>
                          <a:pt x="164" y="92"/>
                          <a:pt x="165" y="100"/>
                          <a:pt x="158" y="103"/>
                        </a:cubicBezTo>
                        <a:cubicBezTo>
                          <a:pt x="160" y="108"/>
                          <a:pt x="156" y="110"/>
                          <a:pt x="156" y="113"/>
                        </a:cubicBezTo>
                        <a:cubicBezTo>
                          <a:pt x="146" y="113"/>
                          <a:pt x="144" y="113"/>
                          <a:pt x="139" y="113"/>
                        </a:cubicBezTo>
                        <a:cubicBezTo>
                          <a:pt x="128" y="113"/>
                          <a:pt x="125" y="100"/>
                          <a:pt x="113" y="100"/>
                        </a:cubicBezTo>
                        <a:cubicBezTo>
                          <a:pt x="112" y="100"/>
                          <a:pt x="107" y="100"/>
                          <a:pt x="107" y="102"/>
                        </a:cubicBezTo>
                        <a:cubicBezTo>
                          <a:pt x="98" y="102"/>
                          <a:pt x="98" y="102"/>
                          <a:pt x="98" y="102"/>
                        </a:cubicBezTo>
                        <a:cubicBezTo>
                          <a:pt x="94" y="102"/>
                          <a:pt x="90" y="102"/>
                          <a:pt x="90" y="99"/>
                        </a:cubicBezTo>
                        <a:cubicBezTo>
                          <a:pt x="90" y="93"/>
                          <a:pt x="99" y="91"/>
                          <a:pt x="101" y="90"/>
                        </a:cubicBezTo>
                        <a:cubicBezTo>
                          <a:pt x="95" y="84"/>
                          <a:pt x="98" y="78"/>
                          <a:pt x="96" y="71"/>
                        </a:cubicBezTo>
                        <a:cubicBezTo>
                          <a:pt x="94" y="66"/>
                          <a:pt x="82" y="61"/>
                          <a:pt x="77" y="59"/>
                        </a:cubicBezTo>
                        <a:cubicBezTo>
                          <a:pt x="72" y="56"/>
                          <a:pt x="60" y="54"/>
                          <a:pt x="53" y="54"/>
                        </a:cubicBezTo>
                        <a:cubicBezTo>
                          <a:pt x="47" y="54"/>
                          <a:pt x="44" y="43"/>
                          <a:pt x="37" y="45"/>
                        </a:cubicBezTo>
                        <a:cubicBezTo>
                          <a:pt x="37" y="41"/>
                          <a:pt x="37" y="41"/>
                          <a:pt x="37" y="41"/>
                        </a:cubicBezTo>
                        <a:cubicBezTo>
                          <a:pt x="36" y="44"/>
                          <a:pt x="34" y="49"/>
                          <a:pt x="30" y="49"/>
                        </a:cubicBezTo>
                        <a:cubicBezTo>
                          <a:pt x="29" y="49"/>
                          <a:pt x="26" y="49"/>
                          <a:pt x="26" y="48"/>
                        </a:cubicBezTo>
                        <a:cubicBezTo>
                          <a:pt x="24" y="43"/>
                          <a:pt x="26" y="41"/>
                          <a:pt x="24" y="38"/>
                        </a:cubicBezTo>
                        <a:cubicBezTo>
                          <a:pt x="22" y="34"/>
                          <a:pt x="17" y="36"/>
                          <a:pt x="16" y="33"/>
                        </a:cubicBezTo>
                        <a:cubicBezTo>
                          <a:pt x="22" y="29"/>
                          <a:pt x="35" y="30"/>
                          <a:pt x="38" y="25"/>
                        </a:cubicBezTo>
                        <a:cubicBezTo>
                          <a:pt x="35" y="25"/>
                          <a:pt x="35" y="25"/>
                          <a:pt x="35" y="25"/>
                        </a:cubicBezTo>
                        <a:cubicBezTo>
                          <a:pt x="30" y="26"/>
                          <a:pt x="27" y="27"/>
                          <a:pt x="23" y="27"/>
                        </a:cubicBezTo>
                        <a:cubicBezTo>
                          <a:pt x="20" y="27"/>
                          <a:pt x="19" y="26"/>
                          <a:pt x="16" y="26"/>
                        </a:cubicBezTo>
                        <a:cubicBezTo>
                          <a:pt x="15" y="25"/>
                          <a:pt x="14" y="23"/>
                          <a:pt x="14" y="22"/>
                        </a:cubicBezTo>
                        <a:cubicBezTo>
                          <a:pt x="11" y="15"/>
                          <a:pt x="0" y="18"/>
                          <a:pt x="0" y="12"/>
                        </a:cubicBezTo>
                        <a:cubicBezTo>
                          <a:pt x="0" y="9"/>
                          <a:pt x="4" y="8"/>
                          <a:pt x="6" y="8"/>
                        </a:cubicBezTo>
                        <a:cubicBezTo>
                          <a:pt x="12" y="8"/>
                          <a:pt x="15" y="0"/>
                          <a:pt x="23" y="0"/>
                        </a:cubicBezTo>
                        <a:cubicBezTo>
                          <a:pt x="30" y="0"/>
                          <a:pt x="36" y="7"/>
                          <a:pt x="44" y="9"/>
                        </a:cubicBezTo>
                        <a:cubicBezTo>
                          <a:pt x="44" y="15"/>
                          <a:pt x="44" y="22"/>
                          <a:pt x="44" y="25"/>
                        </a:cubicBezTo>
                        <a:cubicBezTo>
                          <a:pt x="44" y="27"/>
                          <a:pt x="46" y="29"/>
                          <a:pt x="50" y="29"/>
                        </a:cubicBezTo>
                        <a:cubicBezTo>
                          <a:pt x="50" y="31"/>
                          <a:pt x="56" y="38"/>
                          <a:pt x="59" y="38"/>
                        </a:cubicBezTo>
                        <a:cubicBezTo>
                          <a:pt x="62" y="38"/>
                          <a:pt x="66" y="31"/>
                          <a:pt x="67" y="30"/>
                        </a:cubicBezTo>
                        <a:cubicBezTo>
                          <a:pt x="71" y="27"/>
                          <a:pt x="71" y="26"/>
                          <a:pt x="78" y="25"/>
                        </a:cubicBezTo>
                        <a:cubicBezTo>
                          <a:pt x="82" y="23"/>
                          <a:pt x="87" y="15"/>
                          <a:pt x="92" y="14"/>
                        </a:cubicBezTo>
                        <a:cubicBezTo>
                          <a:pt x="93" y="17"/>
                          <a:pt x="96" y="16"/>
                          <a:pt x="98" y="17"/>
                        </a:cubicBezTo>
                        <a:cubicBezTo>
                          <a:pt x="103" y="18"/>
                          <a:pt x="106" y="24"/>
                          <a:pt x="109" y="25"/>
                        </a:cubicBezTo>
                        <a:cubicBezTo>
                          <a:pt x="121" y="25"/>
                          <a:pt x="121" y="25"/>
                          <a:pt x="121" y="25"/>
                        </a:cubicBezTo>
                        <a:cubicBezTo>
                          <a:pt x="123" y="27"/>
                          <a:pt x="128" y="29"/>
                          <a:pt x="130" y="29"/>
                        </a:cubicBezTo>
                        <a:cubicBezTo>
                          <a:pt x="130" y="30"/>
                          <a:pt x="130" y="30"/>
                          <a:pt x="130" y="30"/>
                        </a:cubicBezTo>
                        <a:lnTo>
                          <a:pt x="128" y="28"/>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nvGrpSpPr>
                  <p:cNvPr id="384" name="Group 301"/>
                  <p:cNvGrpSpPr/>
                  <p:nvPr/>
                </p:nvGrpSpPr>
                <p:grpSpPr>
                  <a:xfrm>
                    <a:off x="6275388" y="2917825"/>
                    <a:ext cx="966788" cy="806451"/>
                    <a:chOff x="6275388" y="2917825"/>
                    <a:chExt cx="966788" cy="806451"/>
                  </a:xfrm>
                  <a:grpFill/>
                </p:grpSpPr>
                <p:sp>
                  <p:nvSpPr>
                    <p:cNvPr id="385" name="Freeform: Shape 302"/>
                    <p:cNvSpPr/>
                    <p:nvPr/>
                  </p:nvSpPr>
                  <p:spPr bwMode="auto">
                    <a:xfrm>
                      <a:off x="6623050" y="2968625"/>
                      <a:ext cx="11113" cy="25400"/>
                    </a:xfrm>
                    <a:custGeom>
                      <a:avLst/>
                      <a:gdLst/>
                      <a:ahLst/>
                      <a:cxnLst>
                        <a:cxn ang="0">
                          <a:pos x="7" y="0"/>
                        </a:cxn>
                        <a:cxn ang="0">
                          <a:pos x="8" y="5"/>
                        </a:cxn>
                        <a:cxn ang="0">
                          <a:pos x="5" y="9"/>
                        </a:cxn>
                        <a:cxn ang="0">
                          <a:pos x="2" y="19"/>
                        </a:cxn>
                        <a:cxn ang="0">
                          <a:pos x="0" y="15"/>
                        </a:cxn>
                        <a:cxn ang="0">
                          <a:pos x="4" y="8"/>
                        </a:cxn>
                        <a:cxn ang="0">
                          <a:pos x="7" y="0"/>
                        </a:cxn>
                      </a:cxnLst>
                      <a:rect l="0" t="0" r="r" b="b"/>
                      <a:pathLst>
                        <a:path w="8" h="19">
                          <a:moveTo>
                            <a:pt x="7" y="0"/>
                          </a:moveTo>
                          <a:cubicBezTo>
                            <a:pt x="7" y="4"/>
                            <a:pt x="8" y="2"/>
                            <a:pt x="8" y="5"/>
                          </a:cubicBezTo>
                          <a:cubicBezTo>
                            <a:pt x="8" y="8"/>
                            <a:pt x="7" y="9"/>
                            <a:pt x="5" y="9"/>
                          </a:cubicBezTo>
                          <a:cubicBezTo>
                            <a:pt x="5" y="14"/>
                            <a:pt x="6" y="19"/>
                            <a:pt x="2" y="19"/>
                          </a:cubicBezTo>
                          <a:cubicBezTo>
                            <a:pt x="1" y="19"/>
                            <a:pt x="0" y="16"/>
                            <a:pt x="0" y="15"/>
                          </a:cubicBezTo>
                          <a:cubicBezTo>
                            <a:pt x="0" y="11"/>
                            <a:pt x="4" y="10"/>
                            <a:pt x="4" y="8"/>
                          </a:cubicBezTo>
                          <a:cubicBezTo>
                            <a:pt x="4" y="4"/>
                            <a:pt x="3" y="0"/>
                            <a:pt x="7"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86" name="Freeform: Shape 303"/>
                    <p:cNvSpPr/>
                    <p:nvPr/>
                  </p:nvSpPr>
                  <p:spPr bwMode="auto">
                    <a:xfrm>
                      <a:off x="6867525" y="2944813"/>
                      <a:ext cx="65088" cy="38100"/>
                    </a:xfrm>
                    <a:custGeom>
                      <a:avLst/>
                      <a:gdLst/>
                      <a:ahLst/>
                      <a:cxnLst>
                        <a:cxn ang="0">
                          <a:pos x="13" y="27"/>
                        </a:cxn>
                        <a:cxn ang="0">
                          <a:pos x="0" y="18"/>
                        </a:cxn>
                        <a:cxn ang="0">
                          <a:pos x="13" y="18"/>
                        </a:cxn>
                        <a:cxn ang="0">
                          <a:pos x="18" y="17"/>
                        </a:cxn>
                        <a:cxn ang="0">
                          <a:pos x="35" y="13"/>
                        </a:cxn>
                        <a:cxn ang="0">
                          <a:pos x="45" y="0"/>
                        </a:cxn>
                        <a:cxn ang="0">
                          <a:pos x="49" y="7"/>
                        </a:cxn>
                        <a:cxn ang="0">
                          <a:pos x="40" y="22"/>
                        </a:cxn>
                        <a:cxn ang="0">
                          <a:pos x="19" y="29"/>
                        </a:cxn>
                        <a:cxn ang="0">
                          <a:pos x="11" y="25"/>
                        </a:cxn>
                        <a:cxn ang="0">
                          <a:pos x="13" y="27"/>
                        </a:cxn>
                      </a:cxnLst>
                      <a:rect l="0" t="0" r="r" b="b"/>
                      <a:pathLst>
                        <a:path w="49" h="29">
                          <a:moveTo>
                            <a:pt x="13" y="27"/>
                          </a:moveTo>
                          <a:cubicBezTo>
                            <a:pt x="9" y="22"/>
                            <a:pt x="1" y="24"/>
                            <a:pt x="0" y="18"/>
                          </a:cubicBezTo>
                          <a:cubicBezTo>
                            <a:pt x="13" y="18"/>
                            <a:pt x="13" y="18"/>
                            <a:pt x="13" y="18"/>
                          </a:cubicBezTo>
                          <a:cubicBezTo>
                            <a:pt x="14" y="18"/>
                            <a:pt x="18" y="17"/>
                            <a:pt x="18" y="17"/>
                          </a:cubicBezTo>
                          <a:cubicBezTo>
                            <a:pt x="25" y="14"/>
                            <a:pt x="31" y="15"/>
                            <a:pt x="35" y="13"/>
                          </a:cubicBezTo>
                          <a:cubicBezTo>
                            <a:pt x="41" y="10"/>
                            <a:pt x="39" y="0"/>
                            <a:pt x="45" y="0"/>
                          </a:cubicBezTo>
                          <a:cubicBezTo>
                            <a:pt x="48" y="0"/>
                            <a:pt x="49" y="4"/>
                            <a:pt x="49" y="7"/>
                          </a:cubicBezTo>
                          <a:cubicBezTo>
                            <a:pt x="49" y="16"/>
                            <a:pt x="40" y="14"/>
                            <a:pt x="40" y="22"/>
                          </a:cubicBezTo>
                          <a:cubicBezTo>
                            <a:pt x="32" y="24"/>
                            <a:pt x="28" y="29"/>
                            <a:pt x="19" y="29"/>
                          </a:cubicBezTo>
                          <a:cubicBezTo>
                            <a:pt x="17" y="29"/>
                            <a:pt x="11" y="26"/>
                            <a:pt x="11" y="25"/>
                          </a:cubicBezTo>
                          <a:lnTo>
                            <a:pt x="13" y="27"/>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87" name="Freeform: Shape 304"/>
                    <p:cNvSpPr/>
                    <p:nvPr/>
                  </p:nvSpPr>
                  <p:spPr bwMode="auto">
                    <a:xfrm>
                      <a:off x="6911975" y="2917825"/>
                      <a:ext cx="34925" cy="34925"/>
                    </a:xfrm>
                    <a:custGeom>
                      <a:avLst/>
                      <a:gdLst/>
                      <a:ahLst/>
                      <a:cxnLst>
                        <a:cxn ang="0">
                          <a:pos x="23" y="25"/>
                        </a:cxn>
                        <a:cxn ang="0">
                          <a:pos x="19" y="17"/>
                        </a:cxn>
                        <a:cxn ang="0">
                          <a:pos x="8" y="6"/>
                        </a:cxn>
                        <a:cxn ang="0">
                          <a:pos x="0" y="0"/>
                        </a:cxn>
                        <a:cxn ang="0">
                          <a:pos x="18" y="13"/>
                        </a:cxn>
                        <a:cxn ang="0">
                          <a:pos x="26" y="22"/>
                        </a:cxn>
                        <a:cxn ang="0">
                          <a:pos x="26" y="25"/>
                        </a:cxn>
                        <a:cxn ang="0">
                          <a:pos x="23" y="25"/>
                        </a:cxn>
                      </a:cxnLst>
                      <a:rect l="0" t="0" r="r" b="b"/>
                      <a:pathLst>
                        <a:path w="26" h="26">
                          <a:moveTo>
                            <a:pt x="23" y="25"/>
                          </a:moveTo>
                          <a:cubicBezTo>
                            <a:pt x="18" y="24"/>
                            <a:pt x="18" y="21"/>
                            <a:pt x="19" y="17"/>
                          </a:cubicBezTo>
                          <a:cubicBezTo>
                            <a:pt x="13" y="14"/>
                            <a:pt x="14" y="9"/>
                            <a:pt x="8" y="6"/>
                          </a:cubicBezTo>
                          <a:cubicBezTo>
                            <a:pt x="5" y="4"/>
                            <a:pt x="2" y="4"/>
                            <a:pt x="0" y="0"/>
                          </a:cubicBezTo>
                          <a:cubicBezTo>
                            <a:pt x="9" y="3"/>
                            <a:pt x="13" y="8"/>
                            <a:pt x="18" y="13"/>
                          </a:cubicBezTo>
                          <a:cubicBezTo>
                            <a:pt x="21" y="17"/>
                            <a:pt x="26" y="16"/>
                            <a:pt x="26" y="22"/>
                          </a:cubicBezTo>
                          <a:cubicBezTo>
                            <a:pt x="26" y="23"/>
                            <a:pt x="26" y="24"/>
                            <a:pt x="26" y="25"/>
                          </a:cubicBezTo>
                          <a:cubicBezTo>
                            <a:pt x="25" y="25"/>
                            <a:pt x="24" y="26"/>
                            <a:pt x="23" y="2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88" name="Freeform: Shape 305"/>
                    <p:cNvSpPr/>
                    <p:nvPr/>
                  </p:nvSpPr>
                  <p:spPr bwMode="auto">
                    <a:xfrm>
                      <a:off x="6972300" y="2967038"/>
                      <a:ext cx="17463" cy="20638"/>
                    </a:xfrm>
                    <a:custGeom>
                      <a:avLst/>
                      <a:gdLst/>
                      <a:ahLst/>
                      <a:cxnLst>
                        <a:cxn ang="0">
                          <a:pos x="7" y="9"/>
                        </a:cxn>
                        <a:cxn ang="0">
                          <a:pos x="1" y="0"/>
                        </a:cxn>
                        <a:cxn ang="0">
                          <a:pos x="13" y="12"/>
                        </a:cxn>
                        <a:cxn ang="0">
                          <a:pos x="10" y="16"/>
                        </a:cxn>
                        <a:cxn ang="0">
                          <a:pos x="7" y="13"/>
                        </a:cxn>
                        <a:cxn ang="0">
                          <a:pos x="7" y="9"/>
                        </a:cxn>
                      </a:cxnLst>
                      <a:rect l="0" t="0" r="r" b="b"/>
                      <a:pathLst>
                        <a:path w="13" h="16">
                          <a:moveTo>
                            <a:pt x="7" y="9"/>
                          </a:moveTo>
                          <a:cubicBezTo>
                            <a:pt x="2" y="9"/>
                            <a:pt x="0" y="4"/>
                            <a:pt x="1" y="0"/>
                          </a:cubicBezTo>
                          <a:cubicBezTo>
                            <a:pt x="4" y="1"/>
                            <a:pt x="13" y="11"/>
                            <a:pt x="13" y="12"/>
                          </a:cubicBezTo>
                          <a:cubicBezTo>
                            <a:pt x="13" y="14"/>
                            <a:pt x="11" y="16"/>
                            <a:pt x="10" y="16"/>
                          </a:cubicBezTo>
                          <a:cubicBezTo>
                            <a:pt x="9" y="16"/>
                            <a:pt x="7" y="14"/>
                            <a:pt x="7" y="13"/>
                          </a:cubicBezTo>
                          <a:cubicBezTo>
                            <a:pt x="7" y="12"/>
                            <a:pt x="7" y="11"/>
                            <a:pt x="7" y="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89" name="Freeform: Shape 306"/>
                    <p:cNvSpPr/>
                    <p:nvPr/>
                  </p:nvSpPr>
                  <p:spPr bwMode="auto">
                    <a:xfrm>
                      <a:off x="7086600" y="3046413"/>
                      <a:ext cx="9525" cy="11113"/>
                    </a:xfrm>
                    <a:custGeom>
                      <a:avLst/>
                      <a:gdLst/>
                      <a:ahLst/>
                      <a:cxnLst>
                        <a:cxn ang="0">
                          <a:pos x="7" y="6"/>
                        </a:cxn>
                        <a:cxn ang="0">
                          <a:pos x="7" y="9"/>
                        </a:cxn>
                        <a:cxn ang="0">
                          <a:pos x="0" y="0"/>
                        </a:cxn>
                        <a:cxn ang="0">
                          <a:pos x="7" y="6"/>
                        </a:cxn>
                      </a:cxnLst>
                      <a:rect l="0" t="0" r="r" b="b"/>
                      <a:pathLst>
                        <a:path w="7" h="9">
                          <a:moveTo>
                            <a:pt x="7" y="6"/>
                          </a:moveTo>
                          <a:cubicBezTo>
                            <a:pt x="7" y="7"/>
                            <a:pt x="7" y="8"/>
                            <a:pt x="7" y="9"/>
                          </a:cubicBezTo>
                          <a:cubicBezTo>
                            <a:pt x="3" y="9"/>
                            <a:pt x="0" y="2"/>
                            <a:pt x="0" y="0"/>
                          </a:cubicBezTo>
                          <a:cubicBezTo>
                            <a:pt x="4" y="2"/>
                            <a:pt x="7" y="3"/>
                            <a:pt x="7"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90" name="Freeform: Shape 307"/>
                    <p:cNvSpPr/>
                    <p:nvPr/>
                  </p:nvSpPr>
                  <p:spPr bwMode="auto">
                    <a:xfrm>
                      <a:off x="7061200" y="3036888"/>
                      <a:ext cx="20638" cy="9525"/>
                    </a:xfrm>
                    <a:custGeom>
                      <a:avLst/>
                      <a:gdLst/>
                      <a:ahLst/>
                      <a:cxnLst>
                        <a:cxn ang="0">
                          <a:pos x="15" y="6"/>
                        </a:cxn>
                        <a:cxn ang="0">
                          <a:pos x="12" y="7"/>
                        </a:cxn>
                        <a:cxn ang="0">
                          <a:pos x="0" y="0"/>
                        </a:cxn>
                        <a:cxn ang="0">
                          <a:pos x="15" y="6"/>
                        </a:cxn>
                      </a:cxnLst>
                      <a:rect l="0" t="0" r="r" b="b"/>
                      <a:pathLst>
                        <a:path w="15" h="7">
                          <a:moveTo>
                            <a:pt x="15" y="6"/>
                          </a:moveTo>
                          <a:cubicBezTo>
                            <a:pt x="14" y="6"/>
                            <a:pt x="13" y="7"/>
                            <a:pt x="12" y="7"/>
                          </a:cubicBezTo>
                          <a:cubicBezTo>
                            <a:pt x="7" y="7"/>
                            <a:pt x="0" y="5"/>
                            <a:pt x="0" y="0"/>
                          </a:cubicBezTo>
                          <a:cubicBezTo>
                            <a:pt x="7" y="0"/>
                            <a:pt x="11" y="1"/>
                            <a:pt x="15"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91" name="Freeform: Shape 308"/>
                    <p:cNvSpPr/>
                    <p:nvPr/>
                  </p:nvSpPr>
                  <p:spPr bwMode="auto">
                    <a:xfrm>
                      <a:off x="7064375" y="3013075"/>
                      <a:ext cx="17463" cy="19050"/>
                    </a:xfrm>
                    <a:custGeom>
                      <a:avLst/>
                      <a:gdLst/>
                      <a:ahLst/>
                      <a:cxnLst>
                        <a:cxn ang="0">
                          <a:pos x="13" y="14"/>
                        </a:cxn>
                        <a:cxn ang="0">
                          <a:pos x="0" y="0"/>
                        </a:cxn>
                        <a:cxn ang="0">
                          <a:pos x="13" y="14"/>
                        </a:cxn>
                      </a:cxnLst>
                      <a:rect l="0" t="0" r="r" b="b"/>
                      <a:pathLst>
                        <a:path w="13" h="14">
                          <a:moveTo>
                            <a:pt x="13" y="14"/>
                          </a:moveTo>
                          <a:cubicBezTo>
                            <a:pt x="9" y="14"/>
                            <a:pt x="1" y="3"/>
                            <a:pt x="0" y="0"/>
                          </a:cubicBezTo>
                          <a:cubicBezTo>
                            <a:pt x="6" y="3"/>
                            <a:pt x="11" y="7"/>
                            <a:pt x="13" y="1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92" name="Freeform: Shape 309"/>
                    <p:cNvSpPr/>
                    <p:nvPr/>
                  </p:nvSpPr>
                  <p:spPr bwMode="auto">
                    <a:xfrm>
                      <a:off x="7027863" y="2998788"/>
                      <a:ext cx="23813" cy="14288"/>
                    </a:xfrm>
                    <a:custGeom>
                      <a:avLst/>
                      <a:gdLst/>
                      <a:ahLst/>
                      <a:cxnLst>
                        <a:cxn ang="0">
                          <a:pos x="2" y="0"/>
                        </a:cxn>
                        <a:cxn ang="0">
                          <a:pos x="17" y="9"/>
                        </a:cxn>
                        <a:cxn ang="0">
                          <a:pos x="14" y="10"/>
                        </a:cxn>
                        <a:cxn ang="0">
                          <a:pos x="0" y="1"/>
                        </a:cxn>
                        <a:cxn ang="0">
                          <a:pos x="1" y="1"/>
                        </a:cxn>
                        <a:cxn ang="0">
                          <a:pos x="2" y="0"/>
                        </a:cxn>
                      </a:cxnLst>
                      <a:rect l="0" t="0" r="r" b="b"/>
                      <a:pathLst>
                        <a:path w="17" h="10">
                          <a:moveTo>
                            <a:pt x="2" y="0"/>
                          </a:moveTo>
                          <a:cubicBezTo>
                            <a:pt x="6" y="2"/>
                            <a:pt x="15" y="5"/>
                            <a:pt x="17" y="9"/>
                          </a:cubicBezTo>
                          <a:cubicBezTo>
                            <a:pt x="17" y="9"/>
                            <a:pt x="15" y="10"/>
                            <a:pt x="14" y="10"/>
                          </a:cubicBezTo>
                          <a:cubicBezTo>
                            <a:pt x="10" y="10"/>
                            <a:pt x="0" y="6"/>
                            <a:pt x="0" y="1"/>
                          </a:cubicBezTo>
                          <a:cubicBezTo>
                            <a:pt x="1" y="1"/>
                            <a:pt x="1" y="1"/>
                            <a:pt x="1" y="1"/>
                          </a:cubicBezTo>
                          <a:lnTo>
                            <a:pt x="2"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93" name="Freeform: Shape 310"/>
                    <p:cNvSpPr/>
                    <p:nvPr/>
                  </p:nvSpPr>
                  <p:spPr bwMode="auto">
                    <a:xfrm>
                      <a:off x="7002463" y="2984500"/>
                      <a:ext cx="14288" cy="7938"/>
                    </a:xfrm>
                    <a:custGeom>
                      <a:avLst/>
                      <a:gdLst/>
                      <a:ahLst/>
                      <a:cxnLst>
                        <a:cxn ang="0">
                          <a:pos x="0" y="0"/>
                        </a:cxn>
                        <a:cxn ang="0">
                          <a:pos x="11" y="6"/>
                        </a:cxn>
                        <a:cxn ang="0">
                          <a:pos x="7" y="6"/>
                        </a:cxn>
                        <a:cxn ang="0">
                          <a:pos x="0" y="2"/>
                        </a:cxn>
                        <a:cxn ang="0">
                          <a:pos x="3" y="1"/>
                        </a:cxn>
                        <a:cxn ang="0">
                          <a:pos x="0" y="0"/>
                        </a:cxn>
                      </a:cxnLst>
                      <a:rect l="0" t="0" r="r" b="b"/>
                      <a:pathLst>
                        <a:path w="11" h="6">
                          <a:moveTo>
                            <a:pt x="0" y="0"/>
                          </a:moveTo>
                          <a:cubicBezTo>
                            <a:pt x="5" y="3"/>
                            <a:pt x="8" y="2"/>
                            <a:pt x="11" y="6"/>
                          </a:cubicBezTo>
                          <a:cubicBezTo>
                            <a:pt x="7" y="6"/>
                            <a:pt x="7" y="6"/>
                            <a:pt x="7" y="6"/>
                          </a:cubicBezTo>
                          <a:cubicBezTo>
                            <a:pt x="0" y="2"/>
                            <a:pt x="0" y="2"/>
                            <a:pt x="0" y="2"/>
                          </a:cubicBezTo>
                          <a:cubicBezTo>
                            <a:pt x="1" y="2"/>
                            <a:pt x="3" y="2"/>
                            <a:pt x="3" y="1"/>
                          </a:cubicBezTo>
                          <a:lnTo>
                            <a:pt x="0"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94" name="Freeform: Shape 311"/>
                    <p:cNvSpPr/>
                    <p:nvPr/>
                  </p:nvSpPr>
                  <p:spPr bwMode="auto">
                    <a:xfrm>
                      <a:off x="6800850" y="3594100"/>
                      <a:ext cx="63500" cy="65088"/>
                    </a:xfrm>
                    <a:custGeom>
                      <a:avLst/>
                      <a:gdLst/>
                      <a:ahLst/>
                      <a:cxnLst>
                        <a:cxn ang="0">
                          <a:pos x="24" y="7"/>
                        </a:cxn>
                        <a:cxn ang="0">
                          <a:pos x="43" y="3"/>
                        </a:cxn>
                        <a:cxn ang="0">
                          <a:pos x="48" y="16"/>
                        </a:cxn>
                        <a:cxn ang="0">
                          <a:pos x="27" y="49"/>
                        </a:cxn>
                        <a:cxn ang="0">
                          <a:pos x="0" y="7"/>
                        </a:cxn>
                        <a:cxn ang="0">
                          <a:pos x="24" y="7"/>
                        </a:cxn>
                      </a:cxnLst>
                      <a:rect l="0" t="0" r="r" b="b"/>
                      <a:pathLst>
                        <a:path w="48" h="49">
                          <a:moveTo>
                            <a:pt x="24" y="7"/>
                          </a:moveTo>
                          <a:cubicBezTo>
                            <a:pt x="30" y="7"/>
                            <a:pt x="37" y="5"/>
                            <a:pt x="43" y="3"/>
                          </a:cubicBezTo>
                          <a:cubicBezTo>
                            <a:pt x="45" y="8"/>
                            <a:pt x="48" y="11"/>
                            <a:pt x="48" y="16"/>
                          </a:cubicBezTo>
                          <a:cubicBezTo>
                            <a:pt x="48" y="26"/>
                            <a:pt x="36" y="49"/>
                            <a:pt x="27" y="49"/>
                          </a:cubicBezTo>
                          <a:cubicBezTo>
                            <a:pt x="14" y="49"/>
                            <a:pt x="0" y="16"/>
                            <a:pt x="0" y="7"/>
                          </a:cubicBezTo>
                          <a:cubicBezTo>
                            <a:pt x="0" y="0"/>
                            <a:pt x="24" y="7"/>
                            <a:pt x="24" y="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95" name="Freeform: Shape 312"/>
                    <p:cNvSpPr/>
                    <p:nvPr/>
                  </p:nvSpPr>
                  <p:spPr bwMode="auto">
                    <a:xfrm>
                      <a:off x="6275388" y="3057525"/>
                      <a:ext cx="676275" cy="509588"/>
                    </a:xfrm>
                    <a:custGeom>
                      <a:avLst/>
                      <a:gdLst/>
                      <a:ahLst/>
                      <a:cxnLst>
                        <a:cxn ang="0">
                          <a:pos x="508" y="232"/>
                        </a:cxn>
                        <a:cxn ang="0">
                          <a:pos x="501" y="272"/>
                        </a:cxn>
                        <a:cxn ang="0">
                          <a:pos x="478" y="312"/>
                        </a:cxn>
                        <a:cxn ang="0">
                          <a:pos x="465" y="351"/>
                        </a:cxn>
                        <a:cxn ang="0">
                          <a:pos x="398" y="370"/>
                        </a:cxn>
                        <a:cxn ang="0">
                          <a:pos x="335" y="350"/>
                        </a:cxn>
                        <a:cxn ang="0">
                          <a:pos x="329" y="330"/>
                        </a:cxn>
                        <a:cxn ang="0">
                          <a:pos x="314" y="333"/>
                        </a:cxn>
                        <a:cxn ang="0">
                          <a:pos x="313" y="315"/>
                        </a:cxn>
                        <a:cxn ang="0">
                          <a:pos x="301" y="329"/>
                        </a:cxn>
                        <a:cxn ang="0">
                          <a:pos x="310" y="292"/>
                        </a:cxn>
                        <a:cxn ang="0">
                          <a:pos x="278" y="315"/>
                        </a:cxn>
                        <a:cxn ang="0">
                          <a:pos x="214" y="276"/>
                        </a:cxn>
                        <a:cxn ang="0">
                          <a:pos x="131" y="308"/>
                        </a:cxn>
                        <a:cxn ang="0">
                          <a:pos x="93" y="311"/>
                        </a:cxn>
                        <a:cxn ang="0">
                          <a:pos x="22" y="310"/>
                        </a:cxn>
                        <a:cxn ang="0">
                          <a:pos x="23" y="262"/>
                        </a:cxn>
                        <a:cxn ang="0">
                          <a:pos x="2" y="204"/>
                        </a:cxn>
                        <a:cxn ang="0">
                          <a:pos x="9" y="204"/>
                        </a:cxn>
                        <a:cxn ang="0">
                          <a:pos x="3" y="176"/>
                        </a:cxn>
                        <a:cxn ang="0">
                          <a:pos x="8" y="145"/>
                        </a:cxn>
                        <a:cxn ang="0">
                          <a:pos x="32" y="132"/>
                        </a:cxn>
                        <a:cxn ang="0">
                          <a:pos x="114" y="95"/>
                        </a:cxn>
                        <a:cxn ang="0">
                          <a:pos x="119" y="76"/>
                        </a:cxn>
                        <a:cxn ang="0">
                          <a:pos x="131" y="71"/>
                        </a:cxn>
                        <a:cxn ang="0">
                          <a:pos x="150" y="50"/>
                        </a:cxn>
                        <a:cxn ang="0">
                          <a:pos x="187" y="58"/>
                        </a:cxn>
                        <a:cxn ang="0">
                          <a:pos x="203" y="56"/>
                        </a:cxn>
                        <a:cxn ang="0">
                          <a:pos x="211" y="30"/>
                        </a:cxn>
                        <a:cxn ang="0">
                          <a:pos x="244" y="17"/>
                        </a:cxn>
                        <a:cxn ang="0">
                          <a:pos x="276" y="19"/>
                        </a:cxn>
                        <a:cxn ang="0">
                          <a:pos x="297" y="23"/>
                        </a:cxn>
                        <a:cxn ang="0">
                          <a:pos x="281" y="54"/>
                        </a:cxn>
                        <a:cxn ang="0">
                          <a:pos x="295" y="68"/>
                        </a:cxn>
                        <a:cxn ang="0">
                          <a:pos x="341" y="90"/>
                        </a:cxn>
                        <a:cxn ang="0">
                          <a:pos x="359" y="15"/>
                        </a:cxn>
                        <a:cxn ang="0">
                          <a:pos x="381" y="28"/>
                        </a:cxn>
                        <a:cxn ang="0">
                          <a:pos x="400" y="50"/>
                        </a:cxn>
                        <a:cxn ang="0">
                          <a:pos x="419" y="104"/>
                        </a:cxn>
                        <a:cxn ang="0">
                          <a:pos x="457" y="146"/>
                        </a:cxn>
                        <a:cxn ang="0">
                          <a:pos x="497" y="185"/>
                        </a:cxn>
                      </a:cxnLst>
                      <a:rect l="0" t="0" r="r" b="b"/>
                      <a:pathLst>
                        <a:path w="508" h="383">
                          <a:moveTo>
                            <a:pt x="496" y="186"/>
                          </a:moveTo>
                          <a:cubicBezTo>
                            <a:pt x="503" y="195"/>
                            <a:pt x="508" y="219"/>
                            <a:pt x="508" y="232"/>
                          </a:cubicBezTo>
                          <a:cubicBezTo>
                            <a:pt x="508" y="242"/>
                            <a:pt x="505" y="256"/>
                            <a:pt x="501" y="260"/>
                          </a:cubicBezTo>
                          <a:cubicBezTo>
                            <a:pt x="501" y="272"/>
                            <a:pt x="501" y="272"/>
                            <a:pt x="501" y="272"/>
                          </a:cubicBezTo>
                          <a:cubicBezTo>
                            <a:pt x="499" y="276"/>
                            <a:pt x="500" y="277"/>
                            <a:pt x="498" y="281"/>
                          </a:cubicBezTo>
                          <a:cubicBezTo>
                            <a:pt x="490" y="293"/>
                            <a:pt x="482" y="298"/>
                            <a:pt x="478" y="312"/>
                          </a:cubicBezTo>
                          <a:cubicBezTo>
                            <a:pt x="474" y="322"/>
                            <a:pt x="465" y="336"/>
                            <a:pt x="465" y="352"/>
                          </a:cubicBezTo>
                          <a:cubicBezTo>
                            <a:pt x="465" y="351"/>
                            <a:pt x="465" y="351"/>
                            <a:pt x="465" y="351"/>
                          </a:cubicBezTo>
                          <a:cubicBezTo>
                            <a:pt x="460" y="371"/>
                            <a:pt x="424" y="362"/>
                            <a:pt x="420" y="383"/>
                          </a:cubicBezTo>
                          <a:cubicBezTo>
                            <a:pt x="417" y="382"/>
                            <a:pt x="399" y="372"/>
                            <a:pt x="398" y="370"/>
                          </a:cubicBezTo>
                          <a:cubicBezTo>
                            <a:pt x="388" y="371"/>
                            <a:pt x="392" y="379"/>
                            <a:pt x="381" y="379"/>
                          </a:cubicBezTo>
                          <a:cubicBezTo>
                            <a:pt x="363" y="379"/>
                            <a:pt x="335" y="368"/>
                            <a:pt x="335" y="350"/>
                          </a:cubicBezTo>
                          <a:cubicBezTo>
                            <a:pt x="335" y="343"/>
                            <a:pt x="329" y="338"/>
                            <a:pt x="329" y="332"/>
                          </a:cubicBezTo>
                          <a:cubicBezTo>
                            <a:pt x="329" y="332"/>
                            <a:pt x="329" y="330"/>
                            <a:pt x="329" y="330"/>
                          </a:cubicBezTo>
                          <a:cubicBezTo>
                            <a:pt x="325" y="332"/>
                            <a:pt x="323" y="332"/>
                            <a:pt x="320" y="333"/>
                          </a:cubicBezTo>
                          <a:cubicBezTo>
                            <a:pt x="314" y="333"/>
                            <a:pt x="314" y="333"/>
                            <a:pt x="314" y="333"/>
                          </a:cubicBezTo>
                          <a:cubicBezTo>
                            <a:pt x="316" y="330"/>
                            <a:pt x="318" y="328"/>
                            <a:pt x="318" y="323"/>
                          </a:cubicBezTo>
                          <a:cubicBezTo>
                            <a:pt x="318" y="318"/>
                            <a:pt x="315" y="316"/>
                            <a:pt x="313" y="315"/>
                          </a:cubicBezTo>
                          <a:cubicBezTo>
                            <a:pt x="313" y="316"/>
                            <a:pt x="312" y="318"/>
                            <a:pt x="312" y="319"/>
                          </a:cubicBezTo>
                          <a:cubicBezTo>
                            <a:pt x="308" y="321"/>
                            <a:pt x="308" y="329"/>
                            <a:pt x="301" y="329"/>
                          </a:cubicBezTo>
                          <a:cubicBezTo>
                            <a:pt x="299" y="329"/>
                            <a:pt x="297" y="326"/>
                            <a:pt x="297" y="324"/>
                          </a:cubicBezTo>
                          <a:cubicBezTo>
                            <a:pt x="308" y="322"/>
                            <a:pt x="310" y="299"/>
                            <a:pt x="310" y="292"/>
                          </a:cubicBezTo>
                          <a:cubicBezTo>
                            <a:pt x="302" y="300"/>
                            <a:pt x="291" y="323"/>
                            <a:pt x="281" y="323"/>
                          </a:cubicBezTo>
                          <a:cubicBezTo>
                            <a:pt x="276" y="323"/>
                            <a:pt x="278" y="315"/>
                            <a:pt x="278" y="315"/>
                          </a:cubicBezTo>
                          <a:cubicBezTo>
                            <a:pt x="275" y="315"/>
                            <a:pt x="265" y="294"/>
                            <a:pt x="262" y="289"/>
                          </a:cubicBezTo>
                          <a:cubicBezTo>
                            <a:pt x="254" y="280"/>
                            <a:pt x="228" y="276"/>
                            <a:pt x="214" y="276"/>
                          </a:cubicBezTo>
                          <a:cubicBezTo>
                            <a:pt x="198" y="276"/>
                            <a:pt x="195" y="283"/>
                            <a:pt x="185" y="286"/>
                          </a:cubicBezTo>
                          <a:cubicBezTo>
                            <a:pt x="163" y="293"/>
                            <a:pt x="135" y="285"/>
                            <a:pt x="131" y="308"/>
                          </a:cubicBezTo>
                          <a:cubicBezTo>
                            <a:pt x="122" y="309"/>
                            <a:pt x="115" y="311"/>
                            <a:pt x="105" y="311"/>
                          </a:cubicBezTo>
                          <a:cubicBezTo>
                            <a:pt x="98" y="307"/>
                            <a:pt x="98" y="311"/>
                            <a:pt x="93" y="311"/>
                          </a:cubicBezTo>
                          <a:cubicBezTo>
                            <a:pt x="77" y="311"/>
                            <a:pt x="71" y="326"/>
                            <a:pt x="51" y="326"/>
                          </a:cubicBezTo>
                          <a:cubicBezTo>
                            <a:pt x="43" y="326"/>
                            <a:pt x="22" y="316"/>
                            <a:pt x="22" y="310"/>
                          </a:cubicBezTo>
                          <a:cubicBezTo>
                            <a:pt x="22" y="303"/>
                            <a:pt x="32" y="300"/>
                            <a:pt x="32" y="290"/>
                          </a:cubicBezTo>
                          <a:cubicBezTo>
                            <a:pt x="32" y="277"/>
                            <a:pt x="26" y="270"/>
                            <a:pt x="23" y="262"/>
                          </a:cubicBezTo>
                          <a:cubicBezTo>
                            <a:pt x="18" y="243"/>
                            <a:pt x="17" y="237"/>
                            <a:pt x="11" y="220"/>
                          </a:cubicBezTo>
                          <a:cubicBezTo>
                            <a:pt x="9" y="213"/>
                            <a:pt x="0" y="211"/>
                            <a:pt x="2" y="204"/>
                          </a:cubicBezTo>
                          <a:cubicBezTo>
                            <a:pt x="3" y="202"/>
                            <a:pt x="3" y="201"/>
                            <a:pt x="5" y="198"/>
                          </a:cubicBezTo>
                          <a:cubicBezTo>
                            <a:pt x="6" y="201"/>
                            <a:pt x="7" y="203"/>
                            <a:pt x="9" y="204"/>
                          </a:cubicBezTo>
                          <a:cubicBezTo>
                            <a:pt x="10" y="202"/>
                            <a:pt x="9" y="201"/>
                            <a:pt x="9" y="198"/>
                          </a:cubicBezTo>
                          <a:cubicBezTo>
                            <a:pt x="9" y="192"/>
                            <a:pt x="3" y="187"/>
                            <a:pt x="3" y="176"/>
                          </a:cubicBezTo>
                          <a:cubicBezTo>
                            <a:pt x="3" y="162"/>
                            <a:pt x="3" y="161"/>
                            <a:pt x="3" y="150"/>
                          </a:cubicBezTo>
                          <a:cubicBezTo>
                            <a:pt x="3" y="146"/>
                            <a:pt x="7" y="146"/>
                            <a:pt x="8" y="145"/>
                          </a:cubicBezTo>
                          <a:cubicBezTo>
                            <a:pt x="9" y="146"/>
                            <a:pt x="9" y="148"/>
                            <a:pt x="9" y="149"/>
                          </a:cubicBezTo>
                          <a:cubicBezTo>
                            <a:pt x="17" y="148"/>
                            <a:pt x="27" y="137"/>
                            <a:pt x="32" y="132"/>
                          </a:cubicBezTo>
                          <a:cubicBezTo>
                            <a:pt x="37" y="127"/>
                            <a:pt x="53" y="126"/>
                            <a:pt x="62" y="125"/>
                          </a:cubicBezTo>
                          <a:cubicBezTo>
                            <a:pt x="78" y="122"/>
                            <a:pt x="114" y="110"/>
                            <a:pt x="114" y="95"/>
                          </a:cubicBezTo>
                          <a:cubicBezTo>
                            <a:pt x="114" y="92"/>
                            <a:pt x="114" y="90"/>
                            <a:pt x="114" y="87"/>
                          </a:cubicBezTo>
                          <a:cubicBezTo>
                            <a:pt x="114" y="83"/>
                            <a:pt x="115" y="79"/>
                            <a:pt x="119" y="76"/>
                          </a:cubicBezTo>
                          <a:cubicBezTo>
                            <a:pt x="122" y="80"/>
                            <a:pt x="124" y="82"/>
                            <a:pt x="126" y="85"/>
                          </a:cubicBezTo>
                          <a:cubicBezTo>
                            <a:pt x="131" y="82"/>
                            <a:pt x="129" y="75"/>
                            <a:pt x="131" y="71"/>
                          </a:cubicBezTo>
                          <a:cubicBezTo>
                            <a:pt x="134" y="72"/>
                            <a:pt x="137" y="74"/>
                            <a:pt x="140" y="74"/>
                          </a:cubicBezTo>
                          <a:cubicBezTo>
                            <a:pt x="140" y="62"/>
                            <a:pt x="149" y="60"/>
                            <a:pt x="150" y="50"/>
                          </a:cubicBezTo>
                          <a:cubicBezTo>
                            <a:pt x="162" y="50"/>
                            <a:pt x="164" y="41"/>
                            <a:pt x="173" y="41"/>
                          </a:cubicBezTo>
                          <a:cubicBezTo>
                            <a:pt x="181" y="41"/>
                            <a:pt x="186" y="50"/>
                            <a:pt x="187" y="58"/>
                          </a:cubicBezTo>
                          <a:cubicBezTo>
                            <a:pt x="189" y="55"/>
                            <a:pt x="192" y="53"/>
                            <a:pt x="196" y="53"/>
                          </a:cubicBezTo>
                          <a:cubicBezTo>
                            <a:pt x="198" y="53"/>
                            <a:pt x="202" y="56"/>
                            <a:pt x="203" y="56"/>
                          </a:cubicBezTo>
                          <a:cubicBezTo>
                            <a:pt x="205" y="52"/>
                            <a:pt x="204" y="49"/>
                            <a:pt x="204" y="45"/>
                          </a:cubicBezTo>
                          <a:cubicBezTo>
                            <a:pt x="204" y="39"/>
                            <a:pt x="211" y="36"/>
                            <a:pt x="211" y="30"/>
                          </a:cubicBezTo>
                          <a:cubicBezTo>
                            <a:pt x="211" y="24"/>
                            <a:pt x="228" y="20"/>
                            <a:pt x="236" y="20"/>
                          </a:cubicBezTo>
                          <a:cubicBezTo>
                            <a:pt x="239" y="20"/>
                            <a:pt x="243" y="17"/>
                            <a:pt x="244" y="17"/>
                          </a:cubicBezTo>
                          <a:cubicBezTo>
                            <a:pt x="241" y="13"/>
                            <a:pt x="237" y="11"/>
                            <a:pt x="236" y="7"/>
                          </a:cubicBezTo>
                          <a:cubicBezTo>
                            <a:pt x="251" y="13"/>
                            <a:pt x="260" y="19"/>
                            <a:pt x="276" y="19"/>
                          </a:cubicBezTo>
                          <a:cubicBezTo>
                            <a:pt x="281" y="19"/>
                            <a:pt x="283" y="15"/>
                            <a:pt x="288" y="15"/>
                          </a:cubicBezTo>
                          <a:cubicBezTo>
                            <a:pt x="291" y="15"/>
                            <a:pt x="297" y="20"/>
                            <a:pt x="297" y="23"/>
                          </a:cubicBezTo>
                          <a:cubicBezTo>
                            <a:pt x="297" y="29"/>
                            <a:pt x="290" y="30"/>
                            <a:pt x="287" y="32"/>
                          </a:cubicBezTo>
                          <a:cubicBezTo>
                            <a:pt x="281" y="54"/>
                            <a:pt x="281" y="54"/>
                            <a:pt x="281" y="54"/>
                          </a:cubicBezTo>
                          <a:cubicBezTo>
                            <a:pt x="281" y="58"/>
                            <a:pt x="288" y="57"/>
                            <a:pt x="290" y="59"/>
                          </a:cubicBezTo>
                          <a:cubicBezTo>
                            <a:pt x="293" y="60"/>
                            <a:pt x="293" y="67"/>
                            <a:pt x="295" y="68"/>
                          </a:cubicBezTo>
                          <a:cubicBezTo>
                            <a:pt x="306" y="72"/>
                            <a:pt x="313" y="74"/>
                            <a:pt x="324" y="79"/>
                          </a:cubicBezTo>
                          <a:cubicBezTo>
                            <a:pt x="330" y="81"/>
                            <a:pt x="333" y="90"/>
                            <a:pt x="341" y="90"/>
                          </a:cubicBezTo>
                          <a:cubicBezTo>
                            <a:pt x="355" y="90"/>
                            <a:pt x="357" y="64"/>
                            <a:pt x="359" y="54"/>
                          </a:cubicBezTo>
                          <a:cubicBezTo>
                            <a:pt x="359" y="15"/>
                            <a:pt x="359" y="15"/>
                            <a:pt x="359" y="15"/>
                          </a:cubicBezTo>
                          <a:cubicBezTo>
                            <a:pt x="366" y="9"/>
                            <a:pt x="364" y="4"/>
                            <a:pt x="372" y="0"/>
                          </a:cubicBezTo>
                          <a:cubicBezTo>
                            <a:pt x="373" y="11"/>
                            <a:pt x="379" y="19"/>
                            <a:pt x="381" y="28"/>
                          </a:cubicBezTo>
                          <a:cubicBezTo>
                            <a:pt x="383" y="34"/>
                            <a:pt x="381" y="42"/>
                            <a:pt x="386" y="45"/>
                          </a:cubicBezTo>
                          <a:cubicBezTo>
                            <a:pt x="390" y="47"/>
                            <a:pt x="399" y="49"/>
                            <a:pt x="400" y="50"/>
                          </a:cubicBezTo>
                          <a:cubicBezTo>
                            <a:pt x="406" y="54"/>
                            <a:pt x="406" y="68"/>
                            <a:pt x="408" y="75"/>
                          </a:cubicBezTo>
                          <a:cubicBezTo>
                            <a:pt x="412" y="87"/>
                            <a:pt x="415" y="93"/>
                            <a:pt x="419" y="104"/>
                          </a:cubicBezTo>
                          <a:cubicBezTo>
                            <a:pt x="422" y="114"/>
                            <a:pt x="441" y="118"/>
                            <a:pt x="449" y="126"/>
                          </a:cubicBezTo>
                          <a:cubicBezTo>
                            <a:pt x="454" y="131"/>
                            <a:pt x="455" y="139"/>
                            <a:pt x="457" y="146"/>
                          </a:cubicBezTo>
                          <a:cubicBezTo>
                            <a:pt x="459" y="151"/>
                            <a:pt x="466" y="151"/>
                            <a:pt x="471" y="151"/>
                          </a:cubicBezTo>
                          <a:cubicBezTo>
                            <a:pt x="471" y="169"/>
                            <a:pt x="488" y="176"/>
                            <a:pt x="497" y="185"/>
                          </a:cubicBezTo>
                          <a:lnTo>
                            <a:pt x="496" y="186"/>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96" name="Freeform: Shape 313"/>
                    <p:cNvSpPr/>
                    <p:nvPr/>
                  </p:nvSpPr>
                  <p:spPr bwMode="auto">
                    <a:xfrm>
                      <a:off x="7043738" y="3598863"/>
                      <a:ext cx="127000" cy="125413"/>
                    </a:xfrm>
                    <a:custGeom>
                      <a:avLst/>
                      <a:gdLst/>
                      <a:ahLst/>
                      <a:cxnLst>
                        <a:cxn ang="0">
                          <a:pos x="58" y="26"/>
                        </a:cxn>
                        <a:cxn ang="0">
                          <a:pos x="59" y="22"/>
                        </a:cxn>
                        <a:cxn ang="0">
                          <a:pos x="67" y="17"/>
                        </a:cxn>
                        <a:cxn ang="0">
                          <a:pos x="67" y="14"/>
                        </a:cxn>
                        <a:cxn ang="0">
                          <a:pos x="78" y="0"/>
                        </a:cxn>
                        <a:cxn ang="0">
                          <a:pos x="81" y="4"/>
                        </a:cxn>
                        <a:cxn ang="0">
                          <a:pos x="83" y="10"/>
                        </a:cxn>
                        <a:cxn ang="0">
                          <a:pos x="90" y="6"/>
                        </a:cxn>
                        <a:cxn ang="0">
                          <a:pos x="94" y="8"/>
                        </a:cxn>
                        <a:cxn ang="0">
                          <a:pos x="96" y="15"/>
                        </a:cxn>
                        <a:cxn ang="0">
                          <a:pos x="79" y="37"/>
                        </a:cxn>
                        <a:cxn ang="0">
                          <a:pos x="79" y="50"/>
                        </a:cxn>
                        <a:cxn ang="0">
                          <a:pos x="63" y="53"/>
                        </a:cxn>
                        <a:cxn ang="0">
                          <a:pos x="49" y="84"/>
                        </a:cxn>
                        <a:cxn ang="0">
                          <a:pos x="32" y="94"/>
                        </a:cxn>
                        <a:cxn ang="0">
                          <a:pos x="23" y="92"/>
                        </a:cxn>
                        <a:cxn ang="0">
                          <a:pos x="3" y="83"/>
                        </a:cxn>
                        <a:cxn ang="0">
                          <a:pos x="0" y="81"/>
                        </a:cxn>
                        <a:cxn ang="0">
                          <a:pos x="18" y="57"/>
                        </a:cxn>
                        <a:cxn ang="0">
                          <a:pos x="25" y="51"/>
                        </a:cxn>
                        <a:cxn ang="0">
                          <a:pos x="50" y="37"/>
                        </a:cxn>
                        <a:cxn ang="0">
                          <a:pos x="58" y="26"/>
                        </a:cxn>
                      </a:cxnLst>
                      <a:rect l="0" t="0" r="r" b="b"/>
                      <a:pathLst>
                        <a:path w="96" h="94">
                          <a:moveTo>
                            <a:pt x="58" y="26"/>
                          </a:moveTo>
                          <a:cubicBezTo>
                            <a:pt x="58" y="26"/>
                            <a:pt x="58" y="23"/>
                            <a:pt x="59" y="22"/>
                          </a:cubicBezTo>
                          <a:cubicBezTo>
                            <a:pt x="60" y="18"/>
                            <a:pt x="63" y="17"/>
                            <a:pt x="67" y="17"/>
                          </a:cubicBezTo>
                          <a:cubicBezTo>
                            <a:pt x="67" y="16"/>
                            <a:pt x="67" y="15"/>
                            <a:pt x="67" y="14"/>
                          </a:cubicBezTo>
                          <a:cubicBezTo>
                            <a:pt x="67" y="8"/>
                            <a:pt x="74" y="2"/>
                            <a:pt x="78" y="0"/>
                          </a:cubicBezTo>
                          <a:cubicBezTo>
                            <a:pt x="78" y="3"/>
                            <a:pt x="79" y="4"/>
                            <a:pt x="81" y="4"/>
                          </a:cubicBezTo>
                          <a:cubicBezTo>
                            <a:pt x="81" y="7"/>
                            <a:pt x="80" y="10"/>
                            <a:pt x="83" y="10"/>
                          </a:cubicBezTo>
                          <a:cubicBezTo>
                            <a:pt x="86" y="10"/>
                            <a:pt x="88" y="7"/>
                            <a:pt x="90" y="6"/>
                          </a:cubicBezTo>
                          <a:cubicBezTo>
                            <a:pt x="91" y="8"/>
                            <a:pt x="92" y="8"/>
                            <a:pt x="94" y="8"/>
                          </a:cubicBezTo>
                          <a:cubicBezTo>
                            <a:pt x="94" y="12"/>
                            <a:pt x="94" y="14"/>
                            <a:pt x="96" y="15"/>
                          </a:cubicBezTo>
                          <a:cubicBezTo>
                            <a:pt x="95" y="21"/>
                            <a:pt x="86" y="37"/>
                            <a:pt x="79" y="37"/>
                          </a:cubicBezTo>
                          <a:cubicBezTo>
                            <a:pt x="78" y="43"/>
                            <a:pt x="80" y="45"/>
                            <a:pt x="79" y="50"/>
                          </a:cubicBezTo>
                          <a:cubicBezTo>
                            <a:pt x="77" y="50"/>
                            <a:pt x="66" y="53"/>
                            <a:pt x="63" y="53"/>
                          </a:cubicBezTo>
                          <a:cubicBezTo>
                            <a:pt x="61" y="58"/>
                            <a:pt x="49" y="84"/>
                            <a:pt x="49" y="84"/>
                          </a:cubicBezTo>
                          <a:cubicBezTo>
                            <a:pt x="45" y="88"/>
                            <a:pt x="37" y="94"/>
                            <a:pt x="32" y="94"/>
                          </a:cubicBezTo>
                          <a:cubicBezTo>
                            <a:pt x="30" y="94"/>
                            <a:pt x="25" y="92"/>
                            <a:pt x="23" y="92"/>
                          </a:cubicBezTo>
                          <a:cubicBezTo>
                            <a:pt x="20" y="92"/>
                            <a:pt x="3" y="85"/>
                            <a:pt x="3" y="83"/>
                          </a:cubicBezTo>
                          <a:cubicBezTo>
                            <a:pt x="2" y="83"/>
                            <a:pt x="0" y="82"/>
                            <a:pt x="0" y="81"/>
                          </a:cubicBezTo>
                          <a:cubicBezTo>
                            <a:pt x="0" y="70"/>
                            <a:pt x="14" y="64"/>
                            <a:pt x="18" y="57"/>
                          </a:cubicBezTo>
                          <a:cubicBezTo>
                            <a:pt x="20" y="54"/>
                            <a:pt x="22" y="51"/>
                            <a:pt x="25" y="51"/>
                          </a:cubicBezTo>
                          <a:cubicBezTo>
                            <a:pt x="36" y="51"/>
                            <a:pt x="42" y="40"/>
                            <a:pt x="50" y="37"/>
                          </a:cubicBezTo>
                          <a:cubicBezTo>
                            <a:pt x="52" y="36"/>
                            <a:pt x="58" y="26"/>
                            <a:pt x="58" y="2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97" name="Freeform: Shape 314"/>
                    <p:cNvSpPr/>
                    <p:nvPr/>
                  </p:nvSpPr>
                  <p:spPr bwMode="auto">
                    <a:xfrm>
                      <a:off x="7148513" y="3476625"/>
                      <a:ext cx="93663" cy="139700"/>
                    </a:xfrm>
                    <a:custGeom>
                      <a:avLst/>
                      <a:gdLst/>
                      <a:ahLst/>
                      <a:cxnLst>
                        <a:cxn ang="0">
                          <a:pos x="22" y="40"/>
                        </a:cxn>
                        <a:cxn ang="0">
                          <a:pos x="17" y="31"/>
                        </a:cxn>
                        <a:cxn ang="0">
                          <a:pos x="19" y="27"/>
                        </a:cxn>
                        <a:cxn ang="0">
                          <a:pos x="0" y="0"/>
                        </a:cxn>
                        <a:cxn ang="0">
                          <a:pos x="16" y="12"/>
                        </a:cxn>
                        <a:cxn ang="0">
                          <a:pos x="22" y="19"/>
                        </a:cxn>
                        <a:cxn ang="0">
                          <a:pos x="20" y="22"/>
                        </a:cxn>
                        <a:cxn ang="0">
                          <a:pos x="27" y="37"/>
                        </a:cxn>
                        <a:cxn ang="0">
                          <a:pos x="30" y="37"/>
                        </a:cxn>
                        <a:cxn ang="0">
                          <a:pos x="34" y="32"/>
                        </a:cxn>
                        <a:cxn ang="0">
                          <a:pos x="37" y="32"/>
                        </a:cxn>
                        <a:cxn ang="0">
                          <a:pos x="53" y="50"/>
                        </a:cxn>
                        <a:cxn ang="0">
                          <a:pos x="68" y="46"/>
                        </a:cxn>
                        <a:cxn ang="0">
                          <a:pos x="71" y="48"/>
                        </a:cxn>
                        <a:cxn ang="0">
                          <a:pos x="63" y="71"/>
                        </a:cxn>
                        <a:cxn ang="0">
                          <a:pos x="61" y="68"/>
                        </a:cxn>
                        <a:cxn ang="0">
                          <a:pos x="60" y="70"/>
                        </a:cxn>
                        <a:cxn ang="0">
                          <a:pos x="51" y="75"/>
                        </a:cxn>
                        <a:cxn ang="0">
                          <a:pos x="52" y="80"/>
                        </a:cxn>
                        <a:cxn ang="0">
                          <a:pos x="46" y="89"/>
                        </a:cxn>
                        <a:cxn ang="0">
                          <a:pos x="30" y="104"/>
                        </a:cxn>
                        <a:cxn ang="0">
                          <a:pos x="23" y="98"/>
                        </a:cxn>
                        <a:cxn ang="0">
                          <a:pos x="29" y="86"/>
                        </a:cxn>
                        <a:cxn ang="0">
                          <a:pos x="12" y="72"/>
                        </a:cxn>
                        <a:cxn ang="0">
                          <a:pos x="19" y="65"/>
                        </a:cxn>
                        <a:cxn ang="0">
                          <a:pos x="24" y="48"/>
                        </a:cxn>
                        <a:cxn ang="0">
                          <a:pos x="22" y="38"/>
                        </a:cxn>
                        <a:cxn ang="0">
                          <a:pos x="22" y="38"/>
                        </a:cxn>
                        <a:cxn ang="0">
                          <a:pos x="22" y="40"/>
                        </a:cxn>
                      </a:cxnLst>
                      <a:rect l="0" t="0" r="r" b="b"/>
                      <a:pathLst>
                        <a:path w="71" h="104">
                          <a:moveTo>
                            <a:pt x="22" y="40"/>
                          </a:moveTo>
                          <a:cubicBezTo>
                            <a:pt x="21" y="36"/>
                            <a:pt x="17" y="35"/>
                            <a:pt x="17" y="31"/>
                          </a:cubicBezTo>
                          <a:cubicBezTo>
                            <a:pt x="17" y="30"/>
                            <a:pt x="18" y="28"/>
                            <a:pt x="19" y="27"/>
                          </a:cubicBezTo>
                          <a:cubicBezTo>
                            <a:pt x="8" y="25"/>
                            <a:pt x="2" y="11"/>
                            <a:pt x="0" y="0"/>
                          </a:cubicBezTo>
                          <a:cubicBezTo>
                            <a:pt x="4" y="7"/>
                            <a:pt x="12" y="8"/>
                            <a:pt x="16" y="12"/>
                          </a:cubicBezTo>
                          <a:cubicBezTo>
                            <a:pt x="19" y="15"/>
                            <a:pt x="19" y="18"/>
                            <a:pt x="22" y="19"/>
                          </a:cubicBezTo>
                          <a:cubicBezTo>
                            <a:pt x="21" y="21"/>
                            <a:pt x="20" y="21"/>
                            <a:pt x="20" y="22"/>
                          </a:cubicBezTo>
                          <a:cubicBezTo>
                            <a:pt x="20" y="25"/>
                            <a:pt x="25" y="34"/>
                            <a:pt x="27" y="37"/>
                          </a:cubicBezTo>
                          <a:cubicBezTo>
                            <a:pt x="30" y="37"/>
                            <a:pt x="30" y="37"/>
                            <a:pt x="30" y="37"/>
                          </a:cubicBezTo>
                          <a:cubicBezTo>
                            <a:pt x="30" y="34"/>
                            <a:pt x="32" y="32"/>
                            <a:pt x="34" y="32"/>
                          </a:cubicBezTo>
                          <a:cubicBezTo>
                            <a:pt x="35" y="32"/>
                            <a:pt x="36" y="32"/>
                            <a:pt x="37" y="32"/>
                          </a:cubicBezTo>
                          <a:cubicBezTo>
                            <a:pt x="37" y="44"/>
                            <a:pt x="42" y="50"/>
                            <a:pt x="53" y="50"/>
                          </a:cubicBezTo>
                          <a:cubicBezTo>
                            <a:pt x="61" y="50"/>
                            <a:pt x="61" y="46"/>
                            <a:pt x="68" y="46"/>
                          </a:cubicBezTo>
                          <a:cubicBezTo>
                            <a:pt x="69" y="46"/>
                            <a:pt x="71" y="47"/>
                            <a:pt x="71" y="48"/>
                          </a:cubicBezTo>
                          <a:cubicBezTo>
                            <a:pt x="65" y="55"/>
                            <a:pt x="67" y="64"/>
                            <a:pt x="63" y="71"/>
                          </a:cubicBezTo>
                          <a:cubicBezTo>
                            <a:pt x="61" y="68"/>
                            <a:pt x="61" y="68"/>
                            <a:pt x="61" y="68"/>
                          </a:cubicBezTo>
                          <a:cubicBezTo>
                            <a:pt x="60" y="68"/>
                            <a:pt x="60" y="70"/>
                            <a:pt x="60" y="70"/>
                          </a:cubicBezTo>
                          <a:cubicBezTo>
                            <a:pt x="55" y="71"/>
                            <a:pt x="51" y="72"/>
                            <a:pt x="51" y="75"/>
                          </a:cubicBezTo>
                          <a:cubicBezTo>
                            <a:pt x="51" y="77"/>
                            <a:pt x="52" y="78"/>
                            <a:pt x="52" y="80"/>
                          </a:cubicBezTo>
                          <a:cubicBezTo>
                            <a:pt x="52" y="83"/>
                            <a:pt x="47" y="87"/>
                            <a:pt x="46" y="89"/>
                          </a:cubicBezTo>
                          <a:cubicBezTo>
                            <a:pt x="42" y="95"/>
                            <a:pt x="39" y="104"/>
                            <a:pt x="30" y="104"/>
                          </a:cubicBezTo>
                          <a:cubicBezTo>
                            <a:pt x="26" y="104"/>
                            <a:pt x="23" y="102"/>
                            <a:pt x="23" y="98"/>
                          </a:cubicBezTo>
                          <a:cubicBezTo>
                            <a:pt x="23" y="93"/>
                            <a:pt x="29" y="91"/>
                            <a:pt x="29" y="86"/>
                          </a:cubicBezTo>
                          <a:cubicBezTo>
                            <a:pt x="29" y="77"/>
                            <a:pt x="12" y="80"/>
                            <a:pt x="12" y="72"/>
                          </a:cubicBezTo>
                          <a:cubicBezTo>
                            <a:pt x="12" y="68"/>
                            <a:pt x="16" y="67"/>
                            <a:pt x="19" y="65"/>
                          </a:cubicBezTo>
                          <a:cubicBezTo>
                            <a:pt x="23" y="61"/>
                            <a:pt x="24" y="55"/>
                            <a:pt x="24" y="48"/>
                          </a:cubicBezTo>
                          <a:cubicBezTo>
                            <a:pt x="24" y="44"/>
                            <a:pt x="22" y="40"/>
                            <a:pt x="22" y="38"/>
                          </a:cubicBezTo>
                          <a:cubicBezTo>
                            <a:pt x="22" y="38"/>
                            <a:pt x="22" y="38"/>
                            <a:pt x="22" y="38"/>
                          </a:cubicBezTo>
                          <a:lnTo>
                            <a:pt x="22" y="4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98" name="Freeform: Shape 315"/>
                    <p:cNvSpPr/>
                    <p:nvPr/>
                  </p:nvSpPr>
                  <p:spPr bwMode="auto">
                    <a:xfrm>
                      <a:off x="6856413" y="3582988"/>
                      <a:ext cx="6350" cy="9525"/>
                    </a:xfrm>
                    <a:custGeom>
                      <a:avLst/>
                      <a:gdLst/>
                      <a:ahLst/>
                      <a:cxnLst>
                        <a:cxn ang="0">
                          <a:pos x="5" y="0"/>
                        </a:cxn>
                        <a:cxn ang="0">
                          <a:pos x="4" y="7"/>
                        </a:cxn>
                        <a:cxn ang="0">
                          <a:pos x="0" y="0"/>
                        </a:cxn>
                        <a:cxn ang="0">
                          <a:pos x="5" y="0"/>
                        </a:cxn>
                      </a:cxnLst>
                      <a:rect l="0" t="0" r="r" b="b"/>
                      <a:pathLst>
                        <a:path w="5" h="7">
                          <a:moveTo>
                            <a:pt x="5" y="0"/>
                          </a:moveTo>
                          <a:cubicBezTo>
                            <a:pt x="5" y="4"/>
                            <a:pt x="4" y="5"/>
                            <a:pt x="4" y="7"/>
                          </a:cubicBezTo>
                          <a:cubicBezTo>
                            <a:pt x="0" y="6"/>
                            <a:pt x="0" y="3"/>
                            <a:pt x="0" y="0"/>
                          </a:cubicBezTo>
                          <a:cubicBezTo>
                            <a:pt x="2" y="0"/>
                            <a:pt x="4" y="0"/>
                            <a:pt x="5"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99" name="Freeform: Shape 316"/>
                    <p:cNvSpPr/>
                    <p:nvPr/>
                  </p:nvSpPr>
                  <p:spPr bwMode="auto">
                    <a:xfrm>
                      <a:off x="6664325" y="3500438"/>
                      <a:ext cx="22225" cy="11113"/>
                    </a:xfrm>
                    <a:custGeom>
                      <a:avLst/>
                      <a:gdLst/>
                      <a:ahLst/>
                      <a:cxnLst>
                        <a:cxn ang="0">
                          <a:pos x="16" y="4"/>
                        </a:cxn>
                        <a:cxn ang="0">
                          <a:pos x="0" y="4"/>
                        </a:cxn>
                        <a:cxn ang="0">
                          <a:pos x="16" y="4"/>
                        </a:cxn>
                      </a:cxnLst>
                      <a:rect l="0" t="0" r="r" b="b"/>
                      <a:pathLst>
                        <a:path w="16" h="8">
                          <a:moveTo>
                            <a:pt x="16" y="4"/>
                          </a:moveTo>
                          <a:cubicBezTo>
                            <a:pt x="11" y="7"/>
                            <a:pt x="4" y="8"/>
                            <a:pt x="0" y="4"/>
                          </a:cubicBezTo>
                          <a:cubicBezTo>
                            <a:pt x="9" y="0"/>
                            <a:pt x="10" y="0"/>
                            <a:pt x="16"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400" name="Freeform: Shape 317"/>
                    <p:cNvSpPr/>
                    <p:nvPr/>
                  </p:nvSpPr>
                  <p:spPr bwMode="auto">
                    <a:xfrm>
                      <a:off x="6556375" y="3065463"/>
                      <a:ext cx="22225" cy="9525"/>
                    </a:xfrm>
                    <a:custGeom>
                      <a:avLst/>
                      <a:gdLst/>
                      <a:ahLst/>
                      <a:cxnLst>
                        <a:cxn ang="0">
                          <a:pos x="17" y="1"/>
                        </a:cxn>
                        <a:cxn ang="0">
                          <a:pos x="17" y="7"/>
                        </a:cxn>
                        <a:cxn ang="0">
                          <a:pos x="13" y="7"/>
                        </a:cxn>
                        <a:cxn ang="0">
                          <a:pos x="0" y="3"/>
                        </a:cxn>
                        <a:cxn ang="0">
                          <a:pos x="17" y="1"/>
                        </a:cxn>
                      </a:cxnLst>
                      <a:rect l="0" t="0" r="r" b="b"/>
                      <a:pathLst>
                        <a:path w="17" h="7">
                          <a:moveTo>
                            <a:pt x="17" y="1"/>
                          </a:moveTo>
                          <a:cubicBezTo>
                            <a:pt x="17" y="7"/>
                            <a:pt x="17" y="7"/>
                            <a:pt x="17" y="7"/>
                          </a:cubicBezTo>
                          <a:cubicBezTo>
                            <a:pt x="16" y="7"/>
                            <a:pt x="14" y="7"/>
                            <a:pt x="13" y="7"/>
                          </a:cubicBezTo>
                          <a:cubicBezTo>
                            <a:pt x="8" y="7"/>
                            <a:pt x="2" y="5"/>
                            <a:pt x="0" y="3"/>
                          </a:cubicBezTo>
                          <a:cubicBezTo>
                            <a:pt x="8" y="1"/>
                            <a:pt x="11" y="0"/>
                            <a:pt x="17" y="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grpSp>
              <p:nvGrpSpPr>
                <p:cNvPr id="315" name="Group 232"/>
                <p:cNvGrpSpPr/>
                <p:nvPr/>
              </p:nvGrpSpPr>
              <p:grpSpPr>
                <a:xfrm>
                  <a:off x="4694941" y="1642942"/>
                  <a:ext cx="2506151" cy="1771347"/>
                  <a:chOff x="4713288" y="1038225"/>
                  <a:chExt cx="2847975" cy="2012950"/>
                </a:xfrm>
                <a:grpFill/>
              </p:grpSpPr>
              <p:sp>
                <p:nvSpPr>
                  <p:cNvPr id="316" name="Freeform: Shape 233"/>
                  <p:cNvSpPr/>
                  <p:nvPr/>
                </p:nvSpPr>
                <p:spPr bwMode="auto">
                  <a:xfrm>
                    <a:off x="4818063" y="2127250"/>
                    <a:ext cx="622300" cy="538163"/>
                  </a:xfrm>
                  <a:custGeom>
                    <a:avLst/>
                    <a:gdLst/>
                    <a:ahLst/>
                    <a:cxnLst>
                      <a:cxn ang="0">
                        <a:pos x="102" y="154"/>
                      </a:cxn>
                      <a:cxn ang="0">
                        <a:pos x="113" y="126"/>
                      </a:cxn>
                      <a:cxn ang="0">
                        <a:pos x="122" y="86"/>
                      </a:cxn>
                      <a:cxn ang="0">
                        <a:pos x="125" y="77"/>
                      </a:cxn>
                      <a:cxn ang="0">
                        <a:pos x="108" y="77"/>
                      </a:cxn>
                      <a:cxn ang="0">
                        <a:pos x="64" y="77"/>
                      </a:cxn>
                      <a:cxn ang="0">
                        <a:pos x="27" y="79"/>
                      </a:cxn>
                      <a:cxn ang="0">
                        <a:pos x="26" y="77"/>
                      </a:cxn>
                      <a:cxn ang="0">
                        <a:pos x="0" y="55"/>
                      </a:cxn>
                      <a:cxn ang="0">
                        <a:pos x="9" y="37"/>
                      </a:cxn>
                      <a:cxn ang="0">
                        <a:pos x="41" y="20"/>
                      </a:cxn>
                      <a:cxn ang="0">
                        <a:pos x="48" y="13"/>
                      </a:cxn>
                      <a:cxn ang="0">
                        <a:pos x="80" y="4"/>
                      </a:cxn>
                      <a:cxn ang="0">
                        <a:pos x="127" y="7"/>
                      </a:cxn>
                      <a:cxn ang="0">
                        <a:pos x="174" y="15"/>
                      </a:cxn>
                      <a:cxn ang="0">
                        <a:pos x="223" y="21"/>
                      </a:cxn>
                      <a:cxn ang="0">
                        <a:pos x="256" y="44"/>
                      </a:cxn>
                      <a:cxn ang="0">
                        <a:pos x="278" y="33"/>
                      </a:cxn>
                      <a:cxn ang="0">
                        <a:pos x="281" y="43"/>
                      </a:cxn>
                      <a:cxn ang="0">
                        <a:pos x="289" y="65"/>
                      </a:cxn>
                      <a:cxn ang="0">
                        <a:pos x="309" y="76"/>
                      </a:cxn>
                      <a:cxn ang="0">
                        <a:pos x="350" y="76"/>
                      </a:cxn>
                      <a:cxn ang="0">
                        <a:pos x="359" y="63"/>
                      </a:cxn>
                      <a:cxn ang="0">
                        <a:pos x="387" y="51"/>
                      </a:cxn>
                      <a:cxn ang="0">
                        <a:pos x="439" y="74"/>
                      </a:cxn>
                      <a:cxn ang="0">
                        <a:pos x="445" y="96"/>
                      </a:cxn>
                      <a:cxn ang="0">
                        <a:pos x="435" y="119"/>
                      </a:cxn>
                      <a:cxn ang="0">
                        <a:pos x="436" y="138"/>
                      </a:cxn>
                      <a:cxn ang="0">
                        <a:pos x="449" y="156"/>
                      </a:cxn>
                      <a:cxn ang="0">
                        <a:pos x="445" y="179"/>
                      </a:cxn>
                      <a:cxn ang="0">
                        <a:pos x="448" y="232"/>
                      </a:cxn>
                      <a:cxn ang="0">
                        <a:pos x="448" y="240"/>
                      </a:cxn>
                      <a:cxn ang="0">
                        <a:pos x="393" y="231"/>
                      </a:cxn>
                      <a:cxn ang="0">
                        <a:pos x="370" y="220"/>
                      </a:cxn>
                      <a:cxn ang="0">
                        <a:pos x="333" y="207"/>
                      </a:cxn>
                      <a:cxn ang="0">
                        <a:pos x="313" y="192"/>
                      </a:cxn>
                      <a:cxn ang="0">
                        <a:pos x="278" y="183"/>
                      </a:cxn>
                      <a:cxn ang="0">
                        <a:pos x="304" y="224"/>
                      </a:cxn>
                      <a:cxn ang="0">
                        <a:pos x="315" y="227"/>
                      </a:cxn>
                      <a:cxn ang="0">
                        <a:pos x="313" y="246"/>
                      </a:cxn>
                      <a:cxn ang="0">
                        <a:pos x="379" y="225"/>
                      </a:cxn>
                      <a:cxn ang="0">
                        <a:pos x="406" y="260"/>
                      </a:cxn>
                      <a:cxn ang="0">
                        <a:pos x="414" y="270"/>
                      </a:cxn>
                      <a:cxn ang="0">
                        <a:pos x="410" y="302"/>
                      </a:cxn>
                      <a:cxn ang="0">
                        <a:pos x="390" y="321"/>
                      </a:cxn>
                      <a:cxn ang="0">
                        <a:pos x="365" y="347"/>
                      </a:cxn>
                      <a:cxn ang="0">
                        <a:pos x="328" y="368"/>
                      </a:cxn>
                      <a:cxn ang="0">
                        <a:pos x="265" y="395"/>
                      </a:cxn>
                      <a:cxn ang="0">
                        <a:pos x="234" y="404"/>
                      </a:cxn>
                      <a:cxn ang="0">
                        <a:pos x="217" y="399"/>
                      </a:cxn>
                      <a:cxn ang="0">
                        <a:pos x="209" y="372"/>
                      </a:cxn>
                      <a:cxn ang="0">
                        <a:pos x="198" y="340"/>
                      </a:cxn>
                      <a:cxn ang="0">
                        <a:pos x="162" y="280"/>
                      </a:cxn>
                      <a:cxn ang="0">
                        <a:pos x="154" y="259"/>
                      </a:cxn>
                      <a:cxn ang="0">
                        <a:pos x="140" y="251"/>
                      </a:cxn>
                      <a:cxn ang="0">
                        <a:pos x="131" y="229"/>
                      </a:cxn>
                      <a:cxn ang="0">
                        <a:pos x="109" y="196"/>
                      </a:cxn>
                      <a:cxn ang="0">
                        <a:pos x="112" y="177"/>
                      </a:cxn>
                    </a:cxnLst>
                    <a:rect l="0" t="0" r="r" b="b"/>
                    <a:pathLst>
                      <a:path w="467" h="405">
                        <a:moveTo>
                          <a:pt x="112" y="177"/>
                        </a:moveTo>
                        <a:cubicBezTo>
                          <a:pt x="102" y="154"/>
                          <a:pt x="102" y="154"/>
                          <a:pt x="102" y="154"/>
                        </a:cubicBezTo>
                        <a:cubicBezTo>
                          <a:pt x="102" y="151"/>
                          <a:pt x="105" y="151"/>
                          <a:pt x="106" y="149"/>
                        </a:cubicBezTo>
                        <a:cubicBezTo>
                          <a:pt x="109" y="139"/>
                          <a:pt x="110" y="134"/>
                          <a:pt x="113" y="126"/>
                        </a:cubicBezTo>
                        <a:cubicBezTo>
                          <a:pt x="115" y="117"/>
                          <a:pt x="124" y="115"/>
                          <a:pt x="124" y="104"/>
                        </a:cubicBezTo>
                        <a:cubicBezTo>
                          <a:pt x="124" y="97"/>
                          <a:pt x="122" y="91"/>
                          <a:pt x="122" y="86"/>
                        </a:cubicBezTo>
                        <a:cubicBezTo>
                          <a:pt x="122" y="83"/>
                          <a:pt x="124" y="82"/>
                          <a:pt x="125" y="81"/>
                        </a:cubicBezTo>
                        <a:cubicBezTo>
                          <a:pt x="125" y="77"/>
                          <a:pt x="125" y="77"/>
                          <a:pt x="125" y="77"/>
                        </a:cubicBezTo>
                        <a:cubicBezTo>
                          <a:pt x="121" y="78"/>
                          <a:pt x="120" y="81"/>
                          <a:pt x="117" y="81"/>
                        </a:cubicBezTo>
                        <a:cubicBezTo>
                          <a:pt x="112" y="81"/>
                          <a:pt x="110" y="79"/>
                          <a:pt x="108" y="77"/>
                        </a:cubicBezTo>
                        <a:cubicBezTo>
                          <a:pt x="101" y="82"/>
                          <a:pt x="98" y="88"/>
                          <a:pt x="86" y="88"/>
                        </a:cubicBezTo>
                        <a:cubicBezTo>
                          <a:pt x="76" y="88"/>
                          <a:pt x="73" y="77"/>
                          <a:pt x="64" y="77"/>
                        </a:cubicBezTo>
                        <a:cubicBezTo>
                          <a:pt x="54" y="77"/>
                          <a:pt x="56" y="87"/>
                          <a:pt x="48" y="87"/>
                        </a:cubicBezTo>
                        <a:cubicBezTo>
                          <a:pt x="40" y="87"/>
                          <a:pt x="35" y="75"/>
                          <a:pt x="27" y="79"/>
                        </a:cubicBezTo>
                        <a:cubicBezTo>
                          <a:pt x="22" y="79"/>
                          <a:pt x="22" y="79"/>
                          <a:pt x="22" y="79"/>
                        </a:cubicBezTo>
                        <a:cubicBezTo>
                          <a:pt x="24" y="79"/>
                          <a:pt x="25" y="78"/>
                          <a:pt x="26" y="77"/>
                        </a:cubicBezTo>
                        <a:cubicBezTo>
                          <a:pt x="23" y="74"/>
                          <a:pt x="10" y="67"/>
                          <a:pt x="15" y="63"/>
                        </a:cubicBezTo>
                        <a:cubicBezTo>
                          <a:pt x="11" y="57"/>
                          <a:pt x="6" y="58"/>
                          <a:pt x="0" y="55"/>
                        </a:cubicBezTo>
                        <a:cubicBezTo>
                          <a:pt x="4" y="50"/>
                          <a:pt x="9" y="51"/>
                          <a:pt x="9" y="43"/>
                        </a:cubicBezTo>
                        <a:cubicBezTo>
                          <a:pt x="9" y="40"/>
                          <a:pt x="8" y="40"/>
                          <a:pt x="9" y="37"/>
                        </a:cubicBezTo>
                        <a:cubicBezTo>
                          <a:pt x="6" y="37"/>
                          <a:pt x="1" y="38"/>
                          <a:pt x="1" y="35"/>
                        </a:cubicBezTo>
                        <a:cubicBezTo>
                          <a:pt x="1" y="22"/>
                          <a:pt x="33" y="24"/>
                          <a:pt x="41" y="20"/>
                        </a:cubicBezTo>
                        <a:cubicBezTo>
                          <a:pt x="40" y="17"/>
                          <a:pt x="38" y="18"/>
                          <a:pt x="38" y="15"/>
                        </a:cubicBezTo>
                        <a:cubicBezTo>
                          <a:pt x="38" y="11"/>
                          <a:pt x="46" y="13"/>
                          <a:pt x="48" y="13"/>
                        </a:cubicBezTo>
                        <a:cubicBezTo>
                          <a:pt x="53" y="13"/>
                          <a:pt x="62" y="13"/>
                          <a:pt x="62" y="13"/>
                        </a:cubicBezTo>
                        <a:cubicBezTo>
                          <a:pt x="67" y="13"/>
                          <a:pt x="75" y="7"/>
                          <a:pt x="80" y="4"/>
                        </a:cubicBezTo>
                        <a:cubicBezTo>
                          <a:pt x="86" y="0"/>
                          <a:pt x="98" y="0"/>
                          <a:pt x="106" y="0"/>
                        </a:cubicBezTo>
                        <a:cubicBezTo>
                          <a:pt x="117" y="0"/>
                          <a:pt x="117" y="7"/>
                          <a:pt x="127" y="7"/>
                        </a:cubicBezTo>
                        <a:cubicBezTo>
                          <a:pt x="127" y="12"/>
                          <a:pt x="144" y="15"/>
                          <a:pt x="149" y="15"/>
                        </a:cubicBezTo>
                        <a:cubicBezTo>
                          <a:pt x="162" y="15"/>
                          <a:pt x="170" y="15"/>
                          <a:pt x="174" y="15"/>
                        </a:cubicBezTo>
                        <a:cubicBezTo>
                          <a:pt x="186" y="15"/>
                          <a:pt x="192" y="3"/>
                          <a:pt x="205" y="3"/>
                        </a:cubicBezTo>
                        <a:cubicBezTo>
                          <a:pt x="219" y="3"/>
                          <a:pt x="218" y="12"/>
                          <a:pt x="223" y="21"/>
                        </a:cubicBezTo>
                        <a:cubicBezTo>
                          <a:pt x="224" y="23"/>
                          <a:pt x="233" y="28"/>
                          <a:pt x="233" y="28"/>
                        </a:cubicBezTo>
                        <a:cubicBezTo>
                          <a:pt x="241" y="31"/>
                          <a:pt x="243" y="44"/>
                          <a:pt x="256" y="44"/>
                        </a:cubicBezTo>
                        <a:cubicBezTo>
                          <a:pt x="265" y="44"/>
                          <a:pt x="265" y="36"/>
                          <a:pt x="271" y="34"/>
                        </a:cubicBezTo>
                        <a:cubicBezTo>
                          <a:pt x="275" y="33"/>
                          <a:pt x="274" y="33"/>
                          <a:pt x="278" y="33"/>
                        </a:cubicBezTo>
                        <a:cubicBezTo>
                          <a:pt x="279" y="35"/>
                          <a:pt x="279" y="39"/>
                          <a:pt x="281" y="41"/>
                        </a:cubicBezTo>
                        <a:cubicBezTo>
                          <a:pt x="280" y="41"/>
                          <a:pt x="281" y="42"/>
                          <a:pt x="281" y="43"/>
                        </a:cubicBezTo>
                        <a:cubicBezTo>
                          <a:pt x="281" y="48"/>
                          <a:pt x="284" y="47"/>
                          <a:pt x="286" y="51"/>
                        </a:cubicBezTo>
                        <a:cubicBezTo>
                          <a:pt x="290" y="56"/>
                          <a:pt x="286" y="59"/>
                          <a:pt x="289" y="65"/>
                        </a:cubicBezTo>
                        <a:cubicBezTo>
                          <a:pt x="291" y="70"/>
                          <a:pt x="297" y="67"/>
                          <a:pt x="301" y="68"/>
                        </a:cubicBezTo>
                        <a:cubicBezTo>
                          <a:pt x="305" y="69"/>
                          <a:pt x="306" y="73"/>
                          <a:pt x="309" y="76"/>
                        </a:cubicBezTo>
                        <a:cubicBezTo>
                          <a:pt x="312" y="79"/>
                          <a:pt x="323" y="78"/>
                          <a:pt x="329" y="78"/>
                        </a:cubicBezTo>
                        <a:cubicBezTo>
                          <a:pt x="337" y="78"/>
                          <a:pt x="345" y="77"/>
                          <a:pt x="350" y="76"/>
                        </a:cubicBezTo>
                        <a:cubicBezTo>
                          <a:pt x="350" y="72"/>
                          <a:pt x="350" y="71"/>
                          <a:pt x="350" y="68"/>
                        </a:cubicBezTo>
                        <a:cubicBezTo>
                          <a:pt x="350" y="64"/>
                          <a:pt x="355" y="64"/>
                          <a:pt x="359" y="63"/>
                        </a:cubicBezTo>
                        <a:cubicBezTo>
                          <a:pt x="364" y="61"/>
                          <a:pt x="363" y="59"/>
                          <a:pt x="368" y="57"/>
                        </a:cubicBezTo>
                        <a:cubicBezTo>
                          <a:pt x="376" y="54"/>
                          <a:pt x="381" y="56"/>
                          <a:pt x="387" y="51"/>
                        </a:cubicBezTo>
                        <a:cubicBezTo>
                          <a:pt x="397" y="57"/>
                          <a:pt x="403" y="57"/>
                          <a:pt x="412" y="60"/>
                        </a:cubicBezTo>
                        <a:cubicBezTo>
                          <a:pt x="423" y="64"/>
                          <a:pt x="426" y="74"/>
                          <a:pt x="439" y="74"/>
                        </a:cubicBezTo>
                        <a:cubicBezTo>
                          <a:pt x="439" y="76"/>
                          <a:pt x="442" y="77"/>
                          <a:pt x="443" y="79"/>
                        </a:cubicBezTo>
                        <a:cubicBezTo>
                          <a:pt x="445" y="86"/>
                          <a:pt x="442" y="92"/>
                          <a:pt x="445" y="96"/>
                        </a:cubicBezTo>
                        <a:cubicBezTo>
                          <a:pt x="442" y="98"/>
                          <a:pt x="435" y="114"/>
                          <a:pt x="435" y="115"/>
                        </a:cubicBezTo>
                        <a:cubicBezTo>
                          <a:pt x="435" y="116"/>
                          <a:pt x="436" y="118"/>
                          <a:pt x="435" y="119"/>
                        </a:cubicBezTo>
                        <a:cubicBezTo>
                          <a:pt x="436" y="121"/>
                          <a:pt x="435" y="122"/>
                          <a:pt x="436" y="124"/>
                        </a:cubicBezTo>
                        <a:cubicBezTo>
                          <a:pt x="436" y="138"/>
                          <a:pt x="436" y="138"/>
                          <a:pt x="436" y="138"/>
                        </a:cubicBezTo>
                        <a:cubicBezTo>
                          <a:pt x="438" y="142"/>
                          <a:pt x="437" y="145"/>
                          <a:pt x="439" y="149"/>
                        </a:cubicBezTo>
                        <a:cubicBezTo>
                          <a:pt x="440" y="153"/>
                          <a:pt x="449" y="149"/>
                          <a:pt x="449" y="156"/>
                        </a:cubicBezTo>
                        <a:cubicBezTo>
                          <a:pt x="449" y="165"/>
                          <a:pt x="439" y="164"/>
                          <a:pt x="439" y="171"/>
                        </a:cubicBezTo>
                        <a:cubicBezTo>
                          <a:pt x="439" y="177"/>
                          <a:pt x="443" y="177"/>
                          <a:pt x="445" y="179"/>
                        </a:cubicBezTo>
                        <a:cubicBezTo>
                          <a:pt x="452" y="194"/>
                          <a:pt x="467" y="196"/>
                          <a:pt x="467" y="215"/>
                        </a:cubicBezTo>
                        <a:cubicBezTo>
                          <a:pt x="456" y="218"/>
                          <a:pt x="448" y="220"/>
                          <a:pt x="448" y="232"/>
                        </a:cubicBezTo>
                        <a:cubicBezTo>
                          <a:pt x="448" y="235"/>
                          <a:pt x="450" y="238"/>
                          <a:pt x="450" y="240"/>
                        </a:cubicBezTo>
                        <a:cubicBezTo>
                          <a:pt x="450" y="240"/>
                          <a:pt x="448" y="240"/>
                          <a:pt x="448" y="240"/>
                        </a:cubicBezTo>
                        <a:cubicBezTo>
                          <a:pt x="439" y="240"/>
                          <a:pt x="420" y="235"/>
                          <a:pt x="408" y="235"/>
                        </a:cubicBezTo>
                        <a:cubicBezTo>
                          <a:pt x="406" y="235"/>
                          <a:pt x="393" y="231"/>
                          <a:pt x="393" y="231"/>
                        </a:cubicBezTo>
                        <a:cubicBezTo>
                          <a:pt x="388" y="226"/>
                          <a:pt x="388" y="213"/>
                          <a:pt x="379" y="213"/>
                        </a:cubicBezTo>
                        <a:cubicBezTo>
                          <a:pt x="374" y="213"/>
                          <a:pt x="372" y="217"/>
                          <a:pt x="370" y="220"/>
                        </a:cubicBezTo>
                        <a:cubicBezTo>
                          <a:pt x="348" y="220"/>
                          <a:pt x="348" y="220"/>
                          <a:pt x="348" y="220"/>
                        </a:cubicBezTo>
                        <a:cubicBezTo>
                          <a:pt x="341" y="217"/>
                          <a:pt x="337" y="212"/>
                          <a:pt x="333" y="207"/>
                        </a:cubicBezTo>
                        <a:cubicBezTo>
                          <a:pt x="327" y="202"/>
                          <a:pt x="320" y="205"/>
                          <a:pt x="315" y="200"/>
                        </a:cubicBezTo>
                        <a:cubicBezTo>
                          <a:pt x="313" y="197"/>
                          <a:pt x="314" y="194"/>
                          <a:pt x="313" y="192"/>
                        </a:cubicBezTo>
                        <a:cubicBezTo>
                          <a:pt x="308" y="182"/>
                          <a:pt x="299" y="168"/>
                          <a:pt x="286" y="168"/>
                        </a:cubicBezTo>
                        <a:cubicBezTo>
                          <a:pt x="280" y="168"/>
                          <a:pt x="278" y="176"/>
                          <a:pt x="278" y="183"/>
                        </a:cubicBezTo>
                        <a:cubicBezTo>
                          <a:pt x="278" y="187"/>
                          <a:pt x="278" y="189"/>
                          <a:pt x="278" y="193"/>
                        </a:cubicBezTo>
                        <a:cubicBezTo>
                          <a:pt x="281" y="203"/>
                          <a:pt x="293" y="222"/>
                          <a:pt x="304" y="224"/>
                        </a:cubicBezTo>
                        <a:cubicBezTo>
                          <a:pt x="304" y="229"/>
                          <a:pt x="306" y="231"/>
                          <a:pt x="307" y="235"/>
                        </a:cubicBezTo>
                        <a:cubicBezTo>
                          <a:pt x="312" y="233"/>
                          <a:pt x="311" y="228"/>
                          <a:pt x="315" y="227"/>
                        </a:cubicBezTo>
                        <a:cubicBezTo>
                          <a:pt x="316" y="228"/>
                          <a:pt x="316" y="230"/>
                          <a:pt x="316" y="231"/>
                        </a:cubicBezTo>
                        <a:cubicBezTo>
                          <a:pt x="316" y="237"/>
                          <a:pt x="313" y="240"/>
                          <a:pt x="313" y="246"/>
                        </a:cubicBezTo>
                        <a:cubicBezTo>
                          <a:pt x="313" y="252"/>
                          <a:pt x="324" y="255"/>
                          <a:pt x="331" y="255"/>
                        </a:cubicBezTo>
                        <a:cubicBezTo>
                          <a:pt x="360" y="255"/>
                          <a:pt x="363" y="237"/>
                          <a:pt x="379" y="225"/>
                        </a:cubicBezTo>
                        <a:cubicBezTo>
                          <a:pt x="379" y="241"/>
                          <a:pt x="379" y="241"/>
                          <a:pt x="379" y="241"/>
                        </a:cubicBezTo>
                        <a:cubicBezTo>
                          <a:pt x="385" y="254"/>
                          <a:pt x="393" y="256"/>
                          <a:pt x="406" y="260"/>
                        </a:cubicBezTo>
                        <a:cubicBezTo>
                          <a:pt x="411" y="261"/>
                          <a:pt x="411" y="269"/>
                          <a:pt x="414" y="271"/>
                        </a:cubicBezTo>
                        <a:cubicBezTo>
                          <a:pt x="414" y="270"/>
                          <a:pt x="414" y="270"/>
                          <a:pt x="414" y="270"/>
                        </a:cubicBezTo>
                        <a:cubicBezTo>
                          <a:pt x="416" y="274"/>
                          <a:pt x="423" y="273"/>
                          <a:pt x="423" y="277"/>
                        </a:cubicBezTo>
                        <a:cubicBezTo>
                          <a:pt x="423" y="288"/>
                          <a:pt x="410" y="291"/>
                          <a:pt x="410" y="302"/>
                        </a:cubicBezTo>
                        <a:cubicBezTo>
                          <a:pt x="403" y="302"/>
                          <a:pt x="399" y="303"/>
                          <a:pt x="397" y="309"/>
                        </a:cubicBezTo>
                        <a:cubicBezTo>
                          <a:pt x="395" y="314"/>
                          <a:pt x="396" y="321"/>
                          <a:pt x="390" y="321"/>
                        </a:cubicBezTo>
                        <a:cubicBezTo>
                          <a:pt x="384" y="321"/>
                          <a:pt x="384" y="334"/>
                          <a:pt x="378" y="334"/>
                        </a:cubicBezTo>
                        <a:cubicBezTo>
                          <a:pt x="374" y="334"/>
                          <a:pt x="365" y="342"/>
                          <a:pt x="365" y="347"/>
                        </a:cubicBezTo>
                        <a:cubicBezTo>
                          <a:pt x="353" y="349"/>
                          <a:pt x="327" y="354"/>
                          <a:pt x="327" y="364"/>
                        </a:cubicBezTo>
                        <a:cubicBezTo>
                          <a:pt x="327" y="365"/>
                          <a:pt x="327" y="367"/>
                          <a:pt x="328" y="368"/>
                        </a:cubicBezTo>
                        <a:cubicBezTo>
                          <a:pt x="318" y="373"/>
                          <a:pt x="304" y="376"/>
                          <a:pt x="294" y="378"/>
                        </a:cubicBezTo>
                        <a:cubicBezTo>
                          <a:pt x="289" y="380"/>
                          <a:pt x="271" y="392"/>
                          <a:pt x="265" y="395"/>
                        </a:cubicBezTo>
                        <a:cubicBezTo>
                          <a:pt x="252" y="395"/>
                          <a:pt x="252" y="395"/>
                          <a:pt x="252" y="395"/>
                        </a:cubicBezTo>
                        <a:cubicBezTo>
                          <a:pt x="244" y="400"/>
                          <a:pt x="243" y="404"/>
                          <a:pt x="234" y="404"/>
                        </a:cubicBezTo>
                        <a:cubicBezTo>
                          <a:pt x="231" y="405"/>
                          <a:pt x="231" y="405"/>
                          <a:pt x="231" y="405"/>
                        </a:cubicBezTo>
                        <a:cubicBezTo>
                          <a:pt x="229" y="405"/>
                          <a:pt x="218" y="400"/>
                          <a:pt x="217" y="399"/>
                        </a:cubicBezTo>
                        <a:cubicBezTo>
                          <a:pt x="216" y="399"/>
                          <a:pt x="219" y="399"/>
                          <a:pt x="217" y="394"/>
                        </a:cubicBezTo>
                        <a:cubicBezTo>
                          <a:pt x="212" y="387"/>
                          <a:pt x="209" y="380"/>
                          <a:pt x="209" y="372"/>
                        </a:cubicBezTo>
                        <a:cubicBezTo>
                          <a:pt x="204" y="371"/>
                          <a:pt x="207" y="363"/>
                          <a:pt x="208" y="359"/>
                        </a:cubicBezTo>
                        <a:cubicBezTo>
                          <a:pt x="210" y="349"/>
                          <a:pt x="203" y="345"/>
                          <a:pt x="198" y="340"/>
                        </a:cubicBezTo>
                        <a:cubicBezTo>
                          <a:pt x="193" y="335"/>
                          <a:pt x="181" y="320"/>
                          <a:pt x="181" y="309"/>
                        </a:cubicBezTo>
                        <a:cubicBezTo>
                          <a:pt x="165" y="306"/>
                          <a:pt x="162" y="297"/>
                          <a:pt x="162" y="280"/>
                        </a:cubicBezTo>
                        <a:cubicBezTo>
                          <a:pt x="162" y="270"/>
                          <a:pt x="156" y="268"/>
                          <a:pt x="154" y="259"/>
                        </a:cubicBezTo>
                        <a:cubicBezTo>
                          <a:pt x="154" y="259"/>
                          <a:pt x="154" y="259"/>
                          <a:pt x="154" y="259"/>
                        </a:cubicBezTo>
                        <a:cubicBezTo>
                          <a:pt x="152" y="258"/>
                          <a:pt x="150" y="255"/>
                          <a:pt x="148" y="254"/>
                        </a:cubicBezTo>
                        <a:cubicBezTo>
                          <a:pt x="147" y="252"/>
                          <a:pt x="141" y="253"/>
                          <a:pt x="140" y="251"/>
                        </a:cubicBezTo>
                        <a:cubicBezTo>
                          <a:pt x="137" y="249"/>
                          <a:pt x="138" y="242"/>
                          <a:pt x="137" y="239"/>
                        </a:cubicBezTo>
                        <a:cubicBezTo>
                          <a:pt x="136" y="235"/>
                          <a:pt x="132" y="231"/>
                          <a:pt x="131" y="229"/>
                        </a:cubicBezTo>
                        <a:cubicBezTo>
                          <a:pt x="125" y="221"/>
                          <a:pt x="121" y="214"/>
                          <a:pt x="116" y="207"/>
                        </a:cubicBezTo>
                        <a:cubicBezTo>
                          <a:pt x="115" y="205"/>
                          <a:pt x="109" y="198"/>
                          <a:pt x="109" y="196"/>
                        </a:cubicBezTo>
                        <a:cubicBezTo>
                          <a:pt x="109" y="192"/>
                          <a:pt x="112" y="182"/>
                          <a:pt x="112" y="175"/>
                        </a:cubicBezTo>
                        <a:lnTo>
                          <a:pt x="112" y="177"/>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17" name="Freeform: Shape 234"/>
                  <p:cNvSpPr/>
                  <p:nvPr/>
                </p:nvSpPr>
                <p:spPr bwMode="auto">
                  <a:xfrm>
                    <a:off x="5713413" y="2714625"/>
                    <a:ext cx="33338" cy="63500"/>
                  </a:xfrm>
                  <a:custGeom>
                    <a:avLst/>
                    <a:gdLst/>
                    <a:ahLst/>
                    <a:cxnLst>
                      <a:cxn ang="0">
                        <a:pos x="25" y="30"/>
                      </a:cxn>
                      <a:cxn ang="0">
                        <a:pos x="11" y="48"/>
                      </a:cxn>
                      <a:cxn ang="0">
                        <a:pos x="0" y="35"/>
                      </a:cxn>
                      <a:cxn ang="0">
                        <a:pos x="6" y="0"/>
                      </a:cxn>
                      <a:cxn ang="0">
                        <a:pos x="25" y="30"/>
                      </a:cxn>
                    </a:cxnLst>
                    <a:rect l="0" t="0" r="r" b="b"/>
                    <a:pathLst>
                      <a:path w="25" h="48">
                        <a:moveTo>
                          <a:pt x="25" y="30"/>
                        </a:moveTo>
                        <a:cubicBezTo>
                          <a:pt x="25" y="37"/>
                          <a:pt x="20" y="48"/>
                          <a:pt x="11" y="48"/>
                        </a:cubicBezTo>
                        <a:cubicBezTo>
                          <a:pt x="5" y="48"/>
                          <a:pt x="0" y="41"/>
                          <a:pt x="0" y="35"/>
                        </a:cubicBezTo>
                        <a:cubicBezTo>
                          <a:pt x="0" y="22"/>
                          <a:pt x="6" y="13"/>
                          <a:pt x="6" y="0"/>
                        </a:cubicBezTo>
                        <a:cubicBezTo>
                          <a:pt x="13" y="10"/>
                          <a:pt x="25" y="15"/>
                          <a:pt x="25" y="3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18" name="Freeform: Shape 235"/>
                  <p:cNvSpPr/>
                  <p:nvPr/>
                </p:nvSpPr>
                <p:spPr bwMode="auto">
                  <a:xfrm>
                    <a:off x="5397500" y="2195513"/>
                    <a:ext cx="677863" cy="544513"/>
                  </a:xfrm>
                  <a:custGeom>
                    <a:avLst/>
                    <a:gdLst/>
                    <a:ahLst/>
                    <a:cxnLst>
                      <a:cxn ang="0">
                        <a:pos x="148" y="270"/>
                      </a:cxn>
                      <a:cxn ang="0">
                        <a:pos x="174" y="340"/>
                      </a:cxn>
                      <a:cxn ang="0">
                        <a:pos x="200" y="401"/>
                      </a:cxn>
                      <a:cxn ang="0">
                        <a:pos x="216" y="401"/>
                      </a:cxn>
                      <a:cxn ang="0">
                        <a:pos x="237" y="379"/>
                      </a:cxn>
                      <a:cxn ang="0">
                        <a:pos x="243" y="341"/>
                      </a:cxn>
                      <a:cxn ang="0">
                        <a:pos x="268" y="298"/>
                      </a:cxn>
                      <a:cxn ang="0">
                        <a:pos x="326" y="240"/>
                      </a:cxn>
                      <a:cxn ang="0">
                        <a:pos x="374" y="218"/>
                      </a:cxn>
                      <a:cxn ang="0">
                        <a:pos x="409" y="259"/>
                      </a:cxn>
                      <a:cxn ang="0">
                        <a:pos x="423" y="302"/>
                      </a:cxn>
                      <a:cxn ang="0">
                        <a:pos x="457" y="300"/>
                      </a:cxn>
                      <a:cxn ang="0">
                        <a:pos x="476" y="367"/>
                      </a:cxn>
                      <a:cxn ang="0">
                        <a:pos x="489" y="358"/>
                      </a:cxn>
                      <a:cxn ang="0">
                        <a:pos x="472" y="316"/>
                      </a:cxn>
                      <a:cxn ang="0">
                        <a:pos x="473" y="288"/>
                      </a:cxn>
                      <a:cxn ang="0">
                        <a:pos x="483" y="254"/>
                      </a:cxn>
                      <a:cxn ang="0">
                        <a:pos x="487" y="213"/>
                      </a:cxn>
                      <a:cxn ang="0">
                        <a:pos x="467" y="197"/>
                      </a:cxn>
                      <a:cxn ang="0">
                        <a:pos x="445" y="125"/>
                      </a:cxn>
                      <a:cxn ang="0">
                        <a:pos x="423" y="130"/>
                      </a:cxn>
                      <a:cxn ang="0">
                        <a:pos x="373" y="144"/>
                      </a:cxn>
                      <a:cxn ang="0">
                        <a:pos x="341" y="147"/>
                      </a:cxn>
                      <a:cxn ang="0">
                        <a:pos x="295" y="136"/>
                      </a:cxn>
                      <a:cxn ang="0">
                        <a:pos x="254" y="116"/>
                      </a:cxn>
                      <a:cxn ang="0">
                        <a:pos x="226" y="89"/>
                      </a:cxn>
                      <a:cxn ang="0">
                        <a:pos x="229" y="69"/>
                      </a:cxn>
                      <a:cxn ang="0">
                        <a:pos x="213" y="43"/>
                      </a:cxn>
                      <a:cxn ang="0">
                        <a:pos x="178" y="16"/>
                      </a:cxn>
                      <a:cxn ang="0">
                        <a:pos x="131" y="0"/>
                      </a:cxn>
                      <a:cxn ang="0">
                        <a:pos x="94" y="21"/>
                      </a:cxn>
                      <a:cxn ang="0">
                        <a:pos x="65" y="13"/>
                      </a:cxn>
                      <a:cxn ang="0">
                        <a:pos x="23" y="46"/>
                      </a:cxn>
                      <a:cxn ang="0">
                        <a:pos x="0" y="64"/>
                      </a:cxn>
                      <a:cxn ang="0">
                        <a:pos x="1" y="87"/>
                      </a:cxn>
                      <a:cxn ang="0">
                        <a:pos x="4" y="120"/>
                      </a:cxn>
                      <a:cxn ang="0">
                        <a:pos x="13" y="181"/>
                      </a:cxn>
                      <a:cxn ang="0">
                        <a:pos x="34" y="185"/>
                      </a:cxn>
                      <a:cxn ang="0">
                        <a:pos x="70" y="185"/>
                      </a:cxn>
                      <a:cxn ang="0">
                        <a:pos x="118" y="219"/>
                      </a:cxn>
                      <a:cxn ang="0">
                        <a:pos x="127" y="248"/>
                      </a:cxn>
                      <a:cxn ang="0">
                        <a:pos x="145" y="233"/>
                      </a:cxn>
                      <a:cxn ang="0">
                        <a:pos x="149" y="265"/>
                      </a:cxn>
                    </a:cxnLst>
                    <a:rect l="0" t="0" r="r" b="b"/>
                    <a:pathLst>
                      <a:path w="509" h="410">
                        <a:moveTo>
                          <a:pt x="149" y="265"/>
                        </a:moveTo>
                        <a:cubicBezTo>
                          <a:pt x="147" y="263"/>
                          <a:pt x="147" y="263"/>
                          <a:pt x="147" y="263"/>
                        </a:cubicBezTo>
                        <a:cubicBezTo>
                          <a:pt x="147" y="265"/>
                          <a:pt x="148" y="268"/>
                          <a:pt x="148" y="270"/>
                        </a:cubicBezTo>
                        <a:cubicBezTo>
                          <a:pt x="148" y="278"/>
                          <a:pt x="153" y="286"/>
                          <a:pt x="155" y="295"/>
                        </a:cubicBezTo>
                        <a:cubicBezTo>
                          <a:pt x="158" y="305"/>
                          <a:pt x="166" y="319"/>
                          <a:pt x="168" y="326"/>
                        </a:cubicBezTo>
                        <a:cubicBezTo>
                          <a:pt x="170" y="332"/>
                          <a:pt x="170" y="334"/>
                          <a:pt x="174" y="340"/>
                        </a:cubicBezTo>
                        <a:cubicBezTo>
                          <a:pt x="177" y="345"/>
                          <a:pt x="175" y="351"/>
                          <a:pt x="179" y="358"/>
                        </a:cubicBezTo>
                        <a:cubicBezTo>
                          <a:pt x="180" y="362"/>
                          <a:pt x="187" y="366"/>
                          <a:pt x="188" y="372"/>
                        </a:cubicBezTo>
                        <a:cubicBezTo>
                          <a:pt x="191" y="382"/>
                          <a:pt x="196" y="390"/>
                          <a:pt x="200" y="401"/>
                        </a:cubicBezTo>
                        <a:cubicBezTo>
                          <a:pt x="200" y="402"/>
                          <a:pt x="202" y="405"/>
                          <a:pt x="204" y="405"/>
                        </a:cubicBezTo>
                        <a:cubicBezTo>
                          <a:pt x="204" y="409"/>
                          <a:pt x="207" y="410"/>
                          <a:pt x="210" y="410"/>
                        </a:cubicBezTo>
                        <a:cubicBezTo>
                          <a:pt x="214" y="410"/>
                          <a:pt x="214" y="405"/>
                          <a:pt x="216" y="401"/>
                        </a:cubicBezTo>
                        <a:cubicBezTo>
                          <a:pt x="218" y="397"/>
                          <a:pt x="219" y="398"/>
                          <a:pt x="224" y="396"/>
                        </a:cubicBezTo>
                        <a:cubicBezTo>
                          <a:pt x="228" y="394"/>
                          <a:pt x="227" y="382"/>
                          <a:pt x="233" y="381"/>
                        </a:cubicBezTo>
                        <a:cubicBezTo>
                          <a:pt x="234" y="380"/>
                          <a:pt x="237" y="380"/>
                          <a:pt x="237" y="379"/>
                        </a:cubicBezTo>
                        <a:cubicBezTo>
                          <a:pt x="240" y="379"/>
                          <a:pt x="240" y="379"/>
                          <a:pt x="240" y="379"/>
                        </a:cubicBezTo>
                        <a:cubicBezTo>
                          <a:pt x="237" y="367"/>
                          <a:pt x="237" y="367"/>
                          <a:pt x="237" y="367"/>
                        </a:cubicBezTo>
                        <a:cubicBezTo>
                          <a:pt x="237" y="359"/>
                          <a:pt x="243" y="352"/>
                          <a:pt x="243" y="341"/>
                        </a:cubicBezTo>
                        <a:cubicBezTo>
                          <a:pt x="243" y="334"/>
                          <a:pt x="240" y="329"/>
                          <a:pt x="240" y="321"/>
                        </a:cubicBezTo>
                        <a:cubicBezTo>
                          <a:pt x="240" y="312"/>
                          <a:pt x="249" y="311"/>
                          <a:pt x="257" y="308"/>
                        </a:cubicBezTo>
                        <a:cubicBezTo>
                          <a:pt x="260" y="307"/>
                          <a:pt x="265" y="302"/>
                          <a:pt x="268" y="298"/>
                        </a:cubicBezTo>
                        <a:cubicBezTo>
                          <a:pt x="277" y="290"/>
                          <a:pt x="284" y="281"/>
                          <a:pt x="293" y="272"/>
                        </a:cubicBezTo>
                        <a:cubicBezTo>
                          <a:pt x="300" y="265"/>
                          <a:pt x="313" y="263"/>
                          <a:pt x="321" y="255"/>
                        </a:cubicBezTo>
                        <a:cubicBezTo>
                          <a:pt x="325" y="251"/>
                          <a:pt x="325" y="246"/>
                          <a:pt x="326" y="240"/>
                        </a:cubicBezTo>
                        <a:cubicBezTo>
                          <a:pt x="328" y="236"/>
                          <a:pt x="337" y="236"/>
                          <a:pt x="340" y="229"/>
                        </a:cubicBezTo>
                        <a:cubicBezTo>
                          <a:pt x="344" y="231"/>
                          <a:pt x="344" y="233"/>
                          <a:pt x="351" y="233"/>
                        </a:cubicBezTo>
                        <a:cubicBezTo>
                          <a:pt x="362" y="233"/>
                          <a:pt x="374" y="231"/>
                          <a:pt x="374" y="218"/>
                        </a:cubicBezTo>
                        <a:cubicBezTo>
                          <a:pt x="381" y="219"/>
                          <a:pt x="389" y="222"/>
                          <a:pt x="390" y="228"/>
                        </a:cubicBezTo>
                        <a:cubicBezTo>
                          <a:pt x="392" y="233"/>
                          <a:pt x="391" y="240"/>
                          <a:pt x="395" y="245"/>
                        </a:cubicBezTo>
                        <a:cubicBezTo>
                          <a:pt x="398" y="251"/>
                          <a:pt x="403" y="255"/>
                          <a:pt x="409" y="259"/>
                        </a:cubicBezTo>
                        <a:cubicBezTo>
                          <a:pt x="414" y="267"/>
                          <a:pt x="419" y="274"/>
                          <a:pt x="422" y="283"/>
                        </a:cubicBezTo>
                        <a:cubicBezTo>
                          <a:pt x="423" y="285"/>
                          <a:pt x="425" y="286"/>
                          <a:pt x="425" y="289"/>
                        </a:cubicBezTo>
                        <a:cubicBezTo>
                          <a:pt x="425" y="293"/>
                          <a:pt x="423" y="296"/>
                          <a:pt x="423" y="302"/>
                        </a:cubicBezTo>
                        <a:cubicBezTo>
                          <a:pt x="423" y="307"/>
                          <a:pt x="423" y="313"/>
                          <a:pt x="430" y="313"/>
                        </a:cubicBezTo>
                        <a:cubicBezTo>
                          <a:pt x="442" y="313"/>
                          <a:pt x="445" y="300"/>
                          <a:pt x="453" y="293"/>
                        </a:cubicBezTo>
                        <a:cubicBezTo>
                          <a:pt x="455" y="295"/>
                          <a:pt x="454" y="297"/>
                          <a:pt x="457" y="300"/>
                        </a:cubicBezTo>
                        <a:cubicBezTo>
                          <a:pt x="457" y="300"/>
                          <a:pt x="461" y="300"/>
                          <a:pt x="462" y="302"/>
                        </a:cubicBezTo>
                        <a:cubicBezTo>
                          <a:pt x="467" y="308"/>
                          <a:pt x="459" y="322"/>
                          <a:pt x="465" y="322"/>
                        </a:cubicBezTo>
                        <a:cubicBezTo>
                          <a:pt x="465" y="336"/>
                          <a:pt x="476" y="347"/>
                          <a:pt x="476" y="367"/>
                        </a:cubicBezTo>
                        <a:cubicBezTo>
                          <a:pt x="476" y="371"/>
                          <a:pt x="473" y="382"/>
                          <a:pt x="476" y="383"/>
                        </a:cubicBezTo>
                        <a:cubicBezTo>
                          <a:pt x="480" y="376"/>
                          <a:pt x="481" y="371"/>
                          <a:pt x="485" y="363"/>
                        </a:cubicBezTo>
                        <a:cubicBezTo>
                          <a:pt x="486" y="361"/>
                          <a:pt x="489" y="360"/>
                          <a:pt x="489" y="358"/>
                        </a:cubicBezTo>
                        <a:cubicBezTo>
                          <a:pt x="489" y="354"/>
                          <a:pt x="483" y="334"/>
                          <a:pt x="479" y="330"/>
                        </a:cubicBezTo>
                        <a:cubicBezTo>
                          <a:pt x="476" y="327"/>
                          <a:pt x="472" y="325"/>
                          <a:pt x="472" y="320"/>
                        </a:cubicBezTo>
                        <a:cubicBezTo>
                          <a:pt x="472" y="319"/>
                          <a:pt x="472" y="318"/>
                          <a:pt x="472" y="316"/>
                        </a:cubicBezTo>
                        <a:cubicBezTo>
                          <a:pt x="472" y="317"/>
                          <a:pt x="472" y="317"/>
                          <a:pt x="472" y="317"/>
                        </a:cubicBezTo>
                        <a:cubicBezTo>
                          <a:pt x="473" y="316"/>
                          <a:pt x="476" y="311"/>
                          <a:pt x="476" y="307"/>
                        </a:cubicBezTo>
                        <a:cubicBezTo>
                          <a:pt x="476" y="302"/>
                          <a:pt x="476" y="293"/>
                          <a:pt x="473" y="288"/>
                        </a:cubicBezTo>
                        <a:cubicBezTo>
                          <a:pt x="470" y="284"/>
                          <a:pt x="464" y="284"/>
                          <a:pt x="464" y="276"/>
                        </a:cubicBezTo>
                        <a:cubicBezTo>
                          <a:pt x="464" y="268"/>
                          <a:pt x="467" y="262"/>
                          <a:pt x="472" y="258"/>
                        </a:cubicBezTo>
                        <a:cubicBezTo>
                          <a:pt x="474" y="255"/>
                          <a:pt x="479" y="256"/>
                          <a:pt x="483" y="254"/>
                        </a:cubicBezTo>
                        <a:cubicBezTo>
                          <a:pt x="493" y="247"/>
                          <a:pt x="500" y="244"/>
                          <a:pt x="509" y="230"/>
                        </a:cubicBezTo>
                        <a:cubicBezTo>
                          <a:pt x="506" y="230"/>
                          <a:pt x="505" y="231"/>
                          <a:pt x="501" y="231"/>
                        </a:cubicBezTo>
                        <a:cubicBezTo>
                          <a:pt x="493" y="231"/>
                          <a:pt x="487" y="222"/>
                          <a:pt x="487" y="213"/>
                        </a:cubicBezTo>
                        <a:cubicBezTo>
                          <a:pt x="483" y="212"/>
                          <a:pt x="482" y="199"/>
                          <a:pt x="478" y="199"/>
                        </a:cubicBezTo>
                        <a:cubicBezTo>
                          <a:pt x="475" y="199"/>
                          <a:pt x="472" y="202"/>
                          <a:pt x="469" y="202"/>
                        </a:cubicBezTo>
                        <a:cubicBezTo>
                          <a:pt x="468" y="202"/>
                          <a:pt x="467" y="199"/>
                          <a:pt x="467" y="197"/>
                        </a:cubicBezTo>
                        <a:cubicBezTo>
                          <a:pt x="467" y="181"/>
                          <a:pt x="479" y="180"/>
                          <a:pt x="479" y="163"/>
                        </a:cubicBezTo>
                        <a:cubicBezTo>
                          <a:pt x="479" y="154"/>
                          <a:pt x="472" y="151"/>
                          <a:pt x="468" y="144"/>
                        </a:cubicBezTo>
                        <a:cubicBezTo>
                          <a:pt x="457" y="139"/>
                          <a:pt x="448" y="140"/>
                          <a:pt x="445" y="125"/>
                        </a:cubicBezTo>
                        <a:cubicBezTo>
                          <a:pt x="442" y="125"/>
                          <a:pt x="442" y="125"/>
                          <a:pt x="442" y="125"/>
                        </a:cubicBezTo>
                        <a:cubicBezTo>
                          <a:pt x="438" y="129"/>
                          <a:pt x="438" y="129"/>
                          <a:pt x="438" y="129"/>
                        </a:cubicBezTo>
                        <a:cubicBezTo>
                          <a:pt x="433" y="131"/>
                          <a:pt x="427" y="126"/>
                          <a:pt x="423" y="130"/>
                        </a:cubicBezTo>
                        <a:cubicBezTo>
                          <a:pt x="422" y="132"/>
                          <a:pt x="421" y="133"/>
                          <a:pt x="418" y="135"/>
                        </a:cubicBezTo>
                        <a:cubicBezTo>
                          <a:pt x="415" y="137"/>
                          <a:pt x="401" y="149"/>
                          <a:pt x="394" y="149"/>
                        </a:cubicBezTo>
                        <a:cubicBezTo>
                          <a:pt x="387" y="149"/>
                          <a:pt x="382" y="144"/>
                          <a:pt x="373" y="144"/>
                        </a:cubicBezTo>
                        <a:cubicBezTo>
                          <a:pt x="362" y="144"/>
                          <a:pt x="360" y="152"/>
                          <a:pt x="354" y="155"/>
                        </a:cubicBezTo>
                        <a:cubicBezTo>
                          <a:pt x="353" y="152"/>
                          <a:pt x="352" y="145"/>
                          <a:pt x="349" y="145"/>
                        </a:cubicBezTo>
                        <a:cubicBezTo>
                          <a:pt x="347" y="145"/>
                          <a:pt x="345" y="147"/>
                          <a:pt x="341" y="147"/>
                        </a:cubicBezTo>
                        <a:cubicBezTo>
                          <a:pt x="335" y="147"/>
                          <a:pt x="329" y="147"/>
                          <a:pt x="323" y="147"/>
                        </a:cubicBezTo>
                        <a:cubicBezTo>
                          <a:pt x="313" y="147"/>
                          <a:pt x="309" y="141"/>
                          <a:pt x="302" y="136"/>
                        </a:cubicBezTo>
                        <a:cubicBezTo>
                          <a:pt x="300" y="135"/>
                          <a:pt x="296" y="139"/>
                          <a:pt x="295" y="136"/>
                        </a:cubicBezTo>
                        <a:cubicBezTo>
                          <a:pt x="293" y="132"/>
                          <a:pt x="293" y="129"/>
                          <a:pt x="290" y="127"/>
                        </a:cubicBezTo>
                        <a:cubicBezTo>
                          <a:pt x="283" y="124"/>
                          <a:pt x="279" y="126"/>
                          <a:pt x="273" y="120"/>
                        </a:cubicBezTo>
                        <a:cubicBezTo>
                          <a:pt x="268" y="115"/>
                          <a:pt x="263" y="118"/>
                          <a:pt x="254" y="116"/>
                        </a:cubicBezTo>
                        <a:cubicBezTo>
                          <a:pt x="246" y="114"/>
                          <a:pt x="243" y="108"/>
                          <a:pt x="236" y="106"/>
                        </a:cubicBezTo>
                        <a:cubicBezTo>
                          <a:pt x="234" y="105"/>
                          <a:pt x="229" y="106"/>
                          <a:pt x="228" y="103"/>
                        </a:cubicBezTo>
                        <a:cubicBezTo>
                          <a:pt x="227" y="98"/>
                          <a:pt x="227" y="94"/>
                          <a:pt x="226" y="89"/>
                        </a:cubicBezTo>
                        <a:cubicBezTo>
                          <a:pt x="226" y="85"/>
                          <a:pt x="226" y="85"/>
                          <a:pt x="226" y="85"/>
                        </a:cubicBezTo>
                        <a:cubicBezTo>
                          <a:pt x="231" y="85"/>
                          <a:pt x="236" y="86"/>
                          <a:pt x="236" y="80"/>
                        </a:cubicBezTo>
                        <a:cubicBezTo>
                          <a:pt x="236" y="75"/>
                          <a:pt x="229" y="74"/>
                          <a:pt x="229" y="69"/>
                        </a:cubicBezTo>
                        <a:cubicBezTo>
                          <a:pt x="229" y="57"/>
                          <a:pt x="246" y="59"/>
                          <a:pt x="246" y="47"/>
                        </a:cubicBezTo>
                        <a:cubicBezTo>
                          <a:pt x="246" y="43"/>
                          <a:pt x="236" y="35"/>
                          <a:pt x="232" y="35"/>
                        </a:cubicBezTo>
                        <a:cubicBezTo>
                          <a:pt x="224" y="35"/>
                          <a:pt x="221" y="42"/>
                          <a:pt x="213" y="43"/>
                        </a:cubicBezTo>
                        <a:cubicBezTo>
                          <a:pt x="205" y="40"/>
                          <a:pt x="200" y="40"/>
                          <a:pt x="194" y="34"/>
                        </a:cubicBezTo>
                        <a:cubicBezTo>
                          <a:pt x="191" y="31"/>
                          <a:pt x="193" y="25"/>
                          <a:pt x="188" y="24"/>
                        </a:cubicBezTo>
                        <a:cubicBezTo>
                          <a:pt x="182" y="22"/>
                          <a:pt x="178" y="24"/>
                          <a:pt x="178" y="16"/>
                        </a:cubicBezTo>
                        <a:cubicBezTo>
                          <a:pt x="172" y="15"/>
                          <a:pt x="168" y="15"/>
                          <a:pt x="163" y="15"/>
                        </a:cubicBezTo>
                        <a:cubicBezTo>
                          <a:pt x="154" y="15"/>
                          <a:pt x="150" y="23"/>
                          <a:pt x="140" y="23"/>
                        </a:cubicBezTo>
                        <a:cubicBezTo>
                          <a:pt x="130" y="23"/>
                          <a:pt x="140" y="0"/>
                          <a:pt x="131" y="0"/>
                        </a:cubicBezTo>
                        <a:cubicBezTo>
                          <a:pt x="122" y="0"/>
                          <a:pt x="120" y="10"/>
                          <a:pt x="116" y="10"/>
                        </a:cubicBezTo>
                        <a:cubicBezTo>
                          <a:pt x="115" y="10"/>
                          <a:pt x="114" y="11"/>
                          <a:pt x="113" y="10"/>
                        </a:cubicBezTo>
                        <a:cubicBezTo>
                          <a:pt x="110" y="16"/>
                          <a:pt x="103" y="21"/>
                          <a:pt x="94" y="21"/>
                        </a:cubicBezTo>
                        <a:cubicBezTo>
                          <a:pt x="91" y="21"/>
                          <a:pt x="90" y="16"/>
                          <a:pt x="86" y="16"/>
                        </a:cubicBezTo>
                        <a:cubicBezTo>
                          <a:pt x="83" y="16"/>
                          <a:pt x="73" y="20"/>
                          <a:pt x="72" y="15"/>
                        </a:cubicBezTo>
                        <a:cubicBezTo>
                          <a:pt x="68" y="15"/>
                          <a:pt x="69" y="13"/>
                          <a:pt x="65" y="13"/>
                        </a:cubicBezTo>
                        <a:cubicBezTo>
                          <a:pt x="54" y="13"/>
                          <a:pt x="53" y="24"/>
                          <a:pt x="45" y="32"/>
                        </a:cubicBezTo>
                        <a:cubicBezTo>
                          <a:pt x="42" y="35"/>
                          <a:pt x="37" y="35"/>
                          <a:pt x="33" y="39"/>
                        </a:cubicBezTo>
                        <a:cubicBezTo>
                          <a:pt x="30" y="42"/>
                          <a:pt x="28" y="46"/>
                          <a:pt x="23" y="46"/>
                        </a:cubicBezTo>
                        <a:cubicBezTo>
                          <a:pt x="19" y="46"/>
                          <a:pt x="16" y="42"/>
                          <a:pt x="12" y="42"/>
                        </a:cubicBezTo>
                        <a:cubicBezTo>
                          <a:pt x="11" y="42"/>
                          <a:pt x="11" y="45"/>
                          <a:pt x="10" y="45"/>
                        </a:cubicBezTo>
                        <a:cubicBezTo>
                          <a:pt x="7" y="47"/>
                          <a:pt x="0" y="63"/>
                          <a:pt x="0" y="64"/>
                        </a:cubicBezTo>
                        <a:cubicBezTo>
                          <a:pt x="0" y="65"/>
                          <a:pt x="1" y="67"/>
                          <a:pt x="0" y="68"/>
                        </a:cubicBezTo>
                        <a:cubicBezTo>
                          <a:pt x="1" y="70"/>
                          <a:pt x="0" y="71"/>
                          <a:pt x="1" y="73"/>
                        </a:cubicBezTo>
                        <a:cubicBezTo>
                          <a:pt x="1" y="87"/>
                          <a:pt x="1" y="87"/>
                          <a:pt x="1" y="87"/>
                        </a:cubicBezTo>
                        <a:cubicBezTo>
                          <a:pt x="3" y="91"/>
                          <a:pt x="2" y="94"/>
                          <a:pt x="4" y="98"/>
                        </a:cubicBezTo>
                        <a:cubicBezTo>
                          <a:pt x="5" y="102"/>
                          <a:pt x="14" y="98"/>
                          <a:pt x="14" y="105"/>
                        </a:cubicBezTo>
                        <a:cubicBezTo>
                          <a:pt x="14" y="114"/>
                          <a:pt x="4" y="113"/>
                          <a:pt x="4" y="120"/>
                        </a:cubicBezTo>
                        <a:cubicBezTo>
                          <a:pt x="4" y="126"/>
                          <a:pt x="8" y="126"/>
                          <a:pt x="10" y="128"/>
                        </a:cubicBezTo>
                        <a:cubicBezTo>
                          <a:pt x="17" y="143"/>
                          <a:pt x="32" y="145"/>
                          <a:pt x="32" y="164"/>
                        </a:cubicBezTo>
                        <a:cubicBezTo>
                          <a:pt x="21" y="167"/>
                          <a:pt x="13" y="169"/>
                          <a:pt x="13" y="181"/>
                        </a:cubicBezTo>
                        <a:cubicBezTo>
                          <a:pt x="13" y="184"/>
                          <a:pt x="15" y="187"/>
                          <a:pt x="15" y="189"/>
                        </a:cubicBezTo>
                        <a:cubicBezTo>
                          <a:pt x="30" y="188"/>
                          <a:pt x="30" y="188"/>
                          <a:pt x="30" y="188"/>
                        </a:cubicBezTo>
                        <a:cubicBezTo>
                          <a:pt x="31" y="187"/>
                          <a:pt x="33" y="186"/>
                          <a:pt x="34" y="185"/>
                        </a:cubicBezTo>
                        <a:cubicBezTo>
                          <a:pt x="46" y="188"/>
                          <a:pt x="46" y="188"/>
                          <a:pt x="46" y="188"/>
                        </a:cubicBezTo>
                        <a:cubicBezTo>
                          <a:pt x="50" y="188"/>
                          <a:pt x="52" y="184"/>
                          <a:pt x="57" y="184"/>
                        </a:cubicBezTo>
                        <a:cubicBezTo>
                          <a:pt x="62" y="184"/>
                          <a:pt x="65" y="184"/>
                          <a:pt x="70" y="185"/>
                        </a:cubicBezTo>
                        <a:cubicBezTo>
                          <a:pt x="75" y="187"/>
                          <a:pt x="78" y="197"/>
                          <a:pt x="82" y="203"/>
                        </a:cubicBezTo>
                        <a:cubicBezTo>
                          <a:pt x="86" y="209"/>
                          <a:pt x="99" y="218"/>
                          <a:pt x="108" y="218"/>
                        </a:cubicBezTo>
                        <a:cubicBezTo>
                          <a:pt x="111" y="218"/>
                          <a:pt x="114" y="218"/>
                          <a:pt x="118" y="219"/>
                        </a:cubicBezTo>
                        <a:cubicBezTo>
                          <a:pt x="116" y="221"/>
                          <a:pt x="116" y="225"/>
                          <a:pt x="112" y="225"/>
                        </a:cubicBezTo>
                        <a:cubicBezTo>
                          <a:pt x="108" y="227"/>
                          <a:pt x="105" y="225"/>
                          <a:pt x="101" y="227"/>
                        </a:cubicBezTo>
                        <a:cubicBezTo>
                          <a:pt x="108" y="234"/>
                          <a:pt x="113" y="248"/>
                          <a:pt x="127" y="248"/>
                        </a:cubicBezTo>
                        <a:cubicBezTo>
                          <a:pt x="138" y="248"/>
                          <a:pt x="139" y="233"/>
                          <a:pt x="144" y="227"/>
                        </a:cubicBezTo>
                        <a:cubicBezTo>
                          <a:pt x="148" y="227"/>
                          <a:pt x="148" y="227"/>
                          <a:pt x="148" y="227"/>
                        </a:cubicBezTo>
                        <a:cubicBezTo>
                          <a:pt x="148" y="229"/>
                          <a:pt x="145" y="232"/>
                          <a:pt x="145" y="233"/>
                        </a:cubicBezTo>
                        <a:cubicBezTo>
                          <a:pt x="145" y="239"/>
                          <a:pt x="150" y="244"/>
                          <a:pt x="150" y="251"/>
                        </a:cubicBezTo>
                        <a:cubicBezTo>
                          <a:pt x="150" y="257"/>
                          <a:pt x="147" y="258"/>
                          <a:pt x="147" y="264"/>
                        </a:cubicBezTo>
                        <a:lnTo>
                          <a:pt x="149" y="265"/>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19" name="Freeform: Shape 236"/>
                  <p:cNvSpPr/>
                  <p:nvPr/>
                </p:nvSpPr>
                <p:spPr bwMode="auto">
                  <a:xfrm>
                    <a:off x="5975350" y="2781300"/>
                    <a:ext cx="177800" cy="192088"/>
                  </a:xfrm>
                  <a:custGeom>
                    <a:avLst/>
                    <a:gdLst/>
                    <a:ahLst/>
                    <a:cxnLst>
                      <a:cxn ang="0">
                        <a:pos x="59" y="74"/>
                      </a:cxn>
                      <a:cxn ang="0">
                        <a:pos x="58" y="70"/>
                      </a:cxn>
                      <a:cxn ang="0">
                        <a:pos x="51" y="68"/>
                      </a:cxn>
                      <a:cxn ang="0">
                        <a:pos x="45" y="53"/>
                      </a:cxn>
                      <a:cxn ang="0">
                        <a:pos x="28" y="38"/>
                      </a:cxn>
                      <a:cxn ang="0">
                        <a:pos x="22" y="25"/>
                      </a:cxn>
                      <a:cxn ang="0">
                        <a:pos x="11" y="21"/>
                      </a:cxn>
                      <a:cxn ang="0">
                        <a:pos x="0" y="3"/>
                      </a:cxn>
                      <a:cxn ang="0">
                        <a:pos x="0" y="0"/>
                      </a:cxn>
                      <a:cxn ang="0">
                        <a:pos x="2" y="0"/>
                      </a:cxn>
                      <a:cxn ang="0">
                        <a:pos x="11" y="4"/>
                      </a:cxn>
                      <a:cxn ang="0">
                        <a:pos x="26" y="4"/>
                      </a:cxn>
                      <a:cxn ang="0">
                        <a:pos x="42" y="20"/>
                      </a:cxn>
                      <a:cxn ang="0">
                        <a:pos x="47" y="23"/>
                      </a:cxn>
                      <a:cxn ang="0">
                        <a:pos x="61" y="35"/>
                      </a:cxn>
                      <a:cxn ang="0">
                        <a:pos x="86" y="53"/>
                      </a:cxn>
                      <a:cxn ang="0">
                        <a:pos x="101" y="64"/>
                      </a:cxn>
                      <a:cxn ang="0">
                        <a:pos x="100" y="66"/>
                      </a:cxn>
                      <a:cxn ang="0">
                        <a:pos x="103" y="66"/>
                      </a:cxn>
                      <a:cxn ang="0">
                        <a:pos x="107" y="70"/>
                      </a:cxn>
                      <a:cxn ang="0">
                        <a:pos x="105" y="74"/>
                      </a:cxn>
                      <a:cxn ang="0">
                        <a:pos x="114" y="81"/>
                      </a:cxn>
                      <a:cxn ang="0">
                        <a:pos x="124" y="98"/>
                      </a:cxn>
                      <a:cxn ang="0">
                        <a:pos x="133" y="106"/>
                      </a:cxn>
                      <a:cxn ang="0">
                        <a:pos x="133" y="125"/>
                      </a:cxn>
                      <a:cxn ang="0">
                        <a:pos x="131" y="138"/>
                      </a:cxn>
                      <a:cxn ang="0">
                        <a:pos x="119" y="144"/>
                      </a:cxn>
                      <a:cxn ang="0">
                        <a:pos x="108" y="132"/>
                      </a:cxn>
                      <a:cxn ang="0">
                        <a:pos x="84" y="112"/>
                      </a:cxn>
                      <a:cxn ang="0">
                        <a:pos x="67" y="85"/>
                      </a:cxn>
                      <a:cxn ang="0">
                        <a:pos x="59" y="74"/>
                      </a:cxn>
                    </a:cxnLst>
                    <a:rect l="0" t="0" r="r" b="b"/>
                    <a:pathLst>
                      <a:path w="133" h="144">
                        <a:moveTo>
                          <a:pt x="59" y="74"/>
                        </a:moveTo>
                        <a:cubicBezTo>
                          <a:pt x="58" y="74"/>
                          <a:pt x="59" y="72"/>
                          <a:pt x="58" y="70"/>
                        </a:cubicBezTo>
                        <a:cubicBezTo>
                          <a:pt x="57" y="69"/>
                          <a:pt x="52" y="69"/>
                          <a:pt x="51" y="68"/>
                        </a:cubicBezTo>
                        <a:cubicBezTo>
                          <a:pt x="49" y="67"/>
                          <a:pt x="45" y="56"/>
                          <a:pt x="45" y="53"/>
                        </a:cubicBezTo>
                        <a:cubicBezTo>
                          <a:pt x="41" y="43"/>
                          <a:pt x="31" y="44"/>
                          <a:pt x="28" y="38"/>
                        </a:cubicBezTo>
                        <a:cubicBezTo>
                          <a:pt x="26" y="33"/>
                          <a:pt x="24" y="30"/>
                          <a:pt x="22" y="25"/>
                        </a:cubicBezTo>
                        <a:cubicBezTo>
                          <a:pt x="20" y="21"/>
                          <a:pt x="15" y="22"/>
                          <a:pt x="11" y="21"/>
                        </a:cubicBezTo>
                        <a:cubicBezTo>
                          <a:pt x="8" y="20"/>
                          <a:pt x="1" y="8"/>
                          <a:pt x="0" y="3"/>
                        </a:cubicBezTo>
                        <a:cubicBezTo>
                          <a:pt x="0" y="0"/>
                          <a:pt x="0" y="0"/>
                          <a:pt x="0" y="0"/>
                        </a:cubicBezTo>
                        <a:cubicBezTo>
                          <a:pt x="0" y="0"/>
                          <a:pt x="1" y="0"/>
                          <a:pt x="2" y="0"/>
                        </a:cubicBezTo>
                        <a:cubicBezTo>
                          <a:pt x="7" y="0"/>
                          <a:pt x="8" y="2"/>
                          <a:pt x="11" y="4"/>
                        </a:cubicBezTo>
                        <a:cubicBezTo>
                          <a:pt x="26" y="4"/>
                          <a:pt x="26" y="4"/>
                          <a:pt x="26" y="4"/>
                        </a:cubicBezTo>
                        <a:cubicBezTo>
                          <a:pt x="35" y="7"/>
                          <a:pt x="38" y="13"/>
                          <a:pt x="42" y="20"/>
                        </a:cubicBezTo>
                        <a:cubicBezTo>
                          <a:pt x="43" y="23"/>
                          <a:pt x="45" y="22"/>
                          <a:pt x="47" y="23"/>
                        </a:cubicBezTo>
                        <a:cubicBezTo>
                          <a:pt x="53" y="25"/>
                          <a:pt x="56" y="30"/>
                          <a:pt x="61" y="35"/>
                        </a:cubicBezTo>
                        <a:cubicBezTo>
                          <a:pt x="69" y="43"/>
                          <a:pt x="74" y="49"/>
                          <a:pt x="86" y="53"/>
                        </a:cubicBezTo>
                        <a:cubicBezTo>
                          <a:pt x="93" y="55"/>
                          <a:pt x="101" y="57"/>
                          <a:pt x="101" y="64"/>
                        </a:cubicBezTo>
                        <a:cubicBezTo>
                          <a:pt x="101" y="64"/>
                          <a:pt x="100" y="65"/>
                          <a:pt x="100" y="66"/>
                        </a:cubicBezTo>
                        <a:cubicBezTo>
                          <a:pt x="101" y="66"/>
                          <a:pt x="102" y="66"/>
                          <a:pt x="103" y="66"/>
                        </a:cubicBezTo>
                        <a:cubicBezTo>
                          <a:pt x="105" y="66"/>
                          <a:pt x="106" y="68"/>
                          <a:pt x="107" y="70"/>
                        </a:cubicBezTo>
                        <a:cubicBezTo>
                          <a:pt x="105" y="74"/>
                          <a:pt x="105" y="74"/>
                          <a:pt x="105" y="74"/>
                        </a:cubicBezTo>
                        <a:cubicBezTo>
                          <a:pt x="105" y="80"/>
                          <a:pt x="109" y="81"/>
                          <a:pt x="114" y="81"/>
                        </a:cubicBezTo>
                        <a:cubicBezTo>
                          <a:pt x="114" y="91"/>
                          <a:pt x="119" y="93"/>
                          <a:pt x="124" y="98"/>
                        </a:cubicBezTo>
                        <a:cubicBezTo>
                          <a:pt x="127" y="101"/>
                          <a:pt x="133" y="102"/>
                          <a:pt x="133" y="106"/>
                        </a:cubicBezTo>
                        <a:cubicBezTo>
                          <a:pt x="133" y="112"/>
                          <a:pt x="133" y="116"/>
                          <a:pt x="133" y="125"/>
                        </a:cubicBezTo>
                        <a:cubicBezTo>
                          <a:pt x="128" y="127"/>
                          <a:pt x="131" y="133"/>
                          <a:pt x="131" y="138"/>
                        </a:cubicBezTo>
                        <a:cubicBezTo>
                          <a:pt x="131" y="143"/>
                          <a:pt x="122" y="144"/>
                          <a:pt x="119" y="144"/>
                        </a:cubicBezTo>
                        <a:cubicBezTo>
                          <a:pt x="116" y="144"/>
                          <a:pt x="109" y="132"/>
                          <a:pt x="108" y="132"/>
                        </a:cubicBezTo>
                        <a:cubicBezTo>
                          <a:pt x="100" y="124"/>
                          <a:pt x="92" y="120"/>
                          <a:pt x="84" y="112"/>
                        </a:cubicBezTo>
                        <a:cubicBezTo>
                          <a:pt x="75" y="103"/>
                          <a:pt x="71" y="95"/>
                          <a:pt x="67" y="85"/>
                        </a:cubicBezTo>
                        <a:cubicBezTo>
                          <a:pt x="66" y="83"/>
                          <a:pt x="60" y="74"/>
                          <a:pt x="59" y="7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20" name="Freeform: Shape 237"/>
                  <p:cNvSpPr/>
                  <p:nvPr/>
                </p:nvSpPr>
                <p:spPr bwMode="auto">
                  <a:xfrm>
                    <a:off x="6203950" y="2757488"/>
                    <a:ext cx="169863" cy="188913"/>
                  </a:xfrm>
                  <a:custGeom>
                    <a:avLst/>
                    <a:gdLst/>
                    <a:ahLst/>
                    <a:cxnLst>
                      <a:cxn ang="0">
                        <a:pos x="37" y="130"/>
                      </a:cxn>
                      <a:cxn ang="0">
                        <a:pos x="36" y="124"/>
                      </a:cxn>
                      <a:cxn ang="0">
                        <a:pos x="27" y="126"/>
                      </a:cxn>
                      <a:cxn ang="0">
                        <a:pos x="11" y="102"/>
                      </a:cxn>
                      <a:cxn ang="0">
                        <a:pos x="12" y="99"/>
                      </a:cxn>
                      <a:cxn ang="0">
                        <a:pos x="6" y="97"/>
                      </a:cxn>
                      <a:cxn ang="0">
                        <a:pos x="0" y="78"/>
                      </a:cxn>
                      <a:cxn ang="0">
                        <a:pos x="15" y="74"/>
                      </a:cxn>
                      <a:cxn ang="0">
                        <a:pos x="33" y="54"/>
                      </a:cxn>
                      <a:cxn ang="0">
                        <a:pos x="45" y="50"/>
                      </a:cxn>
                      <a:cxn ang="0">
                        <a:pos x="56" y="41"/>
                      </a:cxn>
                      <a:cxn ang="0">
                        <a:pos x="59" y="35"/>
                      </a:cxn>
                      <a:cxn ang="0">
                        <a:pos x="63" y="32"/>
                      </a:cxn>
                      <a:cxn ang="0">
                        <a:pos x="66" y="29"/>
                      </a:cxn>
                      <a:cxn ang="0">
                        <a:pos x="82" y="23"/>
                      </a:cxn>
                      <a:cxn ang="0">
                        <a:pos x="102" y="0"/>
                      </a:cxn>
                      <a:cxn ang="0">
                        <a:pos x="109" y="11"/>
                      </a:cxn>
                      <a:cxn ang="0">
                        <a:pos x="127" y="23"/>
                      </a:cxn>
                      <a:cxn ang="0">
                        <a:pos x="117" y="29"/>
                      </a:cxn>
                      <a:cxn ang="0">
                        <a:pos x="119" y="31"/>
                      </a:cxn>
                      <a:cxn ang="0">
                        <a:pos x="106" y="37"/>
                      </a:cxn>
                      <a:cxn ang="0">
                        <a:pos x="108" y="41"/>
                      </a:cxn>
                      <a:cxn ang="0">
                        <a:pos x="105" y="44"/>
                      </a:cxn>
                      <a:cxn ang="0">
                        <a:pos x="125" y="73"/>
                      </a:cxn>
                      <a:cxn ang="0">
                        <a:pos x="115" y="77"/>
                      </a:cxn>
                      <a:cxn ang="0">
                        <a:pos x="111" y="78"/>
                      </a:cxn>
                      <a:cxn ang="0">
                        <a:pos x="109" y="83"/>
                      </a:cxn>
                      <a:cxn ang="0">
                        <a:pos x="103" y="102"/>
                      </a:cxn>
                      <a:cxn ang="0">
                        <a:pos x="93" y="113"/>
                      </a:cxn>
                      <a:cxn ang="0">
                        <a:pos x="95" y="119"/>
                      </a:cxn>
                      <a:cxn ang="0">
                        <a:pos x="90" y="134"/>
                      </a:cxn>
                      <a:cxn ang="0">
                        <a:pos x="76" y="141"/>
                      </a:cxn>
                      <a:cxn ang="0">
                        <a:pos x="71" y="135"/>
                      </a:cxn>
                      <a:cxn ang="0">
                        <a:pos x="51" y="128"/>
                      </a:cxn>
                      <a:cxn ang="0">
                        <a:pos x="40" y="132"/>
                      </a:cxn>
                      <a:cxn ang="0">
                        <a:pos x="37" y="130"/>
                      </a:cxn>
                    </a:cxnLst>
                    <a:rect l="0" t="0" r="r" b="b"/>
                    <a:pathLst>
                      <a:path w="127" h="141">
                        <a:moveTo>
                          <a:pt x="37" y="130"/>
                        </a:moveTo>
                        <a:cubicBezTo>
                          <a:pt x="36" y="130"/>
                          <a:pt x="36" y="125"/>
                          <a:pt x="36" y="124"/>
                        </a:cubicBezTo>
                        <a:cubicBezTo>
                          <a:pt x="32" y="123"/>
                          <a:pt x="30" y="126"/>
                          <a:pt x="27" y="126"/>
                        </a:cubicBezTo>
                        <a:cubicBezTo>
                          <a:pt x="10" y="126"/>
                          <a:pt x="17" y="110"/>
                          <a:pt x="11" y="102"/>
                        </a:cubicBezTo>
                        <a:cubicBezTo>
                          <a:pt x="11" y="101"/>
                          <a:pt x="12" y="100"/>
                          <a:pt x="12" y="99"/>
                        </a:cubicBezTo>
                        <a:cubicBezTo>
                          <a:pt x="11" y="97"/>
                          <a:pt x="8" y="97"/>
                          <a:pt x="6" y="97"/>
                        </a:cubicBezTo>
                        <a:cubicBezTo>
                          <a:pt x="4" y="96"/>
                          <a:pt x="0" y="80"/>
                          <a:pt x="0" y="78"/>
                        </a:cubicBezTo>
                        <a:cubicBezTo>
                          <a:pt x="0" y="71"/>
                          <a:pt x="9" y="74"/>
                          <a:pt x="15" y="74"/>
                        </a:cubicBezTo>
                        <a:cubicBezTo>
                          <a:pt x="29" y="74"/>
                          <a:pt x="27" y="60"/>
                          <a:pt x="33" y="54"/>
                        </a:cubicBezTo>
                        <a:cubicBezTo>
                          <a:pt x="36" y="51"/>
                          <a:pt x="41" y="51"/>
                          <a:pt x="45" y="50"/>
                        </a:cubicBezTo>
                        <a:cubicBezTo>
                          <a:pt x="52" y="49"/>
                          <a:pt x="52" y="44"/>
                          <a:pt x="56" y="41"/>
                        </a:cubicBezTo>
                        <a:cubicBezTo>
                          <a:pt x="54" y="39"/>
                          <a:pt x="59" y="35"/>
                          <a:pt x="59" y="35"/>
                        </a:cubicBezTo>
                        <a:cubicBezTo>
                          <a:pt x="61" y="34"/>
                          <a:pt x="61" y="33"/>
                          <a:pt x="63" y="32"/>
                        </a:cubicBezTo>
                        <a:cubicBezTo>
                          <a:pt x="64" y="32"/>
                          <a:pt x="65" y="30"/>
                          <a:pt x="66" y="29"/>
                        </a:cubicBezTo>
                        <a:cubicBezTo>
                          <a:pt x="70" y="25"/>
                          <a:pt x="80" y="27"/>
                          <a:pt x="82" y="23"/>
                        </a:cubicBezTo>
                        <a:cubicBezTo>
                          <a:pt x="85" y="16"/>
                          <a:pt x="95" y="0"/>
                          <a:pt x="102" y="0"/>
                        </a:cubicBezTo>
                        <a:cubicBezTo>
                          <a:pt x="109" y="0"/>
                          <a:pt x="109" y="4"/>
                          <a:pt x="109" y="11"/>
                        </a:cubicBezTo>
                        <a:cubicBezTo>
                          <a:pt x="109" y="20"/>
                          <a:pt x="127" y="15"/>
                          <a:pt x="127" y="23"/>
                        </a:cubicBezTo>
                        <a:cubicBezTo>
                          <a:pt x="127" y="27"/>
                          <a:pt x="117" y="25"/>
                          <a:pt x="117" y="29"/>
                        </a:cubicBezTo>
                        <a:cubicBezTo>
                          <a:pt x="117" y="30"/>
                          <a:pt x="118" y="31"/>
                          <a:pt x="119" y="31"/>
                        </a:cubicBezTo>
                        <a:cubicBezTo>
                          <a:pt x="118" y="32"/>
                          <a:pt x="106" y="37"/>
                          <a:pt x="106" y="37"/>
                        </a:cubicBezTo>
                        <a:cubicBezTo>
                          <a:pt x="107" y="38"/>
                          <a:pt x="108" y="40"/>
                          <a:pt x="108" y="41"/>
                        </a:cubicBezTo>
                        <a:cubicBezTo>
                          <a:pt x="107" y="42"/>
                          <a:pt x="105" y="43"/>
                          <a:pt x="105" y="44"/>
                        </a:cubicBezTo>
                        <a:cubicBezTo>
                          <a:pt x="105" y="51"/>
                          <a:pt x="117" y="73"/>
                          <a:pt x="125" y="73"/>
                        </a:cubicBezTo>
                        <a:cubicBezTo>
                          <a:pt x="124" y="79"/>
                          <a:pt x="120" y="77"/>
                          <a:pt x="115" y="77"/>
                        </a:cubicBezTo>
                        <a:cubicBezTo>
                          <a:pt x="114" y="77"/>
                          <a:pt x="112" y="78"/>
                          <a:pt x="111" y="78"/>
                        </a:cubicBezTo>
                        <a:cubicBezTo>
                          <a:pt x="109" y="83"/>
                          <a:pt x="109" y="83"/>
                          <a:pt x="109" y="83"/>
                        </a:cubicBezTo>
                        <a:cubicBezTo>
                          <a:pt x="106" y="92"/>
                          <a:pt x="103" y="95"/>
                          <a:pt x="103" y="102"/>
                        </a:cubicBezTo>
                        <a:cubicBezTo>
                          <a:pt x="98" y="103"/>
                          <a:pt x="93" y="110"/>
                          <a:pt x="93" y="113"/>
                        </a:cubicBezTo>
                        <a:cubicBezTo>
                          <a:pt x="93" y="116"/>
                          <a:pt x="95" y="117"/>
                          <a:pt x="95" y="119"/>
                        </a:cubicBezTo>
                        <a:cubicBezTo>
                          <a:pt x="95" y="122"/>
                          <a:pt x="90" y="129"/>
                          <a:pt x="90" y="134"/>
                        </a:cubicBezTo>
                        <a:cubicBezTo>
                          <a:pt x="83" y="135"/>
                          <a:pt x="82" y="141"/>
                          <a:pt x="76" y="141"/>
                        </a:cubicBezTo>
                        <a:cubicBezTo>
                          <a:pt x="72" y="141"/>
                          <a:pt x="71" y="137"/>
                          <a:pt x="71" y="135"/>
                        </a:cubicBezTo>
                        <a:cubicBezTo>
                          <a:pt x="64" y="133"/>
                          <a:pt x="59" y="128"/>
                          <a:pt x="51" y="128"/>
                        </a:cubicBezTo>
                        <a:cubicBezTo>
                          <a:pt x="48" y="128"/>
                          <a:pt x="45" y="132"/>
                          <a:pt x="40" y="132"/>
                        </a:cubicBezTo>
                        <a:cubicBezTo>
                          <a:pt x="39" y="132"/>
                          <a:pt x="38" y="130"/>
                          <a:pt x="37" y="13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21" name="Freeform: Shape 238"/>
                  <p:cNvSpPr/>
                  <p:nvPr/>
                </p:nvSpPr>
                <p:spPr bwMode="auto">
                  <a:xfrm>
                    <a:off x="6367463" y="2847975"/>
                    <a:ext cx="106363" cy="123825"/>
                  </a:xfrm>
                  <a:custGeom>
                    <a:avLst/>
                    <a:gdLst/>
                    <a:ahLst/>
                    <a:cxnLst>
                      <a:cxn ang="0">
                        <a:pos x="31" y="34"/>
                      </a:cxn>
                      <a:cxn ang="0">
                        <a:pos x="27" y="38"/>
                      </a:cxn>
                      <a:cxn ang="0">
                        <a:pos x="17" y="24"/>
                      </a:cxn>
                      <a:cxn ang="0">
                        <a:pos x="32" y="16"/>
                      </a:cxn>
                      <a:cxn ang="0">
                        <a:pos x="49" y="15"/>
                      </a:cxn>
                      <a:cxn ang="0">
                        <a:pos x="64" y="18"/>
                      </a:cxn>
                      <a:cxn ang="0">
                        <a:pos x="77" y="4"/>
                      </a:cxn>
                      <a:cxn ang="0">
                        <a:pos x="79" y="0"/>
                      </a:cxn>
                      <a:cxn ang="0">
                        <a:pos x="77" y="0"/>
                      </a:cxn>
                      <a:cxn ang="0">
                        <a:pos x="63" y="10"/>
                      </a:cxn>
                      <a:cxn ang="0">
                        <a:pos x="59" y="10"/>
                      </a:cxn>
                      <a:cxn ang="0">
                        <a:pos x="28" y="5"/>
                      </a:cxn>
                      <a:cxn ang="0">
                        <a:pos x="12" y="30"/>
                      </a:cxn>
                      <a:cxn ang="0">
                        <a:pos x="8" y="37"/>
                      </a:cxn>
                      <a:cxn ang="0">
                        <a:pos x="0" y="61"/>
                      </a:cxn>
                      <a:cxn ang="0">
                        <a:pos x="8" y="66"/>
                      </a:cxn>
                      <a:cxn ang="0">
                        <a:pos x="8" y="87"/>
                      </a:cxn>
                      <a:cxn ang="0">
                        <a:pos x="16" y="93"/>
                      </a:cxn>
                      <a:cxn ang="0">
                        <a:pos x="22" y="76"/>
                      </a:cxn>
                      <a:cxn ang="0">
                        <a:pos x="18" y="61"/>
                      </a:cxn>
                      <a:cxn ang="0">
                        <a:pos x="25" y="56"/>
                      </a:cxn>
                      <a:cxn ang="0">
                        <a:pos x="28" y="56"/>
                      </a:cxn>
                      <a:cxn ang="0">
                        <a:pos x="27" y="65"/>
                      </a:cxn>
                      <a:cxn ang="0">
                        <a:pos x="34" y="79"/>
                      </a:cxn>
                      <a:cxn ang="0">
                        <a:pos x="34" y="83"/>
                      </a:cxn>
                      <a:cxn ang="0">
                        <a:pos x="39" y="83"/>
                      </a:cxn>
                      <a:cxn ang="0">
                        <a:pos x="49" y="73"/>
                      </a:cxn>
                      <a:cxn ang="0">
                        <a:pos x="43" y="65"/>
                      </a:cxn>
                      <a:cxn ang="0">
                        <a:pos x="45" y="63"/>
                      </a:cxn>
                      <a:cxn ang="0">
                        <a:pos x="34" y="44"/>
                      </a:cxn>
                      <a:cxn ang="0">
                        <a:pos x="57" y="31"/>
                      </a:cxn>
                      <a:cxn ang="0">
                        <a:pos x="57" y="28"/>
                      </a:cxn>
                      <a:cxn ang="0">
                        <a:pos x="31" y="36"/>
                      </a:cxn>
                      <a:cxn ang="0">
                        <a:pos x="31" y="34"/>
                      </a:cxn>
                    </a:cxnLst>
                    <a:rect l="0" t="0" r="r" b="b"/>
                    <a:pathLst>
                      <a:path w="79" h="93">
                        <a:moveTo>
                          <a:pt x="31" y="34"/>
                        </a:moveTo>
                        <a:cubicBezTo>
                          <a:pt x="30" y="36"/>
                          <a:pt x="29" y="38"/>
                          <a:pt x="27" y="38"/>
                        </a:cubicBezTo>
                        <a:cubicBezTo>
                          <a:pt x="20" y="38"/>
                          <a:pt x="17" y="30"/>
                          <a:pt x="17" y="24"/>
                        </a:cubicBezTo>
                        <a:cubicBezTo>
                          <a:pt x="17" y="15"/>
                          <a:pt x="24" y="16"/>
                          <a:pt x="32" y="16"/>
                        </a:cubicBezTo>
                        <a:cubicBezTo>
                          <a:pt x="39" y="16"/>
                          <a:pt x="42" y="15"/>
                          <a:pt x="49" y="15"/>
                        </a:cubicBezTo>
                        <a:cubicBezTo>
                          <a:pt x="54" y="15"/>
                          <a:pt x="58" y="18"/>
                          <a:pt x="64" y="18"/>
                        </a:cubicBezTo>
                        <a:cubicBezTo>
                          <a:pt x="73" y="18"/>
                          <a:pt x="76" y="10"/>
                          <a:pt x="77" y="4"/>
                        </a:cubicBezTo>
                        <a:cubicBezTo>
                          <a:pt x="79" y="4"/>
                          <a:pt x="79" y="1"/>
                          <a:pt x="79" y="0"/>
                        </a:cubicBezTo>
                        <a:cubicBezTo>
                          <a:pt x="77" y="0"/>
                          <a:pt x="77" y="0"/>
                          <a:pt x="77" y="0"/>
                        </a:cubicBezTo>
                        <a:cubicBezTo>
                          <a:pt x="72" y="4"/>
                          <a:pt x="65" y="8"/>
                          <a:pt x="63" y="10"/>
                        </a:cubicBezTo>
                        <a:cubicBezTo>
                          <a:pt x="59" y="10"/>
                          <a:pt x="59" y="10"/>
                          <a:pt x="59" y="10"/>
                        </a:cubicBezTo>
                        <a:cubicBezTo>
                          <a:pt x="28" y="5"/>
                          <a:pt x="28" y="5"/>
                          <a:pt x="28" y="5"/>
                        </a:cubicBezTo>
                        <a:cubicBezTo>
                          <a:pt x="17" y="5"/>
                          <a:pt x="12" y="20"/>
                          <a:pt x="12" y="30"/>
                        </a:cubicBezTo>
                        <a:cubicBezTo>
                          <a:pt x="12" y="33"/>
                          <a:pt x="8" y="35"/>
                          <a:pt x="8" y="37"/>
                        </a:cubicBezTo>
                        <a:cubicBezTo>
                          <a:pt x="4" y="47"/>
                          <a:pt x="0" y="51"/>
                          <a:pt x="0" y="61"/>
                        </a:cubicBezTo>
                        <a:cubicBezTo>
                          <a:pt x="0" y="66"/>
                          <a:pt x="6" y="66"/>
                          <a:pt x="8" y="66"/>
                        </a:cubicBezTo>
                        <a:cubicBezTo>
                          <a:pt x="8" y="73"/>
                          <a:pt x="8" y="83"/>
                          <a:pt x="8" y="87"/>
                        </a:cubicBezTo>
                        <a:cubicBezTo>
                          <a:pt x="8" y="90"/>
                          <a:pt x="12" y="93"/>
                          <a:pt x="16" y="93"/>
                        </a:cubicBezTo>
                        <a:cubicBezTo>
                          <a:pt x="20" y="93"/>
                          <a:pt x="22" y="78"/>
                          <a:pt x="22" y="76"/>
                        </a:cubicBezTo>
                        <a:cubicBezTo>
                          <a:pt x="22" y="70"/>
                          <a:pt x="18" y="67"/>
                          <a:pt x="18" y="61"/>
                        </a:cubicBezTo>
                        <a:cubicBezTo>
                          <a:pt x="18" y="58"/>
                          <a:pt x="22" y="56"/>
                          <a:pt x="25" y="56"/>
                        </a:cubicBezTo>
                        <a:cubicBezTo>
                          <a:pt x="26" y="56"/>
                          <a:pt x="27" y="56"/>
                          <a:pt x="28" y="56"/>
                        </a:cubicBezTo>
                        <a:cubicBezTo>
                          <a:pt x="27" y="65"/>
                          <a:pt x="27" y="65"/>
                          <a:pt x="27" y="65"/>
                        </a:cubicBezTo>
                        <a:cubicBezTo>
                          <a:pt x="27" y="71"/>
                          <a:pt x="34" y="73"/>
                          <a:pt x="34" y="79"/>
                        </a:cubicBezTo>
                        <a:cubicBezTo>
                          <a:pt x="34" y="80"/>
                          <a:pt x="34" y="81"/>
                          <a:pt x="34" y="83"/>
                        </a:cubicBezTo>
                        <a:cubicBezTo>
                          <a:pt x="39" y="83"/>
                          <a:pt x="39" y="83"/>
                          <a:pt x="39" y="83"/>
                        </a:cubicBezTo>
                        <a:cubicBezTo>
                          <a:pt x="39" y="78"/>
                          <a:pt x="49" y="78"/>
                          <a:pt x="49" y="73"/>
                        </a:cubicBezTo>
                        <a:cubicBezTo>
                          <a:pt x="47" y="73"/>
                          <a:pt x="43" y="68"/>
                          <a:pt x="43" y="65"/>
                        </a:cubicBezTo>
                        <a:cubicBezTo>
                          <a:pt x="43" y="65"/>
                          <a:pt x="44" y="64"/>
                          <a:pt x="45" y="63"/>
                        </a:cubicBezTo>
                        <a:cubicBezTo>
                          <a:pt x="42" y="61"/>
                          <a:pt x="34" y="46"/>
                          <a:pt x="34" y="44"/>
                        </a:cubicBezTo>
                        <a:cubicBezTo>
                          <a:pt x="46" y="44"/>
                          <a:pt x="47" y="35"/>
                          <a:pt x="57" y="31"/>
                        </a:cubicBezTo>
                        <a:cubicBezTo>
                          <a:pt x="57" y="28"/>
                          <a:pt x="57" y="28"/>
                          <a:pt x="57" y="28"/>
                        </a:cubicBezTo>
                        <a:cubicBezTo>
                          <a:pt x="54" y="27"/>
                          <a:pt x="31" y="35"/>
                          <a:pt x="31" y="36"/>
                        </a:cubicBezTo>
                        <a:lnTo>
                          <a:pt x="31" y="3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22" name="Freeform: Shape 239"/>
                  <p:cNvSpPr/>
                  <p:nvPr/>
                </p:nvSpPr>
                <p:spPr bwMode="auto">
                  <a:xfrm>
                    <a:off x="6145213" y="2973388"/>
                    <a:ext cx="171450" cy="49213"/>
                  </a:xfrm>
                  <a:custGeom>
                    <a:avLst/>
                    <a:gdLst/>
                    <a:ahLst/>
                    <a:cxnLst>
                      <a:cxn ang="0">
                        <a:pos x="123" y="36"/>
                      </a:cxn>
                      <a:cxn ang="0">
                        <a:pos x="114" y="33"/>
                      </a:cxn>
                      <a:cxn ang="0">
                        <a:pos x="114" y="37"/>
                      </a:cxn>
                      <a:cxn ang="0">
                        <a:pos x="67" y="31"/>
                      </a:cxn>
                      <a:cxn ang="0">
                        <a:pos x="56" y="25"/>
                      </a:cxn>
                      <a:cxn ang="0">
                        <a:pos x="32" y="22"/>
                      </a:cxn>
                      <a:cxn ang="0">
                        <a:pos x="14" y="20"/>
                      </a:cxn>
                      <a:cxn ang="0">
                        <a:pos x="0" y="10"/>
                      </a:cxn>
                      <a:cxn ang="0">
                        <a:pos x="11" y="1"/>
                      </a:cxn>
                      <a:cxn ang="0">
                        <a:pos x="14" y="3"/>
                      </a:cxn>
                      <a:cxn ang="0">
                        <a:pos x="22" y="0"/>
                      </a:cxn>
                      <a:cxn ang="0">
                        <a:pos x="55" y="14"/>
                      </a:cxn>
                      <a:cxn ang="0">
                        <a:pos x="68" y="7"/>
                      </a:cxn>
                      <a:cxn ang="0">
                        <a:pos x="88" y="15"/>
                      </a:cxn>
                      <a:cxn ang="0">
                        <a:pos x="101" y="14"/>
                      </a:cxn>
                      <a:cxn ang="0">
                        <a:pos x="105" y="14"/>
                      </a:cxn>
                      <a:cxn ang="0">
                        <a:pos x="89" y="17"/>
                      </a:cxn>
                      <a:cxn ang="0">
                        <a:pos x="107" y="22"/>
                      </a:cxn>
                      <a:cxn ang="0">
                        <a:pos x="111" y="26"/>
                      </a:cxn>
                      <a:cxn ang="0">
                        <a:pos x="121" y="27"/>
                      </a:cxn>
                      <a:cxn ang="0">
                        <a:pos x="128" y="31"/>
                      </a:cxn>
                      <a:cxn ang="0">
                        <a:pos x="123" y="36"/>
                      </a:cxn>
                    </a:cxnLst>
                    <a:rect l="0" t="0" r="r" b="b"/>
                    <a:pathLst>
                      <a:path w="128" h="37">
                        <a:moveTo>
                          <a:pt x="123" y="36"/>
                        </a:moveTo>
                        <a:cubicBezTo>
                          <a:pt x="119" y="36"/>
                          <a:pt x="119" y="33"/>
                          <a:pt x="114" y="33"/>
                        </a:cubicBezTo>
                        <a:cubicBezTo>
                          <a:pt x="113" y="33"/>
                          <a:pt x="114" y="36"/>
                          <a:pt x="114" y="37"/>
                        </a:cubicBezTo>
                        <a:cubicBezTo>
                          <a:pt x="100" y="32"/>
                          <a:pt x="85" y="31"/>
                          <a:pt x="67" y="31"/>
                        </a:cubicBezTo>
                        <a:cubicBezTo>
                          <a:pt x="62" y="31"/>
                          <a:pt x="61" y="25"/>
                          <a:pt x="56" y="25"/>
                        </a:cubicBezTo>
                        <a:cubicBezTo>
                          <a:pt x="48" y="25"/>
                          <a:pt x="41" y="25"/>
                          <a:pt x="32" y="22"/>
                        </a:cubicBezTo>
                        <a:cubicBezTo>
                          <a:pt x="25" y="20"/>
                          <a:pt x="19" y="24"/>
                          <a:pt x="14" y="20"/>
                        </a:cubicBezTo>
                        <a:cubicBezTo>
                          <a:pt x="10" y="15"/>
                          <a:pt x="7" y="10"/>
                          <a:pt x="0" y="10"/>
                        </a:cubicBezTo>
                        <a:cubicBezTo>
                          <a:pt x="0" y="9"/>
                          <a:pt x="8" y="1"/>
                          <a:pt x="11" y="1"/>
                        </a:cubicBezTo>
                        <a:cubicBezTo>
                          <a:pt x="12" y="1"/>
                          <a:pt x="13" y="3"/>
                          <a:pt x="14" y="3"/>
                        </a:cubicBezTo>
                        <a:cubicBezTo>
                          <a:pt x="17" y="3"/>
                          <a:pt x="19" y="0"/>
                          <a:pt x="22" y="0"/>
                        </a:cubicBezTo>
                        <a:cubicBezTo>
                          <a:pt x="35" y="0"/>
                          <a:pt x="41" y="14"/>
                          <a:pt x="55" y="14"/>
                        </a:cubicBezTo>
                        <a:cubicBezTo>
                          <a:pt x="62" y="14"/>
                          <a:pt x="63" y="7"/>
                          <a:pt x="68" y="7"/>
                        </a:cubicBezTo>
                        <a:cubicBezTo>
                          <a:pt x="77" y="7"/>
                          <a:pt x="80" y="15"/>
                          <a:pt x="88" y="15"/>
                        </a:cubicBezTo>
                        <a:cubicBezTo>
                          <a:pt x="101" y="14"/>
                          <a:pt x="101" y="14"/>
                          <a:pt x="101" y="14"/>
                        </a:cubicBezTo>
                        <a:cubicBezTo>
                          <a:pt x="105" y="14"/>
                          <a:pt x="105" y="14"/>
                          <a:pt x="105" y="14"/>
                        </a:cubicBezTo>
                        <a:cubicBezTo>
                          <a:pt x="104" y="16"/>
                          <a:pt x="89" y="17"/>
                          <a:pt x="89" y="17"/>
                        </a:cubicBezTo>
                        <a:cubicBezTo>
                          <a:pt x="93" y="22"/>
                          <a:pt x="99" y="22"/>
                          <a:pt x="107" y="22"/>
                        </a:cubicBezTo>
                        <a:cubicBezTo>
                          <a:pt x="110" y="22"/>
                          <a:pt x="110" y="26"/>
                          <a:pt x="111" y="26"/>
                        </a:cubicBezTo>
                        <a:cubicBezTo>
                          <a:pt x="114" y="30"/>
                          <a:pt x="117" y="26"/>
                          <a:pt x="121" y="27"/>
                        </a:cubicBezTo>
                        <a:cubicBezTo>
                          <a:pt x="125" y="29"/>
                          <a:pt x="125" y="30"/>
                          <a:pt x="128" y="31"/>
                        </a:cubicBezTo>
                        <a:cubicBezTo>
                          <a:pt x="127" y="33"/>
                          <a:pt x="124" y="36"/>
                          <a:pt x="123" y="3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23" name="Freeform: Shape 240"/>
                  <p:cNvSpPr/>
                  <p:nvPr/>
                </p:nvSpPr>
                <p:spPr bwMode="auto">
                  <a:xfrm>
                    <a:off x="6386513" y="3013075"/>
                    <a:ext cx="52388" cy="12700"/>
                  </a:xfrm>
                  <a:custGeom>
                    <a:avLst/>
                    <a:gdLst/>
                    <a:ahLst/>
                    <a:cxnLst>
                      <a:cxn ang="0">
                        <a:pos x="26" y="9"/>
                      </a:cxn>
                      <a:cxn ang="0">
                        <a:pos x="10" y="9"/>
                      </a:cxn>
                      <a:cxn ang="0">
                        <a:pos x="0" y="4"/>
                      </a:cxn>
                      <a:cxn ang="0">
                        <a:pos x="8" y="1"/>
                      </a:cxn>
                      <a:cxn ang="0">
                        <a:pos x="26" y="4"/>
                      </a:cxn>
                      <a:cxn ang="0">
                        <a:pos x="39" y="0"/>
                      </a:cxn>
                      <a:cxn ang="0">
                        <a:pos x="26" y="9"/>
                      </a:cxn>
                    </a:cxnLst>
                    <a:rect l="0" t="0" r="r" b="b"/>
                    <a:pathLst>
                      <a:path w="39" h="9">
                        <a:moveTo>
                          <a:pt x="26" y="9"/>
                        </a:moveTo>
                        <a:cubicBezTo>
                          <a:pt x="20" y="9"/>
                          <a:pt x="13" y="9"/>
                          <a:pt x="10" y="9"/>
                        </a:cubicBezTo>
                        <a:cubicBezTo>
                          <a:pt x="7" y="9"/>
                          <a:pt x="0" y="9"/>
                          <a:pt x="0" y="4"/>
                        </a:cubicBezTo>
                        <a:cubicBezTo>
                          <a:pt x="0" y="1"/>
                          <a:pt x="5" y="1"/>
                          <a:pt x="8" y="1"/>
                        </a:cubicBezTo>
                        <a:cubicBezTo>
                          <a:pt x="16" y="1"/>
                          <a:pt x="19" y="4"/>
                          <a:pt x="26" y="4"/>
                        </a:cubicBezTo>
                        <a:cubicBezTo>
                          <a:pt x="32" y="4"/>
                          <a:pt x="35" y="2"/>
                          <a:pt x="39" y="0"/>
                        </a:cubicBezTo>
                        <a:cubicBezTo>
                          <a:pt x="35" y="6"/>
                          <a:pt x="32" y="7"/>
                          <a:pt x="26" y="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24" name="Freeform: Shape 241"/>
                  <p:cNvSpPr/>
                  <p:nvPr/>
                </p:nvSpPr>
                <p:spPr bwMode="auto">
                  <a:xfrm>
                    <a:off x="6335713" y="3016250"/>
                    <a:ext cx="36513" cy="12700"/>
                  </a:xfrm>
                  <a:custGeom>
                    <a:avLst/>
                    <a:gdLst/>
                    <a:ahLst/>
                    <a:cxnLst>
                      <a:cxn ang="0">
                        <a:pos x="27" y="6"/>
                      </a:cxn>
                      <a:cxn ang="0">
                        <a:pos x="23" y="6"/>
                      </a:cxn>
                      <a:cxn ang="0">
                        <a:pos x="19" y="5"/>
                      </a:cxn>
                      <a:cxn ang="0">
                        <a:pos x="9" y="9"/>
                      </a:cxn>
                      <a:cxn ang="0">
                        <a:pos x="0" y="6"/>
                      </a:cxn>
                      <a:cxn ang="0">
                        <a:pos x="7" y="1"/>
                      </a:cxn>
                      <a:cxn ang="0">
                        <a:pos x="16" y="3"/>
                      </a:cxn>
                      <a:cxn ang="0">
                        <a:pos x="16" y="0"/>
                      </a:cxn>
                      <a:cxn ang="0">
                        <a:pos x="27" y="0"/>
                      </a:cxn>
                      <a:cxn ang="0">
                        <a:pos x="27" y="6"/>
                      </a:cxn>
                    </a:cxnLst>
                    <a:rect l="0" t="0" r="r" b="b"/>
                    <a:pathLst>
                      <a:path w="27" h="9">
                        <a:moveTo>
                          <a:pt x="27" y="6"/>
                        </a:moveTo>
                        <a:cubicBezTo>
                          <a:pt x="23" y="6"/>
                          <a:pt x="23" y="6"/>
                          <a:pt x="23" y="6"/>
                        </a:cubicBezTo>
                        <a:cubicBezTo>
                          <a:pt x="19" y="5"/>
                          <a:pt x="19" y="5"/>
                          <a:pt x="19" y="5"/>
                        </a:cubicBezTo>
                        <a:cubicBezTo>
                          <a:pt x="15" y="6"/>
                          <a:pt x="13" y="9"/>
                          <a:pt x="9" y="9"/>
                        </a:cubicBezTo>
                        <a:cubicBezTo>
                          <a:pt x="5" y="9"/>
                          <a:pt x="0" y="8"/>
                          <a:pt x="0" y="6"/>
                        </a:cubicBezTo>
                        <a:cubicBezTo>
                          <a:pt x="0" y="1"/>
                          <a:pt x="3" y="1"/>
                          <a:pt x="7" y="1"/>
                        </a:cubicBezTo>
                        <a:cubicBezTo>
                          <a:pt x="11" y="1"/>
                          <a:pt x="13" y="2"/>
                          <a:pt x="16" y="3"/>
                        </a:cubicBezTo>
                        <a:cubicBezTo>
                          <a:pt x="16" y="2"/>
                          <a:pt x="16" y="1"/>
                          <a:pt x="16" y="0"/>
                        </a:cubicBezTo>
                        <a:cubicBezTo>
                          <a:pt x="27" y="0"/>
                          <a:pt x="27" y="0"/>
                          <a:pt x="27" y="0"/>
                        </a:cubicBezTo>
                        <a:cubicBezTo>
                          <a:pt x="27" y="3"/>
                          <a:pt x="26" y="5"/>
                          <a:pt x="27"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25" name="Freeform: Shape 242"/>
                  <p:cNvSpPr/>
                  <p:nvPr/>
                </p:nvSpPr>
                <p:spPr bwMode="auto">
                  <a:xfrm>
                    <a:off x="6373813" y="3030538"/>
                    <a:ext cx="26988" cy="19050"/>
                  </a:xfrm>
                  <a:custGeom>
                    <a:avLst/>
                    <a:gdLst/>
                    <a:ahLst/>
                    <a:cxnLst>
                      <a:cxn ang="0">
                        <a:pos x="15" y="14"/>
                      </a:cxn>
                      <a:cxn ang="0">
                        <a:pos x="12" y="9"/>
                      </a:cxn>
                      <a:cxn ang="0">
                        <a:pos x="0" y="4"/>
                      </a:cxn>
                      <a:cxn ang="0">
                        <a:pos x="9" y="1"/>
                      </a:cxn>
                      <a:cxn ang="0">
                        <a:pos x="13" y="1"/>
                      </a:cxn>
                      <a:cxn ang="0">
                        <a:pos x="20" y="11"/>
                      </a:cxn>
                      <a:cxn ang="0">
                        <a:pos x="16" y="14"/>
                      </a:cxn>
                      <a:cxn ang="0">
                        <a:pos x="15" y="14"/>
                      </a:cxn>
                    </a:cxnLst>
                    <a:rect l="0" t="0" r="r" b="b"/>
                    <a:pathLst>
                      <a:path w="20" h="14">
                        <a:moveTo>
                          <a:pt x="15" y="14"/>
                        </a:moveTo>
                        <a:cubicBezTo>
                          <a:pt x="12" y="14"/>
                          <a:pt x="12" y="10"/>
                          <a:pt x="12" y="9"/>
                        </a:cubicBezTo>
                        <a:cubicBezTo>
                          <a:pt x="8" y="9"/>
                          <a:pt x="0" y="8"/>
                          <a:pt x="0" y="4"/>
                        </a:cubicBezTo>
                        <a:cubicBezTo>
                          <a:pt x="0" y="0"/>
                          <a:pt x="6" y="1"/>
                          <a:pt x="9" y="1"/>
                        </a:cubicBezTo>
                        <a:cubicBezTo>
                          <a:pt x="10" y="1"/>
                          <a:pt x="12" y="1"/>
                          <a:pt x="13" y="1"/>
                        </a:cubicBezTo>
                        <a:cubicBezTo>
                          <a:pt x="13" y="7"/>
                          <a:pt x="20" y="6"/>
                          <a:pt x="20" y="11"/>
                        </a:cubicBezTo>
                        <a:cubicBezTo>
                          <a:pt x="20" y="13"/>
                          <a:pt x="18" y="14"/>
                          <a:pt x="16" y="14"/>
                        </a:cubicBezTo>
                        <a:cubicBezTo>
                          <a:pt x="16" y="14"/>
                          <a:pt x="15" y="14"/>
                          <a:pt x="15" y="1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26" name="Freeform: Shape 243"/>
                  <p:cNvSpPr/>
                  <p:nvPr/>
                </p:nvSpPr>
                <p:spPr bwMode="auto">
                  <a:xfrm>
                    <a:off x="6323013" y="3014663"/>
                    <a:ext cx="11113" cy="11113"/>
                  </a:xfrm>
                  <a:custGeom>
                    <a:avLst/>
                    <a:gdLst/>
                    <a:ahLst/>
                    <a:cxnLst>
                      <a:cxn ang="0">
                        <a:pos x="0" y="0"/>
                      </a:cxn>
                      <a:cxn ang="0">
                        <a:pos x="4" y="0"/>
                      </a:cxn>
                      <a:cxn ang="0">
                        <a:pos x="8" y="3"/>
                      </a:cxn>
                      <a:cxn ang="0">
                        <a:pos x="3" y="8"/>
                      </a:cxn>
                      <a:cxn ang="0">
                        <a:pos x="0" y="5"/>
                      </a:cxn>
                      <a:cxn ang="0">
                        <a:pos x="0" y="0"/>
                      </a:cxn>
                    </a:cxnLst>
                    <a:rect l="0" t="0" r="r" b="b"/>
                    <a:pathLst>
                      <a:path w="8" h="8">
                        <a:moveTo>
                          <a:pt x="0" y="0"/>
                        </a:moveTo>
                        <a:cubicBezTo>
                          <a:pt x="1" y="0"/>
                          <a:pt x="2" y="0"/>
                          <a:pt x="4" y="0"/>
                        </a:cubicBezTo>
                        <a:cubicBezTo>
                          <a:pt x="6" y="0"/>
                          <a:pt x="6" y="2"/>
                          <a:pt x="8" y="3"/>
                        </a:cubicBezTo>
                        <a:cubicBezTo>
                          <a:pt x="7" y="6"/>
                          <a:pt x="5" y="8"/>
                          <a:pt x="3" y="8"/>
                        </a:cubicBezTo>
                        <a:cubicBezTo>
                          <a:pt x="2" y="8"/>
                          <a:pt x="0" y="6"/>
                          <a:pt x="0" y="5"/>
                        </a:cubicBezTo>
                        <a:cubicBezTo>
                          <a:pt x="0" y="3"/>
                          <a:pt x="0" y="2"/>
                          <a:pt x="0"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27" name="Freeform: Shape 244"/>
                  <p:cNvSpPr/>
                  <p:nvPr/>
                </p:nvSpPr>
                <p:spPr bwMode="auto">
                  <a:xfrm>
                    <a:off x="6448425" y="3016250"/>
                    <a:ext cx="58738" cy="34925"/>
                  </a:xfrm>
                  <a:custGeom>
                    <a:avLst/>
                    <a:gdLst/>
                    <a:ahLst/>
                    <a:cxnLst>
                      <a:cxn ang="0">
                        <a:pos x="19" y="13"/>
                      </a:cxn>
                      <a:cxn ang="0">
                        <a:pos x="17" y="19"/>
                      </a:cxn>
                      <a:cxn ang="0">
                        <a:pos x="3" y="26"/>
                      </a:cxn>
                      <a:cxn ang="0">
                        <a:pos x="0" y="22"/>
                      </a:cxn>
                      <a:cxn ang="0">
                        <a:pos x="15" y="10"/>
                      </a:cxn>
                      <a:cxn ang="0">
                        <a:pos x="17" y="6"/>
                      </a:cxn>
                      <a:cxn ang="0">
                        <a:pos x="45" y="3"/>
                      </a:cxn>
                      <a:cxn ang="0">
                        <a:pos x="19" y="13"/>
                      </a:cxn>
                    </a:cxnLst>
                    <a:rect l="0" t="0" r="r" b="b"/>
                    <a:pathLst>
                      <a:path w="45" h="26">
                        <a:moveTo>
                          <a:pt x="19" y="13"/>
                        </a:moveTo>
                        <a:cubicBezTo>
                          <a:pt x="16" y="13"/>
                          <a:pt x="19" y="17"/>
                          <a:pt x="17" y="19"/>
                        </a:cubicBezTo>
                        <a:cubicBezTo>
                          <a:pt x="15" y="21"/>
                          <a:pt x="8" y="26"/>
                          <a:pt x="3" y="26"/>
                        </a:cubicBezTo>
                        <a:cubicBezTo>
                          <a:pt x="1" y="26"/>
                          <a:pt x="0" y="24"/>
                          <a:pt x="0" y="22"/>
                        </a:cubicBezTo>
                        <a:cubicBezTo>
                          <a:pt x="0" y="12"/>
                          <a:pt x="8" y="12"/>
                          <a:pt x="15" y="10"/>
                        </a:cubicBezTo>
                        <a:cubicBezTo>
                          <a:pt x="16" y="10"/>
                          <a:pt x="16" y="7"/>
                          <a:pt x="17" y="6"/>
                        </a:cubicBezTo>
                        <a:cubicBezTo>
                          <a:pt x="21" y="2"/>
                          <a:pt x="41" y="0"/>
                          <a:pt x="45" y="3"/>
                        </a:cubicBezTo>
                        <a:cubicBezTo>
                          <a:pt x="40" y="9"/>
                          <a:pt x="26" y="13"/>
                          <a:pt x="19" y="1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28" name="Freeform: Shape 245"/>
                  <p:cNvSpPr/>
                  <p:nvPr/>
                </p:nvSpPr>
                <p:spPr bwMode="auto">
                  <a:xfrm>
                    <a:off x="6489700" y="2922588"/>
                    <a:ext cx="17463" cy="19050"/>
                  </a:xfrm>
                  <a:custGeom>
                    <a:avLst/>
                    <a:gdLst/>
                    <a:ahLst/>
                    <a:cxnLst>
                      <a:cxn ang="0">
                        <a:pos x="13" y="8"/>
                      </a:cxn>
                      <a:cxn ang="0">
                        <a:pos x="8" y="14"/>
                      </a:cxn>
                      <a:cxn ang="0">
                        <a:pos x="0" y="5"/>
                      </a:cxn>
                      <a:cxn ang="0">
                        <a:pos x="13" y="8"/>
                      </a:cxn>
                    </a:cxnLst>
                    <a:rect l="0" t="0" r="r" b="b"/>
                    <a:pathLst>
                      <a:path w="13" h="14">
                        <a:moveTo>
                          <a:pt x="13" y="8"/>
                        </a:moveTo>
                        <a:cubicBezTo>
                          <a:pt x="13" y="9"/>
                          <a:pt x="10" y="14"/>
                          <a:pt x="8" y="14"/>
                        </a:cubicBezTo>
                        <a:cubicBezTo>
                          <a:pt x="6" y="14"/>
                          <a:pt x="0" y="9"/>
                          <a:pt x="0" y="5"/>
                        </a:cubicBezTo>
                        <a:cubicBezTo>
                          <a:pt x="0" y="0"/>
                          <a:pt x="13" y="4"/>
                          <a:pt x="13" y="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29" name="Freeform: Shape 246"/>
                  <p:cNvSpPr/>
                  <p:nvPr/>
                </p:nvSpPr>
                <p:spPr bwMode="auto">
                  <a:xfrm>
                    <a:off x="6519863" y="2924175"/>
                    <a:ext cx="47625" cy="14288"/>
                  </a:xfrm>
                  <a:custGeom>
                    <a:avLst/>
                    <a:gdLst/>
                    <a:ahLst/>
                    <a:cxnLst>
                      <a:cxn ang="0">
                        <a:pos x="31" y="2"/>
                      </a:cxn>
                      <a:cxn ang="0">
                        <a:pos x="36" y="10"/>
                      </a:cxn>
                      <a:cxn ang="0">
                        <a:pos x="34" y="10"/>
                      </a:cxn>
                      <a:cxn ang="0">
                        <a:pos x="18" y="6"/>
                      </a:cxn>
                      <a:cxn ang="0">
                        <a:pos x="8" y="6"/>
                      </a:cxn>
                      <a:cxn ang="0">
                        <a:pos x="0" y="4"/>
                      </a:cxn>
                      <a:cxn ang="0">
                        <a:pos x="3" y="0"/>
                      </a:cxn>
                      <a:cxn ang="0">
                        <a:pos x="23" y="0"/>
                      </a:cxn>
                      <a:cxn ang="0">
                        <a:pos x="30" y="2"/>
                      </a:cxn>
                      <a:cxn ang="0">
                        <a:pos x="31" y="2"/>
                      </a:cxn>
                    </a:cxnLst>
                    <a:rect l="0" t="0" r="r" b="b"/>
                    <a:pathLst>
                      <a:path w="36" h="10">
                        <a:moveTo>
                          <a:pt x="31" y="2"/>
                        </a:moveTo>
                        <a:cubicBezTo>
                          <a:pt x="32" y="5"/>
                          <a:pt x="36" y="6"/>
                          <a:pt x="36" y="10"/>
                        </a:cubicBezTo>
                        <a:cubicBezTo>
                          <a:pt x="36" y="10"/>
                          <a:pt x="35" y="10"/>
                          <a:pt x="34" y="10"/>
                        </a:cubicBezTo>
                        <a:cubicBezTo>
                          <a:pt x="28" y="10"/>
                          <a:pt x="25" y="6"/>
                          <a:pt x="18" y="6"/>
                        </a:cubicBezTo>
                        <a:cubicBezTo>
                          <a:pt x="14" y="6"/>
                          <a:pt x="12" y="6"/>
                          <a:pt x="8" y="6"/>
                        </a:cubicBezTo>
                        <a:cubicBezTo>
                          <a:pt x="6" y="6"/>
                          <a:pt x="0" y="4"/>
                          <a:pt x="0" y="4"/>
                        </a:cubicBezTo>
                        <a:cubicBezTo>
                          <a:pt x="0" y="2"/>
                          <a:pt x="3" y="1"/>
                          <a:pt x="3" y="0"/>
                        </a:cubicBezTo>
                        <a:cubicBezTo>
                          <a:pt x="23" y="0"/>
                          <a:pt x="23" y="0"/>
                          <a:pt x="23" y="0"/>
                        </a:cubicBezTo>
                        <a:cubicBezTo>
                          <a:pt x="24" y="3"/>
                          <a:pt x="27" y="2"/>
                          <a:pt x="30" y="2"/>
                        </a:cubicBezTo>
                        <a:lnTo>
                          <a:pt x="31" y="2"/>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30" name="Freeform: Shape 247"/>
                  <p:cNvSpPr/>
                  <p:nvPr/>
                </p:nvSpPr>
                <p:spPr bwMode="auto">
                  <a:xfrm>
                    <a:off x="6513513" y="2836863"/>
                    <a:ext cx="19050" cy="46038"/>
                  </a:xfrm>
                  <a:custGeom>
                    <a:avLst/>
                    <a:gdLst/>
                    <a:ahLst/>
                    <a:cxnLst>
                      <a:cxn ang="0">
                        <a:pos x="4" y="28"/>
                      </a:cxn>
                      <a:cxn ang="0">
                        <a:pos x="4" y="25"/>
                      </a:cxn>
                      <a:cxn ang="0">
                        <a:pos x="14" y="24"/>
                      </a:cxn>
                      <a:cxn ang="0">
                        <a:pos x="11" y="17"/>
                      </a:cxn>
                      <a:cxn ang="0">
                        <a:pos x="15" y="12"/>
                      </a:cxn>
                      <a:cxn ang="0">
                        <a:pos x="4" y="0"/>
                      </a:cxn>
                      <a:cxn ang="0">
                        <a:pos x="0" y="9"/>
                      </a:cxn>
                      <a:cxn ang="0">
                        <a:pos x="3" y="21"/>
                      </a:cxn>
                      <a:cxn ang="0">
                        <a:pos x="3" y="27"/>
                      </a:cxn>
                      <a:cxn ang="0">
                        <a:pos x="9" y="35"/>
                      </a:cxn>
                      <a:cxn ang="0">
                        <a:pos x="4" y="28"/>
                      </a:cxn>
                    </a:cxnLst>
                    <a:rect l="0" t="0" r="r" b="b"/>
                    <a:pathLst>
                      <a:path w="15" h="35">
                        <a:moveTo>
                          <a:pt x="4" y="28"/>
                        </a:moveTo>
                        <a:cubicBezTo>
                          <a:pt x="4" y="25"/>
                          <a:pt x="4" y="25"/>
                          <a:pt x="4" y="25"/>
                        </a:cubicBezTo>
                        <a:cubicBezTo>
                          <a:pt x="8" y="25"/>
                          <a:pt x="12" y="24"/>
                          <a:pt x="14" y="24"/>
                        </a:cubicBezTo>
                        <a:cubicBezTo>
                          <a:pt x="14" y="20"/>
                          <a:pt x="11" y="20"/>
                          <a:pt x="11" y="17"/>
                        </a:cubicBezTo>
                        <a:cubicBezTo>
                          <a:pt x="11" y="15"/>
                          <a:pt x="15" y="14"/>
                          <a:pt x="15" y="12"/>
                        </a:cubicBezTo>
                        <a:cubicBezTo>
                          <a:pt x="8" y="10"/>
                          <a:pt x="4" y="6"/>
                          <a:pt x="4" y="0"/>
                        </a:cubicBezTo>
                        <a:cubicBezTo>
                          <a:pt x="0" y="2"/>
                          <a:pt x="0" y="5"/>
                          <a:pt x="0" y="9"/>
                        </a:cubicBezTo>
                        <a:cubicBezTo>
                          <a:pt x="0" y="15"/>
                          <a:pt x="3" y="16"/>
                          <a:pt x="3" y="21"/>
                        </a:cubicBezTo>
                        <a:cubicBezTo>
                          <a:pt x="3" y="26"/>
                          <a:pt x="3" y="24"/>
                          <a:pt x="3" y="27"/>
                        </a:cubicBezTo>
                        <a:cubicBezTo>
                          <a:pt x="3" y="30"/>
                          <a:pt x="4" y="35"/>
                          <a:pt x="9" y="35"/>
                        </a:cubicBezTo>
                        <a:cubicBezTo>
                          <a:pt x="7" y="32"/>
                          <a:pt x="6" y="31"/>
                          <a:pt x="4" y="2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31" name="Freeform: Shape 248"/>
                  <p:cNvSpPr/>
                  <p:nvPr/>
                </p:nvSpPr>
                <p:spPr bwMode="auto">
                  <a:xfrm>
                    <a:off x="6424613" y="2709863"/>
                    <a:ext cx="76200" cy="71438"/>
                  </a:xfrm>
                  <a:custGeom>
                    <a:avLst/>
                    <a:gdLst/>
                    <a:ahLst/>
                    <a:cxnLst>
                      <a:cxn ang="0">
                        <a:pos x="48" y="38"/>
                      </a:cxn>
                      <a:cxn ang="0">
                        <a:pos x="46" y="35"/>
                      </a:cxn>
                      <a:cxn ang="0">
                        <a:pos x="42" y="40"/>
                      </a:cxn>
                      <a:cxn ang="0">
                        <a:pos x="47" y="48"/>
                      </a:cxn>
                      <a:cxn ang="0">
                        <a:pos x="42" y="53"/>
                      </a:cxn>
                      <a:cxn ang="0">
                        <a:pos x="40" y="50"/>
                      </a:cxn>
                      <a:cxn ang="0">
                        <a:pos x="36" y="51"/>
                      </a:cxn>
                      <a:cxn ang="0">
                        <a:pos x="26" y="37"/>
                      </a:cxn>
                      <a:cxn ang="0">
                        <a:pos x="28" y="32"/>
                      </a:cxn>
                      <a:cxn ang="0">
                        <a:pos x="27" y="29"/>
                      </a:cxn>
                      <a:cxn ang="0">
                        <a:pos x="21" y="28"/>
                      </a:cxn>
                      <a:cxn ang="0">
                        <a:pos x="21" y="32"/>
                      </a:cxn>
                      <a:cxn ang="0">
                        <a:pos x="17" y="30"/>
                      </a:cxn>
                      <a:cxn ang="0">
                        <a:pos x="16" y="32"/>
                      </a:cxn>
                      <a:cxn ang="0">
                        <a:pos x="12" y="28"/>
                      </a:cxn>
                      <a:cxn ang="0">
                        <a:pos x="4" y="45"/>
                      </a:cxn>
                      <a:cxn ang="0">
                        <a:pos x="4" y="36"/>
                      </a:cxn>
                      <a:cxn ang="0">
                        <a:pos x="2" y="32"/>
                      </a:cxn>
                      <a:cxn ang="0">
                        <a:pos x="5" y="22"/>
                      </a:cxn>
                      <a:cxn ang="0">
                        <a:pos x="19" y="14"/>
                      </a:cxn>
                      <a:cxn ang="0">
                        <a:pos x="26" y="20"/>
                      </a:cxn>
                      <a:cxn ang="0">
                        <a:pos x="28" y="20"/>
                      </a:cxn>
                      <a:cxn ang="0">
                        <a:pos x="32" y="15"/>
                      </a:cxn>
                      <a:cxn ang="0">
                        <a:pos x="41" y="9"/>
                      </a:cxn>
                      <a:cxn ang="0">
                        <a:pos x="42" y="0"/>
                      </a:cxn>
                      <a:cxn ang="0">
                        <a:pos x="48" y="4"/>
                      </a:cxn>
                      <a:cxn ang="0">
                        <a:pos x="58" y="33"/>
                      </a:cxn>
                      <a:cxn ang="0">
                        <a:pos x="53" y="46"/>
                      </a:cxn>
                      <a:cxn ang="0">
                        <a:pos x="48" y="36"/>
                      </a:cxn>
                      <a:cxn ang="0">
                        <a:pos x="48" y="38"/>
                      </a:cxn>
                    </a:cxnLst>
                    <a:rect l="0" t="0" r="r" b="b"/>
                    <a:pathLst>
                      <a:path w="58" h="53">
                        <a:moveTo>
                          <a:pt x="48" y="38"/>
                        </a:moveTo>
                        <a:cubicBezTo>
                          <a:pt x="48" y="37"/>
                          <a:pt x="47" y="36"/>
                          <a:pt x="46" y="35"/>
                        </a:cubicBezTo>
                        <a:cubicBezTo>
                          <a:pt x="44" y="37"/>
                          <a:pt x="42" y="38"/>
                          <a:pt x="42" y="40"/>
                        </a:cubicBezTo>
                        <a:cubicBezTo>
                          <a:pt x="42" y="43"/>
                          <a:pt x="47" y="44"/>
                          <a:pt x="47" y="48"/>
                        </a:cubicBezTo>
                        <a:cubicBezTo>
                          <a:pt x="47" y="51"/>
                          <a:pt x="45" y="53"/>
                          <a:pt x="42" y="53"/>
                        </a:cubicBezTo>
                        <a:cubicBezTo>
                          <a:pt x="41" y="53"/>
                          <a:pt x="40" y="51"/>
                          <a:pt x="40" y="50"/>
                        </a:cubicBezTo>
                        <a:cubicBezTo>
                          <a:pt x="39" y="51"/>
                          <a:pt x="37" y="51"/>
                          <a:pt x="36" y="51"/>
                        </a:cubicBezTo>
                        <a:cubicBezTo>
                          <a:pt x="31" y="51"/>
                          <a:pt x="26" y="44"/>
                          <a:pt x="26" y="37"/>
                        </a:cubicBezTo>
                        <a:cubicBezTo>
                          <a:pt x="26" y="34"/>
                          <a:pt x="27" y="33"/>
                          <a:pt x="28" y="32"/>
                        </a:cubicBezTo>
                        <a:cubicBezTo>
                          <a:pt x="28" y="31"/>
                          <a:pt x="27" y="30"/>
                          <a:pt x="27" y="29"/>
                        </a:cubicBezTo>
                        <a:cubicBezTo>
                          <a:pt x="21" y="28"/>
                          <a:pt x="21" y="28"/>
                          <a:pt x="21" y="28"/>
                        </a:cubicBezTo>
                        <a:cubicBezTo>
                          <a:pt x="21" y="30"/>
                          <a:pt x="20" y="31"/>
                          <a:pt x="21" y="32"/>
                        </a:cubicBezTo>
                        <a:cubicBezTo>
                          <a:pt x="18" y="32"/>
                          <a:pt x="18" y="31"/>
                          <a:pt x="17" y="30"/>
                        </a:cubicBezTo>
                        <a:cubicBezTo>
                          <a:pt x="17" y="30"/>
                          <a:pt x="16" y="31"/>
                          <a:pt x="16" y="32"/>
                        </a:cubicBezTo>
                        <a:cubicBezTo>
                          <a:pt x="14" y="31"/>
                          <a:pt x="12" y="28"/>
                          <a:pt x="12" y="28"/>
                        </a:cubicBezTo>
                        <a:cubicBezTo>
                          <a:pt x="8" y="32"/>
                          <a:pt x="8" y="45"/>
                          <a:pt x="4" y="45"/>
                        </a:cubicBezTo>
                        <a:cubicBezTo>
                          <a:pt x="0" y="45"/>
                          <a:pt x="4" y="37"/>
                          <a:pt x="4" y="36"/>
                        </a:cubicBezTo>
                        <a:cubicBezTo>
                          <a:pt x="4" y="35"/>
                          <a:pt x="2" y="33"/>
                          <a:pt x="2" y="32"/>
                        </a:cubicBezTo>
                        <a:cubicBezTo>
                          <a:pt x="2" y="28"/>
                          <a:pt x="4" y="26"/>
                          <a:pt x="5" y="22"/>
                        </a:cubicBezTo>
                        <a:cubicBezTo>
                          <a:pt x="13" y="22"/>
                          <a:pt x="11" y="14"/>
                          <a:pt x="19" y="14"/>
                        </a:cubicBezTo>
                        <a:cubicBezTo>
                          <a:pt x="24" y="14"/>
                          <a:pt x="23" y="20"/>
                          <a:pt x="26" y="20"/>
                        </a:cubicBezTo>
                        <a:cubicBezTo>
                          <a:pt x="27" y="20"/>
                          <a:pt x="27" y="20"/>
                          <a:pt x="28" y="20"/>
                        </a:cubicBezTo>
                        <a:cubicBezTo>
                          <a:pt x="28" y="18"/>
                          <a:pt x="30" y="16"/>
                          <a:pt x="32" y="15"/>
                        </a:cubicBezTo>
                        <a:cubicBezTo>
                          <a:pt x="32" y="10"/>
                          <a:pt x="39" y="12"/>
                          <a:pt x="41" y="9"/>
                        </a:cubicBezTo>
                        <a:cubicBezTo>
                          <a:pt x="42" y="7"/>
                          <a:pt x="42" y="1"/>
                          <a:pt x="42" y="0"/>
                        </a:cubicBezTo>
                        <a:cubicBezTo>
                          <a:pt x="45" y="0"/>
                          <a:pt x="47" y="2"/>
                          <a:pt x="48" y="4"/>
                        </a:cubicBezTo>
                        <a:cubicBezTo>
                          <a:pt x="51" y="7"/>
                          <a:pt x="58" y="30"/>
                          <a:pt x="58" y="33"/>
                        </a:cubicBezTo>
                        <a:cubicBezTo>
                          <a:pt x="58" y="37"/>
                          <a:pt x="53" y="39"/>
                          <a:pt x="53" y="46"/>
                        </a:cubicBezTo>
                        <a:cubicBezTo>
                          <a:pt x="51" y="46"/>
                          <a:pt x="48" y="37"/>
                          <a:pt x="48" y="36"/>
                        </a:cubicBezTo>
                        <a:lnTo>
                          <a:pt x="48" y="38"/>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32" name="Freeform: Shape 249"/>
                  <p:cNvSpPr/>
                  <p:nvPr/>
                </p:nvSpPr>
                <p:spPr bwMode="auto">
                  <a:xfrm>
                    <a:off x="6354763" y="2690813"/>
                    <a:ext cx="36513" cy="39688"/>
                  </a:xfrm>
                  <a:custGeom>
                    <a:avLst/>
                    <a:gdLst/>
                    <a:ahLst/>
                    <a:cxnLst>
                      <a:cxn ang="0">
                        <a:pos x="3" y="29"/>
                      </a:cxn>
                      <a:cxn ang="0">
                        <a:pos x="0" y="29"/>
                      </a:cxn>
                      <a:cxn ang="0">
                        <a:pos x="22" y="5"/>
                      </a:cxn>
                      <a:cxn ang="0">
                        <a:pos x="25" y="0"/>
                      </a:cxn>
                      <a:cxn ang="0">
                        <a:pos x="28" y="6"/>
                      </a:cxn>
                      <a:cxn ang="0">
                        <a:pos x="24" y="9"/>
                      </a:cxn>
                      <a:cxn ang="0">
                        <a:pos x="17" y="13"/>
                      </a:cxn>
                      <a:cxn ang="0">
                        <a:pos x="3" y="29"/>
                      </a:cxn>
                    </a:cxnLst>
                    <a:rect l="0" t="0" r="r" b="b"/>
                    <a:pathLst>
                      <a:path w="28" h="29">
                        <a:moveTo>
                          <a:pt x="3" y="29"/>
                        </a:moveTo>
                        <a:cubicBezTo>
                          <a:pt x="0" y="29"/>
                          <a:pt x="0" y="29"/>
                          <a:pt x="0" y="29"/>
                        </a:cubicBezTo>
                        <a:cubicBezTo>
                          <a:pt x="4" y="18"/>
                          <a:pt x="18" y="13"/>
                          <a:pt x="22" y="5"/>
                        </a:cubicBezTo>
                        <a:cubicBezTo>
                          <a:pt x="23" y="3"/>
                          <a:pt x="23" y="1"/>
                          <a:pt x="25" y="0"/>
                        </a:cubicBezTo>
                        <a:cubicBezTo>
                          <a:pt x="24" y="4"/>
                          <a:pt x="26" y="5"/>
                          <a:pt x="28" y="6"/>
                        </a:cubicBezTo>
                        <a:cubicBezTo>
                          <a:pt x="26" y="8"/>
                          <a:pt x="26" y="9"/>
                          <a:pt x="24" y="9"/>
                        </a:cubicBezTo>
                        <a:cubicBezTo>
                          <a:pt x="23" y="12"/>
                          <a:pt x="20" y="13"/>
                          <a:pt x="17" y="13"/>
                        </a:cubicBezTo>
                        <a:cubicBezTo>
                          <a:pt x="15" y="22"/>
                          <a:pt x="8" y="26"/>
                          <a:pt x="3" y="2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33" name="Freeform: Shape 250"/>
                  <p:cNvSpPr/>
                  <p:nvPr/>
                </p:nvSpPr>
                <p:spPr bwMode="auto">
                  <a:xfrm>
                    <a:off x="6383338" y="2563813"/>
                    <a:ext cx="71438" cy="101600"/>
                  </a:xfrm>
                  <a:custGeom>
                    <a:avLst/>
                    <a:gdLst/>
                    <a:ahLst/>
                    <a:cxnLst>
                      <a:cxn ang="0">
                        <a:pos x="4" y="31"/>
                      </a:cxn>
                      <a:cxn ang="0">
                        <a:pos x="6" y="20"/>
                      </a:cxn>
                      <a:cxn ang="0">
                        <a:pos x="5" y="7"/>
                      </a:cxn>
                      <a:cxn ang="0">
                        <a:pos x="9" y="0"/>
                      </a:cxn>
                      <a:cxn ang="0">
                        <a:pos x="16" y="7"/>
                      </a:cxn>
                      <a:cxn ang="0">
                        <a:pos x="21" y="3"/>
                      </a:cxn>
                      <a:cxn ang="0">
                        <a:pos x="22" y="5"/>
                      </a:cxn>
                      <a:cxn ang="0">
                        <a:pos x="23" y="8"/>
                      </a:cxn>
                      <a:cxn ang="0">
                        <a:pos x="28" y="25"/>
                      </a:cxn>
                      <a:cxn ang="0">
                        <a:pos x="20" y="42"/>
                      </a:cxn>
                      <a:cxn ang="0">
                        <a:pos x="30" y="59"/>
                      </a:cxn>
                      <a:cxn ang="0">
                        <a:pos x="30" y="58"/>
                      </a:cxn>
                      <a:cxn ang="0">
                        <a:pos x="34" y="55"/>
                      </a:cxn>
                      <a:cxn ang="0">
                        <a:pos x="43" y="64"/>
                      </a:cxn>
                      <a:cxn ang="0">
                        <a:pos x="46" y="61"/>
                      </a:cxn>
                      <a:cxn ang="0">
                        <a:pos x="49" y="62"/>
                      </a:cxn>
                      <a:cxn ang="0">
                        <a:pos x="46" y="66"/>
                      </a:cxn>
                      <a:cxn ang="0">
                        <a:pos x="49" y="66"/>
                      </a:cxn>
                      <a:cxn ang="0">
                        <a:pos x="54" y="71"/>
                      </a:cxn>
                      <a:cxn ang="0">
                        <a:pos x="54" y="74"/>
                      </a:cxn>
                      <a:cxn ang="0">
                        <a:pos x="53" y="76"/>
                      </a:cxn>
                      <a:cxn ang="0">
                        <a:pos x="51" y="73"/>
                      </a:cxn>
                      <a:cxn ang="0">
                        <a:pos x="36" y="61"/>
                      </a:cxn>
                      <a:cxn ang="0">
                        <a:pos x="37" y="69"/>
                      </a:cxn>
                      <a:cxn ang="0">
                        <a:pos x="25" y="60"/>
                      </a:cxn>
                      <a:cxn ang="0">
                        <a:pos x="19" y="62"/>
                      </a:cxn>
                      <a:cxn ang="0">
                        <a:pos x="13" y="57"/>
                      </a:cxn>
                      <a:cxn ang="0">
                        <a:pos x="15" y="53"/>
                      </a:cxn>
                      <a:cxn ang="0">
                        <a:pos x="15" y="49"/>
                      </a:cxn>
                      <a:cxn ang="0">
                        <a:pos x="13" y="49"/>
                      </a:cxn>
                      <a:cxn ang="0">
                        <a:pos x="10" y="51"/>
                      </a:cxn>
                      <a:cxn ang="0">
                        <a:pos x="1" y="44"/>
                      </a:cxn>
                      <a:cxn ang="0">
                        <a:pos x="4" y="31"/>
                      </a:cxn>
                    </a:cxnLst>
                    <a:rect l="0" t="0" r="r" b="b"/>
                    <a:pathLst>
                      <a:path w="54" h="76">
                        <a:moveTo>
                          <a:pt x="4" y="31"/>
                        </a:moveTo>
                        <a:cubicBezTo>
                          <a:pt x="6" y="28"/>
                          <a:pt x="6" y="23"/>
                          <a:pt x="6" y="20"/>
                        </a:cubicBezTo>
                        <a:cubicBezTo>
                          <a:pt x="7" y="15"/>
                          <a:pt x="5" y="12"/>
                          <a:pt x="5" y="7"/>
                        </a:cubicBezTo>
                        <a:cubicBezTo>
                          <a:pt x="5" y="3"/>
                          <a:pt x="6" y="0"/>
                          <a:pt x="9" y="0"/>
                        </a:cubicBezTo>
                        <a:cubicBezTo>
                          <a:pt x="13" y="0"/>
                          <a:pt x="12" y="7"/>
                          <a:pt x="16" y="7"/>
                        </a:cubicBezTo>
                        <a:cubicBezTo>
                          <a:pt x="18" y="7"/>
                          <a:pt x="20" y="4"/>
                          <a:pt x="21" y="3"/>
                        </a:cubicBezTo>
                        <a:cubicBezTo>
                          <a:pt x="21" y="3"/>
                          <a:pt x="22" y="4"/>
                          <a:pt x="22" y="5"/>
                        </a:cubicBezTo>
                        <a:cubicBezTo>
                          <a:pt x="22" y="6"/>
                          <a:pt x="23" y="7"/>
                          <a:pt x="23" y="8"/>
                        </a:cubicBezTo>
                        <a:cubicBezTo>
                          <a:pt x="23" y="13"/>
                          <a:pt x="28" y="18"/>
                          <a:pt x="28" y="25"/>
                        </a:cubicBezTo>
                        <a:cubicBezTo>
                          <a:pt x="28" y="33"/>
                          <a:pt x="20" y="34"/>
                          <a:pt x="20" y="42"/>
                        </a:cubicBezTo>
                        <a:cubicBezTo>
                          <a:pt x="20" y="48"/>
                          <a:pt x="26" y="57"/>
                          <a:pt x="30" y="59"/>
                        </a:cubicBezTo>
                        <a:cubicBezTo>
                          <a:pt x="30" y="59"/>
                          <a:pt x="30" y="58"/>
                          <a:pt x="30" y="58"/>
                        </a:cubicBezTo>
                        <a:cubicBezTo>
                          <a:pt x="30" y="56"/>
                          <a:pt x="32" y="54"/>
                          <a:pt x="34" y="55"/>
                        </a:cubicBezTo>
                        <a:cubicBezTo>
                          <a:pt x="39" y="55"/>
                          <a:pt x="40" y="63"/>
                          <a:pt x="43" y="64"/>
                        </a:cubicBezTo>
                        <a:cubicBezTo>
                          <a:pt x="44" y="64"/>
                          <a:pt x="45" y="61"/>
                          <a:pt x="46" y="61"/>
                        </a:cubicBezTo>
                        <a:cubicBezTo>
                          <a:pt x="47" y="61"/>
                          <a:pt x="48" y="62"/>
                          <a:pt x="49" y="62"/>
                        </a:cubicBezTo>
                        <a:cubicBezTo>
                          <a:pt x="48" y="64"/>
                          <a:pt x="46" y="64"/>
                          <a:pt x="46" y="66"/>
                        </a:cubicBezTo>
                        <a:cubicBezTo>
                          <a:pt x="46" y="67"/>
                          <a:pt x="48" y="67"/>
                          <a:pt x="49" y="66"/>
                        </a:cubicBezTo>
                        <a:cubicBezTo>
                          <a:pt x="49" y="69"/>
                          <a:pt x="51" y="71"/>
                          <a:pt x="54" y="71"/>
                        </a:cubicBezTo>
                        <a:cubicBezTo>
                          <a:pt x="54" y="72"/>
                          <a:pt x="54" y="73"/>
                          <a:pt x="54" y="74"/>
                        </a:cubicBezTo>
                        <a:cubicBezTo>
                          <a:pt x="54" y="75"/>
                          <a:pt x="53" y="76"/>
                          <a:pt x="53" y="76"/>
                        </a:cubicBezTo>
                        <a:cubicBezTo>
                          <a:pt x="51" y="76"/>
                          <a:pt x="51" y="74"/>
                          <a:pt x="51" y="73"/>
                        </a:cubicBezTo>
                        <a:cubicBezTo>
                          <a:pt x="48" y="69"/>
                          <a:pt x="39" y="65"/>
                          <a:pt x="36" y="61"/>
                        </a:cubicBezTo>
                        <a:cubicBezTo>
                          <a:pt x="34" y="64"/>
                          <a:pt x="35" y="66"/>
                          <a:pt x="37" y="69"/>
                        </a:cubicBezTo>
                        <a:cubicBezTo>
                          <a:pt x="31" y="69"/>
                          <a:pt x="31" y="60"/>
                          <a:pt x="25" y="60"/>
                        </a:cubicBezTo>
                        <a:cubicBezTo>
                          <a:pt x="23" y="60"/>
                          <a:pt x="21" y="62"/>
                          <a:pt x="19" y="62"/>
                        </a:cubicBezTo>
                        <a:cubicBezTo>
                          <a:pt x="16" y="62"/>
                          <a:pt x="13" y="59"/>
                          <a:pt x="13" y="57"/>
                        </a:cubicBezTo>
                        <a:cubicBezTo>
                          <a:pt x="13" y="55"/>
                          <a:pt x="14" y="53"/>
                          <a:pt x="15" y="53"/>
                        </a:cubicBezTo>
                        <a:cubicBezTo>
                          <a:pt x="15" y="49"/>
                          <a:pt x="15" y="49"/>
                          <a:pt x="15" y="49"/>
                        </a:cubicBezTo>
                        <a:cubicBezTo>
                          <a:pt x="13" y="49"/>
                          <a:pt x="13" y="49"/>
                          <a:pt x="13" y="49"/>
                        </a:cubicBezTo>
                        <a:cubicBezTo>
                          <a:pt x="12" y="50"/>
                          <a:pt x="11" y="51"/>
                          <a:pt x="10" y="51"/>
                        </a:cubicBezTo>
                        <a:cubicBezTo>
                          <a:pt x="8" y="51"/>
                          <a:pt x="1" y="47"/>
                          <a:pt x="1" y="44"/>
                        </a:cubicBezTo>
                        <a:cubicBezTo>
                          <a:pt x="1" y="38"/>
                          <a:pt x="0" y="30"/>
                          <a:pt x="4" y="3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34" name="Freeform: Shape 251"/>
                  <p:cNvSpPr/>
                  <p:nvPr/>
                </p:nvSpPr>
                <p:spPr bwMode="auto">
                  <a:xfrm>
                    <a:off x="6457950" y="2665413"/>
                    <a:ext cx="23813" cy="41275"/>
                  </a:xfrm>
                  <a:custGeom>
                    <a:avLst/>
                    <a:gdLst/>
                    <a:ahLst/>
                    <a:cxnLst>
                      <a:cxn ang="0">
                        <a:pos x="16" y="20"/>
                      </a:cxn>
                      <a:cxn ang="0">
                        <a:pos x="10" y="20"/>
                      </a:cxn>
                      <a:cxn ang="0">
                        <a:pos x="14" y="28"/>
                      </a:cxn>
                      <a:cxn ang="0">
                        <a:pos x="14" y="30"/>
                      </a:cxn>
                      <a:cxn ang="0">
                        <a:pos x="10" y="30"/>
                      </a:cxn>
                      <a:cxn ang="0">
                        <a:pos x="8" y="25"/>
                      </a:cxn>
                      <a:cxn ang="0">
                        <a:pos x="8" y="23"/>
                      </a:cxn>
                      <a:cxn ang="0">
                        <a:pos x="2" y="17"/>
                      </a:cxn>
                      <a:cxn ang="0">
                        <a:pos x="2" y="15"/>
                      </a:cxn>
                      <a:cxn ang="0">
                        <a:pos x="8" y="15"/>
                      </a:cxn>
                      <a:cxn ang="0">
                        <a:pos x="10" y="13"/>
                      </a:cxn>
                      <a:cxn ang="0">
                        <a:pos x="0" y="2"/>
                      </a:cxn>
                      <a:cxn ang="0">
                        <a:pos x="4" y="0"/>
                      </a:cxn>
                      <a:cxn ang="0">
                        <a:pos x="13" y="2"/>
                      </a:cxn>
                      <a:cxn ang="0">
                        <a:pos x="13" y="6"/>
                      </a:cxn>
                      <a:cxn ang="0">
                        <a:pos x="15" y="6"/>
                      </a:cxn>
                      <a:cxn ang="0">
                        <a:pos x="15" y="12"/>
                      </a:cxn>
                      <a:cxn ang="0">
                        <a:pos x="18" y="15"/>
                      </a:cxn>
                      <a:cxn ang="0">
                        <a:pos x="16" y="20"/>
                      </a:cxn>
                    </a:cxnLst>
                    <a:rect l="0" t="0" r="r" b="b"/>
                    <a:pathLst>
                      <a:path w="18" h="30">
                        <a:moveTo>
                          <a:pt x="16" y="20"/>
                        </a:moveTo>
                        <a:cubicBezTo>
                          <a:pt x="10" y="20"/>
                          <a:pt x="10" y="20"/>
                          <a:pt x="10" y="20"/>
                        </a:cubicBezTo>
                        <a:cubicBezTo>
                          <a:pt x="11" y="23"/>
                          <a:pt x="12" y="27"/>
                          <a:pt x="14" y="28"/>
                        </a:cubicBezTo>
                        <a:cubicBezTo>
                          <a:pt x="14" y="30"/>
                          <a:pt x="14" y="30"/>
                          <a:pt x="14" y="30"/>
                        </a:cubicBezTo>
                        <a:cubicBezTo>
                          <a:pt x="13" y="30"/>
                          <a:pt x="11" y="30"/>
                          <a:pt x="10" y="30"/>
                        </a:cubicBezTo>
                        <a:cubicBezTo>
                          <a:pt x="7" y="30"/>
                          <a:pt x="7" y="27"/>
                          <a:pt x="8" y="25"/>
                        </a:cubicBezTo>
                        <a:cubicBezTo>
                          <a:pt x="8" y="23"/>
                          <a:pt x="8" y="23"/>
                          <a:pt x="8" y="23"/>
                        </a:cubicBezTo>
                        <a:cubicBezTo>
                          <a:pt x="5" y="23"/>
                          <a:pt x="3" y="19"/>
                          <a:pt x="2" y="17"/>
                        </a:cubicBezTo>
                        <a:cubicBezTo>
                          <a:pt x="2" y="15"/>
                          <a:pt x="2" y="15"/>
                          <a:pt x="2" y="15"/>
                        </a:cubicBezTo>
                        <a:cubicBezTo>
                          <a:pt x="4" y="15"/>
                          <a:pt x="7" y="15"/>
                          <a:pt x="8" y="15"/>
                        </a:cubicBezTo>
                        <a:cubicBezTo>
                          <a:pt x="8" y="15"/>
                          <a:pt x="10" y="14"/>
                          <a:pt x="10" y="13"/>
                        </a:cubicBezTo>
                        <a:cubicBezTo>
                          <a:pt x="10" y="8"/>
                          <a:pt x="1" y="5"/>
                          <a:pt x="0" y="2"/>
                        </a:cubicBezTo>
                        <a:cubicBezTo>
                          <a:pt x="1" y="1"/>
                          <a:pt x="3" y="0"/>
                          <a:pt x="4" y="0"/>
                        </a:cubicBezTo>
                        <a:cubicBezTo>
                          <a:pt x="7" y="0"/>
                          <a:pt x="9" y="2"/>
                          <a:pt x="13" y="2"/>
                        </a:cubicBezTo>
                        <a:cubicBezTo>
                          <a:pt x="13" y="3"/>
                          <a:pt x="13" y="5"/>
                          <a:pt x="13" y="6"/>
                        </a:cubicBezTo>
                        <a:cubicBezTo>
                          <a:pt x="13" y="6"/>
                          <a:pt x="14" y="6"/>
                          <a:pt x="15" y="6"/>
                        </a:cubicBezTo>
                        <a:cubicBezTo>
                          <a:pt x="15" y="8"/>
                          <a:pt x="15" y="12"/>
                          <a:pt x="15" y="12"/>
                        </a:cubicBezTo>
                        <a:cubicBezTo>
                          <a:pt x="15" y="12"/>
                          <a:pt x="18" y="15"/>
                          <a:pt x="18" y="15"/>
                        </a:cubicBezTo>
                        <a:cubicBezTo>
                          <a:pt x="18" y="18"/>
                          <a:pt x="17" y="19"/>
                          <a:pt x="16" y="2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35" name="Freeform: Shape 252"/>
                  <p:cNvSpPr/>
                  <p:nvPr/>
                </p:nvSpPr>
                <p:spPr bwMode="auto">
                  <a:xfrm>
                    <a:off x="6423025" y="2676525"/>
                    <a:ext cx="19050" cy="25400"/>
                  </a:xfrm>
                  <a:custGeom>
                    <a:avLst/>
                    <a:gdLst/>
                    <a:ahLst/>
                    <a:cxnLst>
                      <a:cxn ang="0">
                        <a:pos x="3" y="1"/>
                      </a:cxn>
                      <a:cxn ang="0">
                        <a:pos x="14" y="7"/>
                      </a:cxn>
                      <a:cxn ang="0">
                        <a:pos x="1" y="19"/>
                      </a:cxn>
                      <a:cxn ang="0">
                        <a:pos x="0" y="2"/>
                      </a:cxn>
                      <a:cxn ang="0">
                        <a:pos x="2" y="0"/>
                      </a:cxn>
                      <a:cxn ang="0">
                        <a:pos x="5" y="2"/>
                      </a:cxn>
                      <a:cxn ang="0">
                        <a:pos x="3" y="1"/>
                      </a:cxn>
                    </a:cxnLst>
                    <a:rect l="0" t="0" r="r" b="b"/>
                    <a:pathLst>
                      <a:path w="14" h="19">
                        <a:moveTo>
                          <a:pt x="3" y="1"/>
                        </a:moveTo>
                        <a:cubicBezTo>
                          <a:pt x="4" y="3"/>
                          <a:pt x="14" y="4"/>
                          <a:pt x="14" y="7"/>
                        </a:cubicBezTo>
                        <a:cubicBezTo>
                          <a:pt x="14" y="14"/>
                          <a:pt x="5" y="17"/>
                          <a:pt x="1" y="19"/>
                        </a:cubicBezTo>
                        <a:cubicBezTo>
                          <a:pt x="1" y="13"/>
                          <a:pt x="0" y="6"/>
                          <a:pt x="0" y="2"/>
                        </a:cubicBezTo>
                        <a:cubicBezTo>
                          <a:pt x="0" y="1"/>
                          <a:pt x="2" y="0"/>
                          <a:pt x="2" y="0"/>
                        </a:cubicBezTo>
                        <a:cubicBezTo>
                          <a:pt x="3" y="0"/>
                          <a:pt x="4" y="2"/>
                          <a:pt x="5" y="2"/>
                        </a:cubicBezTo>
                        <a:lnTo>
                          <a:pt x="3" y="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36" name="Freeform: Shape 253"/>
                  <p:cNvSpPr/>
                  <p:nvPr/>
                </p:nvSpPr>
                <p:spPr bwMode="auto">
                  <a:xfrm>
                    <a:off x="6432550" y="2692400"/>
                    <a:ext cx="19050" cy="31750"/>
                  </a:xfrm>
                  <a:custGeom>
                    <a:avLst/>
                    <a:gdLst/>
                    <a:ahLst/>
                    <a:cxnLst>
                      <a:cxn ang="0">
                        <a:pos x="14" y="5"/>
                      </a:cxn>
                      <a:cxn ang="0">
                        <a:pos x="9" y="17"/>
                      </a:cxn>
                      <a:cxn ang="0">
                        <a:pos x="11" y="22"/>
                      </a:cxn>
                      <a:cxn ang="0">
                        <a:pos x="9" y="24"/>
                      </a:cxn>
                      <a:cxn ang="0">
                        <a:pos x="0" y="14"/>
                      </a:cxn>
                      <a:cxn ang="0">
                        <a:pos x="4" y="12"/>
                      </a:cxn>
                      <a:cxn ang="0">
                        <a:pos x="8" y="1"/>
                      </a:cxn>
                      <a:cxn ang="0">
                        <a:pos x="14" y="5"/>
                      </a:cxn>
                    </a:cxnLst>
                    <a:rect l="0" t="0" r="r" b="b"/>
                    <a:pathLst>
                      <a:path w="14" h="24">
                        <a:moveTo>
                          <a:pt x="14" y="5"/>
                        </a:moveTo>
                        <a:cubicBezTo>
                          <a:pt x="14" y="10"/>
                          <a:pt x="10" y="13"/>
                          <a:pt x="9" y="17"/>
                        </a:cubicBezTo>
                        <a:cubicBezTo>
                          <a:pt x="9" y="21"/>
                          <a:pt x="11" y="20"/>
                          <a:pt x="11" y="22"/>
                        </a:cubicBezTo>
                        <a:cubicBezTo>
                          <a:pt x="11" y="23"/>
                          <a:pt x="10" y="24"/>
                          <a:pt x="9" y="24"/>
                        </a:cubicBezTo>
                        <a:cubicBezTo>
                          <a:pt x="7" y="24"/>
                          <a:pt x="0" y="17"/>
                          <a:pt x="0" y="14"/>
                        </a:cubicBezTo>
                        <a:cubicBezTo>
                          <a:pt x="0" y="13"/>
                          <a:pt x="3" y="12"/>
                          <a:pt x="4" y="12"/>
                        </a:cubicBezTo>
                        <a:cubicBezTo>
                          <a:pt x="4" y="11"/>
                          <a:pt x="6" y="1"/>
                          <a:pt x="8" y="1"/>
                        </a:cubicBezTo>
                        <a:cubicBezTo>
                          <a:pt x="12" y="0"/>
                          <a:pt x="14" y="3"/>
                          <a:pt x="14" y="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37" name="Freeform: Shape 254"/>
                  <p:cNvSpPr/>
                  <p:nvPr/>
                </p:nvSpPr>
                <p:spPr bwMode="auto">
                  <a:xfrm>
                    <a:off x="6450013" y="2693988"/>
                    <a:ext cx="7938" cy="20638"/>
                  </a:xfrm>
                  <a:custGeom>
                    <a:avLst/>
                    <a:gdLst/>
                    <a:ahLst/>
                    <a:cxnLst>
                      <a:cxn ang="0">
                        <a:pos x="7" y="0"/>
                      </a:cxn>
                      <a:cxn ang="0">
                        <a:pos x="2" y="15"/>
                      </a:cxn>
                      <a:cxn ang="0">
                        <a:pos x="0" y="15"/>
                      </a:cxn>
                      <a:cxn ang="0">
                        <a:pos x="4" y="0"/>
                      </a:cxn>
                      <a:cxn ang="0">
                        <a:pos x="7" y="0"/>
                      </a:cxn>
                    </a:cxnLst>
                    <a:rect l="0" t="0" r="r" b="b"/>
                    <a:pathLst>
                      <a:path w="7" h="15">
                        <a:moveTo>
                          <a:pt x="7" y="0"/>
                        </a:moveTo>
                        <a:cubicBezTo>
                          <a:pt x="7" y="7"/>
                          <a:pt x="2" y="9"/>
                          <a:pt x="2" y="15"/>
                        </a:cubicBezTo>
                        <a:cubicBezTo>
                          <a:pt x="2" y="15"/>
                          <a:pt x="0" y="15"/>
                          <a:pt x="0" y="15"/>
                        </a:cubicBezTo>
                        <a:cubicBezTo>
                          <a:pt x="1" y="10"/>
                          <a:pt x="4" y="7"/>
                          <a:pt x="4" y="0"/>
                        </a:cubicBezTo>
                        <a:cubicBezTo>
                          <a:pt x="5" y="0"/>
                          <a:pt x="6" y="0"/>
                          <a:pt x="7"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38" name="Freeform: Shape 255"/>
                  <p:cNvSpPr/>
                  <p:nvPr/>
                </p:nvSpPr>
                <p:spPr bwMode="auto">
                  <a:xfrm>
                    <a:off x="6454775" y="2706688"/>
                    <a:ext cx="11113" cy="11113"/>
                  </a:xfrm>
                  <a:custGeom>
                    <a:avLst/>
                    <a:gdLst/>
                    <a:ahLst/>
                    <a:cxnLst>
                      <a:cxn ang="0">
                        <a:pos x="8" y="0"/>
                      </a:cxn>
                      <a:cxn ang="0">
                        <a:pos x="2" y="8"/>
                      </a:cxn>
                      <a:cxn ang="0">
                        <a:pos x="0" y="6"/>
                      </a:cxn>
                      <a:cxn ang="0">
                        <a:pos x="3" y="0"/>
                      </a:cxn>
                      <a:cxn ang="0">
                        <a:pos x="8" y="0"/>
                      </a:cxn>
                    </a:cxnLst>
                    <a:rect l="0" t="0" r="r" b="b"/>
                    <a:pathLst>
                      <a:path w="8" h="8">
                        <a:moveTo>
                          <a:pt x="8" y="0"/>
                        </a:moveTo>
                        <a:cubicBezTo>
                          <a:pt x="8" y="4"/>
                          <a:pt x="6" y="8"/>
                          <a:pt x="2" y="8"/>
                        </a:cubicBezTo>
                        <a:cubicBezTo>
                          <a:pt x="1" y="8"/>
                          <a:pt x="0" y="6"/>
                          <a:pt x="0" y="6"/>
                        </a:cubicBezTo>
                        <a:cubicBezTo>
                          <a:pt x="0" y="3"/>
                          <a:pt x="2" y="2"/>
                          <a:pt x="3" y="0"/>
                        </a:cubicBezTo>
                        <a:cubicBezTo>
                          <a:pt x="5" y="1"/>
                          <a:pt x="7" y="1"/>
                          <a:pt x="8"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39" name="Freeform: Shape 256"/>
                  <p:cNvSpPr/>
                  <p:nvPr/>
                </p:nvSpPr>
                <p:spPr bwMode="auto">
                  <a:xfrm>
                    <a:off x="6442075" y="2665413"/>
                    <a:ext cx="12700" cy="17463"/>
                  </a:xfrm>
                  <a:custGeom>
                    <a:avLst/>
                    <a:gdLst/>
                    <a:ahLst/>
                    <a:cxnLst>
                      <a:cxn ang="0">
                        <a:pos x="0" y="6"/>
                      </a:cxn>
                      <a:cxn ang="0">
                        <a:pos x="0" y="0"/>
                      </a:cxn>
                      <a:cxn ang="0">
                        <a:pos x="4" y="0"/>
                      </a:cxn>
                      <a:cxn ang="0">
                        <a:pos x="10" y="10"/>
                      </a:cxn>
                      <a:cxn ang="0">
                        <a:pos x="6" y="6"/>
                      </a:cxn>
                      <a:cxn ang="0">
                        <a:pos x="0" y="6"/>
                      </a:cxn>
                    </a:cxnLst>
                    <a:rect l="0" t="0" r="r" b="b"/>
                    <a:pathLst>
                      <a:path w="10" h="12">
                        <a:moveTo>
                          <a:pt x="0" y="6"/>
                        </a:moveTo>
                        <a:cubicBezTo>
                          <a:pt x="0" y="3"/>
                          <a:pt x="0" y="2"/>
                          <a:pt x="0" y="0"/>
                        </a:cubicBezTo>
                        <a:cubicBezTo>
                          <a:pt x="4" y="0"/>
                          <a:pt x="4" y="0"/>
                          <a:pt x="4" y="0"/>
                        </a:cubicBezTo>
                        <a:cubicBezTo>
                          <a:pt x="5" y="4"/>
                          <a:pt x="10" y="5"/>
                          <a:pt x="10" y="10"/>
                        </a:cubicBezTo>
                        <a:cubicBezTo>
                          <a:pt x="10" y="12"/>
                          <a:pt x="6" y="8"/>
                          <a:pt x="6" y="6"/>
                        </a:cubicBezTo>
                        <a:cubicBezTo>
                          <a:pt x="4" y="5"/>
                          <a:pt x="2" y="6"/>
                          <a:pt x="0"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40" name="Freeform: Shape 257"/>
                  <p:cNvSpPr/>
                  <p:nvPr/>
                </p:nvSpPr>
                <p:spPr bwMode="auto">
                  <a:xfrm>
                    <a:off x="6397625" y="2649538"/>
                    <a:ext cx="19050" cy="20638"/>
                  </a:xfrm>
                  <a:custGeom>
                    <a:avLst/>
                    <a:gdLst/>
                    <a:ahLst/>
                    <a:cxnLst>
                      <a:cxn ang="0">
                        <a:pos x="11" y="15"/>
                      </a:cxn>
                      <a:cxn ang="0">
                        <a:pos x="0" y="0"/>
                      </a:cxn>
                      <a:cxn ang="0">
                        <a:pos x="4" y="0"/>
                      </a:cxn>
                      <a:cxn ang="0">
                        <a:pos x="14" y="7"/>
                      </a:cxn>
                      <a:cxn ang="0">
                        <a:pos x="11" y="15"/>
                      </a:cxn>
                    </a:cxnLst>
                    <a:rect l="0" t="0" r="r" b="b"/>
                    <a:pathLst>
                      <a:path w="15" h="15">
                        <a:moveTo>
                          <a:pt x="11" y="15"/>
                        </a:moveTo>
                        <a:cubicBezTo>
                          <a:pt x="9" y="15"/>
                          <a:pt x="0" y="0"/>
                          <a:pt x="0" y="0"/>
                        </a:cubicBezTo>
                        <a:cubicBezTo>
                          <a:pt x="4" y="0"/>
                          <a:pt x="4" y="0"/>
                          <a:pt x="4" y="0"/>
                        </a:cubicBezTo>
                        <a:cubicBezTo>
                          <a:pt x="8" y="3"/>
                          <a:pt x="13" y="2"/>
                          <a:pt x="14" y="7"/>
                        </a:cubicBezTo>
                        <a:cubicBezTo>
                          <a:pt x="15" y="10"/>
                          <a:pt x="13" y="15"/>
                          <a:pt x="11" y="1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41" name="Freeform: Shape 258"/>
                  <p:cNvSpPr/>
                  <p:nvPr/>
                </p:nvSpPr>
                <p:spPr bwMode="auto">
                  <a:xfrm>
                    <a:off x="6416675" y="2652713"/>
                    <a:ext cx="6350" cy="1588"/>
                  </a:xfrm>
                  <a:custGeom>
                    <a:avLst/>
                    <a:gdLst/>
                    <a:ahLst/>
                    <a:cxnLst>
                      <a:cxn ang="0">
                        <a:pos x="0" y="0"/>
                      </a:cxn>
                      <a:cxn ang="0">
                        <a:pos x="4" y="1"/>
                      </a:cxn>
                      <a:cxn ang="0">
                        <a:pos x="0" y="0"/>
                      </a:cxn>
                    </a:cxnLst>
                    <a:rect l="0" t="0" r="r" b="b"/>
                    <a:pathLst>
                      <a:path w="4" h="1">
                        <a:moveTo>
                          <a:pt x="0" y="0"/>
                        </a:moveTo>
                        <a:cubicBezTo>
                          <a:pt x="1" y="1"/>
                          <a:pt x="3" y="1"/>
                          <a:pt x="4" y="1"/>
                        </a:cubicBezTo>
                        <a:cubicBezTo>
                          <a:pt x="3" y="0"/>
                          <a:pt x="1" y="0"/>
                          <a:pt x="0"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42" name="Freeform: Shape 259"/>
                  <p:cNvSpPr/>
                  <p:nvPr/>
                </p:nvSpPr>
                <p:spPr bwMode="auto">
                  <a:xfrm>
                    <a:off x="6388100" y="2441575"/>
                    <a:ext cx="36513" cy="50800"/>
                  </a:xfrm>
                  <a:custGeom>
                    <a:avLst/>
                    <a:gdLst/>
                    <a:ahLst/>
                    <a:cxnLst>
                      <a:cxn ang="0">
                        <a:pos x="8" y="39"/>
                      </a:cxn>
                      <a:cxn ang="0">
                        <a:pos x="1" y="26"/>
                      </a:cxn>
                      <a:cxn ang="0">
                        <a:pos x="16" y="0"/>
                      </a:cxn>
                      <a:cxn ang="0">
                        <a:pos x="8" y="39"/>
                      </a:cxn>
                    </a:cxnLst>
                    <a:rect l="0" t="0" r="r" b="b"/>
                    <a:pathLst>
                      <a:path w="27" h="39">
                        <a:moveTo>
                          <a:pt x="8" y="39"/>
                        </a:moveTo>
                        <a:cubicBezTo>
                          <a:pt x="0" y="39"/>
                          <a:pt x="1" y="33"/>
                          <a:pt x="1" y="26"/>
                        </a:cubicBezTo>
                        <a:cubicBezTo>
                          <a:pt x="1" y="17"/>
                          <a:pt x="10" y="0"/>
                          <a:pt x="16" y="0"/>
                        </a:cubicBezTo>
                        <a:cubicBezTo>
                          <a:pt x="27" y="0"/>
                          <a:pt x="18" y="39"/>
                          <a:pt x="8" y="3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43" name="Freeform: Shape 260"/>
                  <p:cNvSpPr/>
                  <p:nvPr/>
                </p:nvSpPr>
                <p:spPr bwMode="auto">
                  <a:xfrm>
                    <a:off x="6194425" y="2532063"/>
                    <a:ext cx="41275" cy="34925"/>
                  </a:xfrm>
                  <a:custGeom>
                    <a:avLst/>
                    <a:gdLst/>
                    <a:ahLst/>
                    <a:cxnLst>
                      <a:cxn ang="0">
                        <a:pos x="2" y="11"/>
                      </a:cxn>
                      <a:cxn ang="0">
                        <a:pos x="26" y="0"/>
                      </a:cxn>
                      <a:cxn ang="0">
                        <a:pos x="31" y="7"/>
                      </a:cxn>
                      <a:cxn ang="0">
                        <a:pos x="11" y="27"/>
                      </a:cxn>
                      <a:cxn ang="0">
                        <a:pos x="2" y="18"/>
                      </a:cxn>
                      <a:cxn ang="0">
                        <a:pos x="2" y="11"/>
                      </a:cxn>
                    </a:cxnLst>
                    <a:rect l="0" t="0" r="r" b="b"/>
                    <a:pathLst>
                      <a:path w="31" h="27">
                        <a:moveTo>
                          <a:pt x="2" y="11"/>
                        </a:moveTo>
                        <a:cubicBezTo>
                          <a:pt x="5" y="11"/>
                          <a:pt x="20" y="0"/>
                          <a:pt x="26" y="0"/>
                        </a:cubicBezTo>
                        <a:cubicBezTo>
                          <a:pt x="28" y="0"/>
                          <a:pt x="31" y="4"/>
                          <a:pt x="31" y="7"/>
                        </a:cubicBezTo>
                        <a:cubicBezTo>
                          <a:pt x="31" y="13"/>
                          <a:pt x="18" y="27"/>
                          <a:pt x="11" y="27"/>
                        </a:cubicBezTo>
                        <a:cubicBezTo>
                          <a:pt x="5" y="27"/>
                          <a:pt x="2" y="24"/>
                          <a:pt x="2" y="18"/>
                        </a:cubicBezTo>
                        <a:cubicBezTo>
                          <a:pt x="2" y="15"/>
                          <a:pt x="0" y="11"/>
                          <a:pt x="2" y="1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44" name="Freeform: Shape 261"/>
                  <p:cNvSpPr/>
                  <p:nvPr/>
                </p:nvSpPr>
                <p:spPr bwMode="auto">
                  <a:xfrm>
                    <a:off x="6015038" y="2476500"/>
                    <a:ext cx="195263" cy="374650"/>
                  </a:xfrm>
                  <a:custGeom>
                    <a:avLst/>
                    <a:gdLst/>
                    <a:ahLst/>
                    <a:cxnLst>
                      <a:cxn ang="0">
                        <a:pos x="12" y="172"/>
                      </a:cxn>
                      <a:cxn ang="0">
                        <a:pos x="21" y="152"/>
                      </a:cxn>
                      <a:cxn ang="0">
                        <a:pos x="25" y="147"/>
                      </a:cxn>
                      <a:cxn ang="0">
                        <a:pos x="15" y="119"/>
                      </a:cxn>
                      <a:cxn ang="0">
                        <a:pos x="8" y="109"/>
                      </a:cxn>
                      <a:cxn ang="0">
                        <a:pos x="8" y="105"/>
                      </a:cxn>
                      <a:cxn ang="0">
                        <a:pos x="8" y="106"/>
                      </a:cxn>
                      <a:cxn ang="0">
                        <a:pos x="12" y="96"/>
                      </a:cxn>
                      <a:cxn ang="0">
                        <a:pos x="9" y="77"/>
                      </a:cxn>
                      <a:cxn ang="0">
                        <a:pos x="0" y="65"/>
                      </a:cxn>
                      <a:cxn ang="0">
                        <a:pos x="8" y="47"/>
                      </a:cxn>
                      <a:cxn ang="0">
                        <a:pos x="19" y="43"/>
                      </a:cxn>
                      <a:cxn ang="0">
                        <a:pos x="45" y="19"/>
                      </a:cxn>
                      <a:cxn ang="0">
                        <a:pos x="47" y="19"/>
                      </a:cxn>
                      <a:cxn ang="0">
                        <a:pos x="50" y="24"/>
                      </a:cxn>
                      <a:cxn ang="0">
                        <a:pos x="52" y="20"/>
                      </a:cxn>
                      <a:cxn ang="0">
                        <a:pos x="52" y="9"/>
                      </a:cxn>
                      <a:cxn ang="0">
                        <a:pos x="64" y="6"/>
                      </a:cxn>
                      <a:cxn ang="0">
                        <a:pos x="78" y="6"/>
                      </a:cxn>
                      <a:cxn ang="0">
                        <a:pos x="96" y="0"/>
                      </a:cxn>
                      <a:cxn ang="0">
                        <a:pos x="115" y="5"/>
                      </a:cxn>
                      <a:cxn ang="0">
                        <a:pos x="130" y="22"/>
                      </a:cxn>
                      <a:cxn ang="0">
                        <a:pos x="100" y="58"/>
                      </a:cxn>
                      <a:cxn ang="0">
                        <a:pos x="104" y="64"/>
                      </a:cxn>
                      <a:cxn ang="0">
                        <a:pos x="129" y="93"/>
                      </a:cxn>
                      <a:cxn ang="0">
                        <a:pos x="147" y="134"/>
                      </a:cxn>
                      <a:cxn ang="0">
                        <a:pos x="142" y="156"/>
                      </a:cxn>
                      <a:cxn ang="0">
                        <a:pos x="115" y="170"/>
                      </a:cxn>
                      <a:cxn ang="0">
                        <a:pos x="105" y="180"/>
                      </a:cxn>
                      <a:cxn ang="0">
                        <a:pos x="104" y="176"/>
                      </a:cxn>
                      <a:cxn ang="0">
                        <a:pos x="104" y="181"/>
                      </a:cxn>
                      <a:cxn ang="0">
                        <a:pos x="93" y="192"/>
                      </a:cxn>
                      <a:cxn ang="0">
                        <a:pos x="90" y="183"/>
                      </a:cxn>
                      <a:cxn ang="0">
                        <a:pos x="91" y="177"/>
                      </a:cxn>
                      <a:cxn ang="0">
                        <a:pos x="88" y="170"/>
                      </a:cxn>
                      <a:cxn ang="0">
                        <a:pos x="73" y="161"/>
                      </a:cxn>
                      <a:cxn ang="0">
                        <a:pos x="63" y="149"/>
                      </a:cxn>
                      <a:cxn ang="0">
                        <a:pos x="43" y="141"/>
                      </a:cxn>
                      <a:cxn ang="0">
                        <a:pos x="41" y="135"/>
                      </a:cxn>
                      <a:cxn ang="0">
                        <a:pos x="30" y="129"/>
                      </a:cxn>
                      <a:cxn ang="0">
                        <a:pos x="27" y="134"/>
                      </a:cxn>
                      <a:cxn ang="0">
                        <a:pos x="29" y="142"/>
                      </a:cxn>
                      <a:cxn ang="0">
                        <a:pos x="16" y="171"/>
                      </a:cxn>
                      <a:cxn ang="0">
                        <a:pos x="31" y="192"/>
                      </a:cxn>
                      <a:cxn ang="0">
                        <a:pos x="30" y="192"/>
                      </a:cxn>
                      <a:cxn ang="0">
                        <a:pos x="35" y="206"/>
                      </a:cxn>
                      <a:cxn ang="0">
                        <a:pos x="73" y="243"/>
                      </a:cxn>
                      <a:cxn ang="0">
                        <a:pos x="71" y="251"/>
                      </a:cxn>
                      <a:cxn ang="0">
                        <a:pos x="80" y="267"/>
                      </a:cxn>
                      <a:cxn ang="0">
                        <a:pos x="84" y="280"/>
                      </a:cxn>
                      <a:cxn ang="0">
                        <a:pos x="78" y="280"/>
                      </a:cxn>
                      <a:cxn ang="0">
                        <a:pos x="75" y="282"/>
                      </a:cxn>
                      <a:cxn ang="0">
                        <a:pos x="68" y="278"/>
                      </a:cxn>
                      <a:cxn ang="0">
                        <a:pos x="37" y="246"/>
                      </a:cxn>
                      <a:cxn ang="0">
                        <a:pos x="27" y="214"/>
                      </a:cxn>
                      <a:cxn ang="0">
                        <a:pos x="14" y="192"/>
                      </a:cxn>
                      <a:cxn ang="0">
                        <a:pos x="8" y="192"/>
                      </a:cxn>
                      <a:cxn ang="0">
                        <a:pos x="8" y="189"/>
                      </a:cxn>
                      <a:cxn ang="0">
                        <a:pos x="10" y="172"/>
                      </a:cxn>
                      <a:cxn ang="0">
                        <a:pos x="11" y="172"/>
                      </a:cxn>
                      <a:cxn ang="0">
                        <a:pos x="12" y="172"/>
                      </a:cxn>
                    </a:cxnLst>
                    <a:rect l="0" t="0" r="r" b="b"/>
                    <a:pathLst>
                      <a:path w="147" h="282">
                        <a:moveTo>
                          <a:pt x="12" y="172"/>
                        </a:moveTo>
                        <a:cubicBezTo>
                          <a:pt x="16" y="165"/>
                          <a:pt x="17" y="160"/>
                          <a:pt x="21" y="152"/>
                        </a:cubicBezTo>
                        <a:cubicBezTo>
                          <a:pt x="22" y="150"/>
                          <a:pt x="25" y="149"/>
                          <a:pt x="25" y="147"/>
                        </a:cubicBezTo>
                        <a:cubicBezTo>
                          <a:pt x="25" y="143"/>
                          <a:pt x="19" y="123"/>
                          <a:pt x="15" y="119"/>
                        </a:cubicBezTo>
                        <a:cubicBezTo>
                          <a:pt x="12" y="116"/>
                          <a:pt x="8" y="114"/>
                          <a:pt x="8" y="109"/>
                        </a:cubicBezTo>
                        <a:cubicBezTo>
                          <a:pt x="8" y="108"/>
                          <a:pt x="8" y="107"/>
                          <a:pt x="8" y="105"/>
                        </a:cubicBezTo>
                        <a:cubicBezTo>
                          <a:pt x="8" y="106"/>
                          <a:pt x="8" y="106"/>
                          <a:pt x="8" y="106"/>
                        </a:cubicBezTo>
                        <a:cubicBezTo>
                          <a:pt x="9" y="105"/>
                          <a:pt x="12" y="100"/>
                          <a:pt x="12" y="96"/>
                        </a:cubicBezTo>
                        <a:cubicBezTo>
                          <a:pt x="12" y="91"/>
                          <a:pt x="12" y="82"/>
                          <a:pt x="9" y="77"/>
                        </a:cubicBezTo>
                        <a:cubicBezTo>
                          <a:pt x="6" y="73"/>
                          <a:pt x="0" y="73"/>
                          <a:pt x="0" y="65"/>
                        </a:cubicBezTo>
                        <a:cubicBezTo>
                          <a:pt x="0" y="57"/>
                          <a:pt x="3" y="51"/>
                          <a:pt x="8" y="47"/>
                        </a:cubicBezTo>
                        <a:cubicBezTo>
                          <a:pt x="10" y="44"/>
                          <a:pt x="15" y="45"/>
                          <a:pt x="19" y="43"/>
                        </a:cubicBezTo>
                        <a:cubicBezTo>
                          <a:pt x="29" y="36"/>
                          <a:pt x="36" y="33"/>
                          <a:pt x="45" y="19"/>
                        </a:cubicBezTo>
                        <a:cubicBezTo>
                          <a:pt x="47" y="19"/>
                          <a:pt x="47" y="19"/>
                          <a:pt x="47" y="19"/>
                        </a:cubicBezTo>
                        <a:cubicBezTo>
                          <a:pt x="47" y="23"/>
                          <a:pt x="49" y="24"/>
                          <a:pt x="50" y="24"/>
                        </a:cubicBezTo>
                        <a:cubicBezTo>
                          <a:pt x="51" y="24"/>
                          <a:pt x="52" y="22"/>
                          <a:pt x="52" y="20"/>
                        </a:cubicBezTo>
                        <a:cubicBezTo>
                          <a:pt x="52" y="16"/>
                          <a:pt x="52" y="13"/>
                          <a:pt x="52" y="9"/>
                        </a:cubicBezTo>
                        <a:cubicBezTo>
                          <a:pt x="52" y="9"/>
                          <a:pt x="62" y="6"/>
                          <a:pt x="64" y="6"/>
                        </a:cubicBezTo>
                        <a:cubicBezTo>
                          <a:pt x="78" y="6"/>
                          <a:pt x="78" y="6"/>
                          <a:pt x="78" y="6"/>
                        </a:cubicBezTo>
                        <a:cubicBezTo>
                          <a:pt x="84" y="9"/>
                          <a:pt x="89" y="0"/>
                          <a:pt x="96" y="0"/>
                        </a:cubicBezTo>
                        <a:cubicBezTo>
                          <a:pt x="103" y="0"/>
                          <a:pt x="107" y="5"/>
                          <a:pt x="115" y="5"/>
                        </a:cubicBezTo>
                        <a:cubicBezTo>
                          <a:pt x="115" y="16"/>
                          <a:pt x="123" y="20"/>
                          <a:pt x="130" y="22"/>
                        </a:cubicBezTo>
                        <a:cubicBezTo>
                          <a:pt x="121" y="36"/>
                          <a:pt x="100" y="39"/>
                          <a:pt x="100" y="58"/>
                        </a:cubicBezTo>
                        <a:cubicBezTo>
                          <a:pt x="100" y="62"/>
                          <a:pt x="102" y="63"/>
                          <a:pt x="104" y="64"/>
                        </a:cubicBezTo>
                        <a:cubicBezTo>
                          <a:pt x="114" y="74"/>
                          <a:pt x="118" y="86"/>
                          <a:pt x="129" y="93"/>
                        </a:cubicBezTo>
                        <a:cubicBezTo>
                          <a:pt x="140" y="100"/>
                          <a:pt x="147" y="119"/>
                          <a:pt x="147" y="134"/>
                        </a:cubicBezTo>
                        <a:cubicBezTo>
                          <a:pt x="147" y="144"/>
                          <a:pt x="142" y="148"/>
                          <a:pt x="142" y="156"/>
                        </a:cubicBezTo>
                        <a:cubicBezTo>
                          <a:pt x="127" y="160"/>
                          <a:pt x="126" y="164"/>
                          <a:pt x="115" y="170"/>
                        </a:cubicBezTo>
                        <a:cubicBezTo>
                          <a:pt x="109" y="173"/>
                          <a:pt x="110" y="180"/>
                          <a:pt x="105" y="180"/>
                        </a:cubicBezTo>
                        <a:cubicBezTo>
                          <a:pt x="104" y="180"/>
                          <a:pt x="104" y="177"/>
                          <a:pt x="104" y="176"/>
                        </a:cubicBezTo>
                        <a:cubicBezTo>
                          <a:pt x="104" y="179"/>
                          <a:pt x="104" y="180"/>
                          <a:pt x="104" y="181"/>
                        </a:cubicBezTo>
                        <a:cubicBezTo>
                          <a:pt x="104" y="185"/>
                          <a:pt x="95" y="192"/>
                          <a:pt x="93" y="192"/>
                        </a:cubicBezTo>
                        <a:cubicBezTo>
                          <a:pt x="91" y="192"/>
                          <a:pt x="90" y="186"/>
                          <a:pt x="90" y="183"/>
                        </a:cubicBezTo>
                        <a:cubicBezTo>
                          <a:pt x="90" y="179"/>
                          <a:pt x="90" y="178"/>
                          <a:pt x="91" y="177"/>
                        </a:cubicBezTo>
                        <a:cubicBezTo>
                          <a:pt x="90" y="176"/>
                          <a:pt x="89" y="172"/>
                          <a:pt x="88" y="170"/>
                        </a:cubicBezTo>
                        <a:cubicBezTo>
                          <a:pt x="82" y="170"/>
                          <a:pt x="73" y="168"/>
                          <a:pt x="73" y="161"/>
                        </a:cubicBezTo>
                        <a:cubicBezTo>
                          <a:pt x="63" y="161"/>
                          <a:pt x="68" y="155"/>
                          <a:pt x="63" y="149"/>
                        </a:cubicBezTo>
                        <a:cubicBezTo>
                          <a:pt x="56" y="143"/>
                          <a:pt x="50" y="143"/>
                          <a:pt x="43" y="141"/>
                        </a:cubicBezTo>
                        <a:cubicBezTo>
                          <a:pt x="42" y="141"/>
                          <a:pt x="41" y="135"/>
                          <a:pt x="41" y="135"/>
                        </a:cubicBezTo>
                        <a:cubicBezTo>
                          <a:pt x="40" y="130"/>
                          <a:pt x="34" y="129"/>
                          <a:pt x="30" y="129"/>
                        </a:cubicBezTo>
                        <a:cubicBezTo>
                          <a:pt x="26" y="129"/>
                          <a:pt x="27" y="132"/>
                          <a:pt x="27" y="134"/>
                        </a:cubicBezTo>
                        <a:cubicBezTo>
                          <a:pt x="27" y="138"/>
                          <a:pt x="29" y="139"/>
                          <a:pt x="29" y="142"/>
                        </a:cubicBezTo>
                        <a:cubicBezTo>
                          <a:pt x="29" y="156"/>
                          <a:pt x="16" y="159"/>
                          <a:pt x="16" y="171"/>
                        </a:cubicBezTo>
                        <a:cubicBezTo>
                          <a:pt x="16" y="185"/>
                          <a:pt x="31" y="179"/>
                          <a:pt x="31" y="192"/>
                        </a:cubicBezTo>
                        <a:cubicBezTo>
                          <a:pt x="30" y="192"/>
                          <a:pt x="30" y="192"/>
                          <a:pt x="30" y="192"/>
                        </a:cubicBezTo>
                        <a:cubicBezTo>
                          <a:pt x="32" y="195"/>
                          <a:pt x="32" y="203"/>
                          <a:pt x="35" y="206"/>
                        </a:cubicBezTo>
                        <a:cubicBezTo>
                          <a:pt x="47" y="218"/>
                          <a:pt x="73" y="221"/>
                          <a:pt x="73" y="243"/>
                        </a:cubicBezTo>
                        <a:cubicBezTo>
                          <a:pt x="73" y="247"/>
                          <a:pt x="71" y="247"/>
                          <a:pt x="71" y="251"/>
                        </a:cubicBezTo>
                        <a:cubicBezTo>
                          <a:pt x="71" y="259"/>
                          <a:pt x="78" y="262"/>
                          <a:pt x="80" y="267"/>
                        </a:cubicBezTo>
                        <a:cubicBezTo>
                          <a:pt x="82" y="273"/>
                          <a:pt x="82" y="275"/>
                          <a:pt x="84" y="280"/>
                        </a:cubicBezTo>
                        <a:cubicBezTo>
                          <a:pt x="80" y="280"/>
                          <a:pt x="80" y="280"/>
                          <a:pt x="78" y="280"/>
                        </a:cubicBezTo>
                        <a:cubicBezTo>
                          <a:pt x="77" y="280"/>
                          <a:pt x="76" y="282"/>
                          <a:pt x="75" y="282"/>
                        </a:cubicBezTo>
                        <a:cubicBezTo>
                          <a:pt x="71" y="282"/>
                          <a:pt x="70" y="279"/>
                          <a:pt x="68" y="278"/>
                        </a:cubicBezTo>
                        <a:cubicBezTo>
                          <a:pt x="54" y="274"/>
                          <a:pt x="41" y="261"/>
                          <a:pt x="37" y="246"/>
                        </a:cubicBezTo>
                        <a:cubicBezTo>
                          <a:pt x="33" y="233"/>
                          <a:pt x="32" y="224"/>
                          <a:pt x="27" y="214"/>
                        </a:cubicBezTo>
                        <a:cubicBezTo>
                          <a:pt x="24" y="208"/>
                          <a:pt x="21" y="192"/>
                          <a:pt x="14" y="192"/>
                        </a:cubicBezTo>
                        <a:cubicBezTo>
                          <a:pt x="9" y="192"/>
                          <a:pt x="12" y="194"/>
                          <a:pt x="8" y="192"/>
                        </a:cubicBezTo>
                        <a:cubicBezTo>
                          <a:pt x="7" y="192"/>
                          <a:pt x="8" y="190"/>
                          <a:pt x="8" y="189"/>
                        </a:cubicBezTo>
                        <a:cubicBezTo>
                          <a:pt x="8" y="183"/>
                          <a:pt x="9" y="179"/>
                          <a:pt x="10" y="172"/>
                        </a:cubicBezTo>
                        <a:cubicBezTo>
                          <a:pt x="11" y="172"/>
                          <a:pt x="11" y="172"/>
                          <a:pt x="11" y="172"/>
                        </a:cubicBezTo>
                        <a:lnTo>
                          <a:pt x="12" y="172"/>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45" name="Freeform: Shape 262"/>
                  <p:cNvSpPr/>
                  <p:nvPr/>
                </p:nvSpPr>
                <p:spPr bwMode="auto">
                  <a:xfrm>
                    <a:off x="6142038" y="2898775"/>
                    <a:ext cx="26988" cy="25400"/>
                  </a:xfrm>
                  <a:custGeom>
                    <a:avLst/>
                    <a:gdLst/>
                    <a:ahLst/>
                    <a:cxnLst>
                      <a:cxn ang="0">
                        <a:pos x="12" y="17"/>
                      </a:cxn>
                      <a:cxn ang="0">
                        <a:pos x="9" y="11"/>
                      </a:cxn>
                      <a:cxn ang="0">
                        <a:pos x="0" y="6"/>
                      </a:cxn>
                      <a:cxn ang="0">
                        <a:pos x="9" y="0"/>
                      </a:cxn>
                      <a:cxn ang="0">
                        <a:pos x="20" y="15"/>
                      </a:cxn>
                      <a:cxn ang="0">
                        <a:pos x="21" y="19"/>
                      </a:cxn>
                      <a:cxn ang="0">
                        <a:pos x="17" y="19"/>
                      </a:cxn>
                      <a:cxn ang="0">
                        <a:pos x="12" y="17"/>
                      </a:cxn>
                    </a:cxnLst>
                    <a:rect l="0" t="0" r="r" b="b"/>
                    <a:pathLst>
                      <a:path w="21" h="19">
                        <a:moveTo>
                          <a:pt x="12" y="17"/>
                        </a:moveTo>
                        <a:cubicBezTo>
                          <a:pt x="11" y="17"/>
                          <a:pt x="9" y="12"/>
                          <a:pt x="9" y="11"/>
                        </a:cubicBezTo>
                        <a:cubicBezTo>
                          <a:pt x="7" y="7"/>
                          <a:pt x="0" y="9"/>
                          <a:pt x="0" y="6"/>
                        </a:cubicBezTo>
                        <a:cubicBezTo>
                          <a:pt x="0" y="3"/>
                          <a:pt x="6" y="0"/>
                          <a:pt x="9" y="0"/>
                        </a:cubicBezTo>
                        <a:cubicBezTo>
                          <a:pt x="11" y="7"/>
                          <a:pt x="14" y="15"/>
                          <a:pt x="20" y="15"/>
                        </a:cubicBezTo>
                        <a:cubicBezTo>
                          <a:pt x="20" y="16"/>
                          <a:pt x="20" y="18"/>
                          <a:pt x="21" y="19"/>
                        </a:cubicBezTo>
                        <a:cubicBezTo>
                          <a:pt x="20" y="19"/>
                          <a:pt x="18" y="19"/>
                          <a:pt x="17" y="19"/>
                        </a:cubicBezTo>
                        <a:cubicBezTo>
                          <a:pt x="15" y="19"/>
                          <a:pt x="14" y="17"/>
                          <a:pt x="12" y="1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46" name="Freeform: Shape 263"/>
                  <p:cNvSpPr/>
                  <p:nvPr/>
                </p:nvSpPr>
                <p:spPr bwMode="auto">
                  <a:xfrm>
                    <a:off x="6183313" y="2917825"/>
                    <a:ext cx="11113" cy="11113"/>
                  </a:xfrm>
                  <a:custGeom>
                    <a:avLst/>
                    <a:gdLst/>
                    <a:ahLst/>
                    <a:cxnLst>
                      <a:cxn ang="0">
                        <a:pos x="1" y="0"/>
                      </a:cxn>
                      <a:cxn ang="0">
                        <a:pos x="5" y="0"/>
                      </a:cxn>
                      <a:cxn ang="0">
                        <a:pos x="9" y="3"/>
                      </a:cxn>
                      <a:cxn ang="0">
                        <a:pos x="4" y="8"/>
                      </a:cxn>
                      <a:cxn ang="0">
                        <a:pos x="1" y="3"/>
                      </a:cxn>
                      <a:cxn ang="0">
                        <a:pos x="1" y="0"/>
                      </a:cxn>
                    </a:cxnLst>
                    <a:rect l="0" t="0" r="r" b="b"/>
                    <a:pathLst>
                      <a:path w="9" h="8">
                        <a:moveTo>
                          <a:pt x="1" y="0"/>
                        </a:moveTo>
                        <a:cubicBezTo>
                          <a:pt x="2" y="0"/>
                          <a:pt x="4" y="0"/>
                          <a:pt x="5" y="0"/>
                        </a:cubicBezTo>
                        <a:cubicBezTo>
                          <a:pt x="6" y="0"/>
                          <a:pt x="8" y="2"/>
                          <a:pt x="9" y="3"/>
                        </a:cubicBezTo>
                        <a:cubicBezTo>
                          <a:pt x="9" y="5"/>
                          <a:pt x="7" y="8"/>
                          <a:pt x="4" y="8"/>
                        </a:cubicBezTo>
                        <a:cubicBezTo>
                          <a:pt x="1" y="8"/>
                          <a:pt x="1" y="5"/>
                          <a:pt x="1" y="3"/>
                        </a:cubicBezTo>
                        <a:cubicBezTo>
                          <a:pt x="1" y="2"/>
                          <a:pt x="0" y="0"/>
                          <a:pt x="1"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47" name="Freeform: Shape 264"/>
                  <p:cNvSpPr/>
                  <p:nvPr/>
                </p:nvSpPr>
                <p:spPr bwMode="auto">
                  <a:xfrm>
                    <a:off x="6035675" y="2892425"/>
                    <a:ext cx="9525" cy="15875"/>
                  </a:xfrm>
                  <a:custGeom>
                    <a:avLst/>
                    <a:gdLst/>
                    <a:ahLst/>
                    <a:cxnLst>
                      <a:cxn ang="0">
                        <a:pos x="1" y="0"/>
                      </a:cxn>
                      <a:cxn ang="0">
                        <a:pos x="8" y="12"/>
                      </a:cxn>
                      <a:cxn ang="0">
                        <a:pos x="0" y="2"/>
                      </a:cxn>
                      <a:cxn ang="0">
                        <a:pos x="0" y="0"/>
                      </a:cxn>
                      <a:cxn ang="0">
                        <a:pos x="3" y="0"/>
                      </a:cxn>
                      <a:cxn ang="0">
                        <a:pos x="3" y="2"/>
                      </a:cxn>
                      <a:cxn ang="0">
                        <a:pos x="1" y="0"/>
                      </a:cxn>
                    </a:cxnLst>
                    <a:rect l="0" t="0" r="r" b="b"/>
                    <a:pathLst>
                      <a:path w="8" h="12">
                        <a:moveTo>
                          <a:pt x="1" y="0"/>
                        </a:moveTo>
                        <a:cubicBezTo>
                          <a:pt x="5" y="4"/>
                          <a:pt x="8" y="7"/>
                          <a:pt x="8" y="12"/>
                        </a:cubicBezTo>
                        <a:cubicBezTo>
                          <a:pt x="5" y="12"/>
                          <a:pt x="0" y="5"/>
                          <a:pt x="0" y="2"/>
                        </a:cubicBezTo>
                        <a:cubicBezTo>
                          <a:pt x="0" y="1"/>
                          <a:pt x="0" y="1"/>
                          <a:pt x="0" y="0"/>
                        </a:cubicBezTo>
                        <a:cubicBezTo>
                          <a:pt x="3" y="0"/>
                          <a:pt x="3" y="0"/>
                          <a:pt x="3" y="0"/>
                        </a:cubicBezTo>
                        <a:cubicBezTo>
                          <a:pt x="3" y="1"/>
                          <a:pt x="3" y="2"/>
                          <a:pt x="3" y="2"/>
                        </a:cubicBezTo>
                        <a:lnTo>
                          <a:pt x="1"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48" name="Freeform: Shape 265"/>
                  <p:cNvSpPr/>
                  <p:nvPr/>
                </p:nvSpPr>
                <p:spPr bwMode="auto">
                  <a:xfrm>
                    <a:off x="6013450" y="2855913"/>
                    <a:ext cx="15875" cy="15875"/>
                  </a:xfrm>
                  <a:custGeom>
                    <a:avLst/>
                    <a:gdLst/>
                    <a:ahLst/>
                    <a:cxnLst>
                      <a:cxn ang="0">
                        <a:pos x="2" y="0"/>
                      </a:cxn>
                      <a:cxn ang="0">
                        <a:pos x="8" y="11"/>
                      </a:cxn>
                      <a:cxn ang="0">
                        <a:pos x="0" y="1"/>
                      </a:cxn>
                      <a:cxn ang="0">
                        <a:pos x="0" y="1"/>
                      </a:cxn>
                      <a:cxn ang="0">
                        <a:pos x="2" y="0"/>
                      </a:cxn>
                    </a:cxnLst>
                    <a:rect l="0" t="0" r="r" b="b"/>
                    <a:pathLst>
                      <a:path w="12" h="11">
                        <a:moveTo>
                          <a:pt x="2" y="0"/>
                        </a:moveTo>
                        <a:cubicBezTo>
                          <a:pt x="5" y="2"/>
                          <a:pt x="12" y="11"/>
                          <a:pt x="8" y="11"/>
                        </a:cubicBezTo>
                        <a:cubicBezTo>
                          <a:pt x="6" y="11"/>
                          <a:pt x="1" y="4"/>
                          <a:pt x="0" y="1"/>
                        </a:cubicBezTo>
                        <a:cubicBezTo>
                          <a:pt x="0" y="1"/>
                          <a:pt x="0" y="1"/>
                          <a:pt x="0" y="1"/>
                        </a:cubicBezTo>
                        <a:lnTo>
                          <a:pt x="2"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49" name="Freeform: Shape 266"/>
                  <p:cNvSpPr/>
                  <p:nvPr/>
                </p:nvSpPr>
                <p:spPr bwMode="auto">
                  <a:xfrm>
                    <a:off x="6548438" y="2284413"/>
                    <a:ext cx="41275" cy="49213"/>
                  </a:xfrm>
                  <a:custGeom>
                    <a:avLst/>
                    <a:gdLst/>
                    <a:ahLst/>
                    <a:cxnLst>
                      <a:cxn ang="0">
                        <a:pos x="12" y="22"/>
                      </a:cxn>
                      <a:cxn ang="0">
                        <a:pos x="14" y="16"/>
                      </a:cxn>
                      <a:cxn ang="0">
                        <a:pos x="10" y="10"/>
                      </a:cxn>
                      <a:cxn ang="0">
                        <a:pos x="10" y="14"/>
                      </a:cxn>
                      <a:cxn ang="0">
                        <a:pos x="5" y="16"/>
                      </a:cxn>
                      <a:cxn ang="0">
                        <a:pos x="0" y="11"/>
                      </a:cxn>
                      <a:cxn ang="0">
                        <a:pos x="14" y="0"/>
                      </a:cxn>
                      <a:cxn ang="0">
                        <a:pos x="26" y="3"/>
                      </a:cxn>
                      <a:cxn ang="0">
                        <a:pos x="26" y="8"/>
                      </a:cxn>
                      <a:cxn ang="0">
                        <a:pos x="30" y="11"/>
                      </a:cxn>
                      <a:cxn ang="0">
                        <a:pos x="30" y="16"/>
                      </a:cxn>
                      <a:cxn ang="0">
                        <a:pos x="26" y="16"/>
                      </a:cxn>
                      <a:cxn ang="0">
                        <a:pos x="15" y="37"/>
                      </a:cxn>
                      <a:cxn ang="0">
                        <a:pos x="14" y="33"/>
                      </a:cxn>
                      <a:cxn ang="0">
                        <a:pos x="14" y="36"/>
                      </a:cxn>
                      <a:cxn ang="0">
                        <a:pos x="7" y="29"/>
                      </a:cxn>
                      <a:cxn ang="0">
                        <a:pos x="12" y="22"/>
                      </a:cxn>
                    </a:cxnLst>
                    <a:rect l="0" t="0" r="r" b="b"/>
                    <a:pathLst>
                      <a:path w="30" h="37">
                        <a:moveTo>
                          <a:pt x="12" y="22"/>
                        </a:moveTo>
                        <a:cubicBezTo>
                          <a:pt x="14" y="16"/>
                          <a:pt x="14" y="16"/>
                          <a:pt x="14" y="16"/>
                        </a:cubicBezTo>
                        <a:cubicBezTo>
                          <a:pt x="11" y="15"/>
                          <a:pt x="11" y="12"/>
                          <a:pt x="10" y="10"/>
                        </a:cubicBezTo>
                        <a:cubicBezTo>
                          <a:pt x="10" y="11"/>
                          <a:pt x="9" y="13"/>
                          <a:pt x="10" y="14"/>
                        </a:cubicBezTo>
                        <a:cubicBezTo>
                          <a:pt x="8" y="14"/>
                          <a:pt x="6" y="16"/>
                          <a:pt x="5" y="16"/>
                        </a:cubicBezTo>
                        <a:cubicBezTo>
                          <a:pt x="3" y="16"/>
                          <a:pt x="0" y="13"/>
                          <a:pt x="0" y="11"/>
                        </a:cubicBezTo>
                        <a:cubicBezTo>
                          <a:pt x="0" y="8"/>
                          <a:pt x="13" y="0"/>
                          <a:pt x="14" y="0"/>
                        </a:cubicBezTo>
                        <a:cubicBezTo>
                          <a:pt x="18" y="0"/>
                          <a:pt x="20" y="3"/>
                          <a:pt x="26" y="3"/>
                        </a:cubicBezTo>
                        <a:cubicBezTo>
                          <a:pt x="26" y="5"/>
                          <a:pt x="25" y="8"/>
                          <a:pt x="26" y="8"/>
                        </a:cubicBezTo>
                        <a:cubicBezTo>
                          <a:pt x="30" y="11"/>
                          <a:pt x="30" y="11"/>
                          <a:pt x="30" y="11"/>
                        </a:cubicBezTo>
                        <a:cubicBezTo>
                          <a:pt x="30" y="13"/>
                          <a:pt x="29" y="14"/>
                          <a:pt x="30" y="16"/>
                        </a:cubicBezTo>
                        <a:cubicBezTo>
                          <a:pt x="29" y="16"/>
                          <a:pt x="27" y="16"/>
                          <a:pt x="26" y="16"/>
                        </a:cubicBezTo>
                        <a:cubicBezTo>
                          <a:pt x="25" y="24"/>
                          <a:pt x="21" y="37"/>
                          <a:pt x="15" y="37"/>
                        </a:cubicBezTo>
                        <a:cubicBezTo>
                          <a:pt x="14" y="37"/>
                          <a:pt x="14" y="35"/>
                          <a:pt x="14" y="33"/>
                        </a:cubicBezTo>
                        <a:cubicBezTo>
                          <a:pt x="14" y="36"/>
                          <a:pt x="14" y="36"/>
                          <a:pt x="14" y="36"/>
                        </a:cubicBezTo>
                        <a:cubicBezTo>
                          <a:pt x="10" y="36"/>
                          <a:pt x="7" y="31"/>
                          <a:pt x="7" y="29"/>
                        </a:cubicBezTo>
                        <a:cubicBezTo>
                          <a:pt x="7" y="28"/>
                          <a:pt x="12" y="22"/>
                          <a:pt x="12" y="2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50" name="Freeform: Shape 267"/>
                  <p:cNvSpPr/>
                  <p:nvPr/>
                </p:nvSpPr>
                <p:spPr bwMode="auto">
                  <a:xfrm>
                    <a:off x="6596063" y="2271713"/>
                    <a:ext cx="42863" cy="30163"/>
                  </a:xfrm>
                  <a:custGeom>
                    <a:avLst/>
                    <a:gdLst/>
                    <a:ahLst/>
                    <a:cxnLst>
                      <a:cxn ang="0">
                        <a:pos x="23" y="15"/>
                      </a:cxn>
                      <a:cxn ang="0">
                        <a:pos x="17" y="12"/>
                      </a:cxn>
                      <a:cxn ang="0">
                        <a:pos x="6" y="23"/>
                      </a:cxn>
                      <a:cxn ang="0">
                        <a:pos x="3" y="17"/>
                      </a:cxn>
                      <a:cxn ang="0">
                        <a:pos x="0" y="12"/>
                      </a:cxn>
                      <a:cxn ang="0">
                        <a:pos x="8" y="5"/>
                      </a:cxn>
                      <a:cxn ang="0">
                        <a:pos x="23" y="0"/>
                      </a:cxn>
                      <a:cxn ang="0">
                        <a:pos x="23" y="15"/>
                      </a:cxn>
                    </a:cxnLst>
                    <a:rect l="0" t="0" r="r" b="b"/>
                    <a:pathLst>
                      <a:path w="33" h="23">
                        <a:moveTo>
                          <a:pt x="23" y="15"/>
                        </a:moveTo>
                        <a:cubicBezTo>
                          <a:pt x="20" y="15"/>
                          <a:pt x="18" y="13"/>
                          <a:pt x="17" y="12"/>
                        </a:cubicBezTo>
                        <a:cubicBezTo>
                          <a:pt x="13" y="16"/>
                          <a:pt x="12" y="23"/>
                          <a:pt x="6" y="23"/>
                        </a:cubicBezTo>
                        <a:cubicBezTo>
                          <a:pt x="4" y="23"/>
                          <a:pt x="3" y="19"/>
                          <a:pt x="3" y="17"/>
                        </a:cubicBezTo>
                        <a:cubicBezTo>
                          <a:pt x="1" y="15"/>
                          <a:pt x="0" y="14"/>
                          <a:pt x="0" y="12"/>
                        </a:cubicBezTo>
                        <a:cubicBezTo>
                          <a:pt x="0" y="12"/>
                          <a:pt x="8" y="6"/>
                          <a:pt x="8" y="5"/>
                        </a:cubicBezTo>
                        <a:cubicBezTo>
                          <a:pt x="16" y="7"/>
                          <a:pt x="17" y="0"/>
                          <a:pt x="23" y="0"/>
                        </a:cubicBezTo>
                        <a:cubicBezTo>
                          <a:pt x="33" y="0"/>
                          <a:pt x="28" y="15"/>
                          <a:pt x="23" y="1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51" name="Freeform: Shape 268"/>
                  <p:cNvSpPr/>
                  <p:nvPr/>
                </p:nvSpPr>
                <p:spPr bwMode="auto">
                  <a:xfrm>
                    <a:off x="6572250" y="2136775"/>
                    <a:ext cx="185738" cy="153988"/>
                  </a:xfrm>
                  <a:custGeom>
                    <a:avLst/>
                    <a:gdLst/>
                    <a:ahLst/>
                    <a:cxnLst>
                      <a:cxn ang="0">
                        <a:pos x="55" y="110"/>
                      </a:cxn>
                      <a:cxn ang="0">
                        <a:pos x="55" y="107"/>
                      </a:cxn>
                      <a:cxn ang="0">
                        <a:pos x="56" y="99"/>
                      </a:cxn>
                      <a:cxn ang="0">
                        <a:pos x="43" y="95"/>
                      </a:cxn>
                      <a:cxn ang="0">
                        <a:pos x="39" y="99"/>
                      </a:cxn>
                      <a:cxn ang="0">
                        <a:pos x="29" y="100"/>
                      </a:cxn>
                      <a:cxn ang="0">
                        <a:pos x="6" y="106"/>
                      </a:cxn>
                      <a:cxn ang="0">
                        <a:pos x="0" y="104"/>
                      </a:cxn>
                      <a:cxn ang="0">
                        <a:pos x="5" y="101"/>
                      </a:cxn>
                      <a:cxn ang="0">
                        <a:pos x="30" y="84"/>
                      </a:cxn>
                      <a:cxn ang="0">
                        <a:pos x="57" y="84"/>
                      </a:cxn>
                      <a:cxn ang="0">
                        <a:pos x="72" y="70"/>
                      </a:cxn>
                      <a:cxn ang="0">
                        <a:pos x="79" y="59"/>
                      </a:cxn>
                      <a:cxn ang="0">
                        <a:pos x="77" y="64"/>
                      </a:cxn>
                      <a:cxn ang="0">
                        <a:pos x="79" y="66"/>
                      </a:cxn>
                      <a:cxn ang="0">
                        <a:pos x="92" y="60"/>
                      </a:cxn>
                      <a:cxn ang="0">
                        <a:pos x="116" y="25"/>
                      </a:cxn>
                      <a:cxn ang="0">
                        <a:pos x="114" y="19"/>
                      </a:cxn>
                      <a:cxn ang="0">
                        <a:pos x="125" y="3"/>
                      </a:cxn>
                      <a:cxn ang="0">
                        <a:pos x="130" y="4"/>
                      </a:cxn>
                      <a:cxn ang="0">
                        <a:pos x="129" y="4"/>
                      </a:cxn>
                      <a:cxn ang="0">
                        <a:pos x="128" y="0"/>
                      </a:cxn>
                      <a:cxn ang="0">
                        <a:pos x="133" y="2"/>
                      </a:cxn>
                      <a:cxn ang="0">
                        <a:pos x="134" y="11"/>
                      </a:cxn>
                      <a:cxn ang="0">
                        <a:pos x="140" y="26"/>
                      </a:cxn>
                      <a:cxn ang="0">
                        <a:pos x="134" y="40"/>
                      </a:cxn>
                      <a:cxn ang="0">
                        <a:pos x="134" y="43"/>
                      </a:cxn>
                      <a:cxn ang="0">
                        <a:pos x="130" y="44"/>
                      </a:cxn>
                      <a:cxn ang="0">
                        <a:pos x="127" y="63"/>
                      </a:cxn>
                      <a:cxn ang="0">
                        <a:pos x="122" y="76"/>
                      </a:cxn>
                      <a:cxn ang="0">
                        <a:pos x="125" y="84"/>
                      </a:cxn>
                      <a:cxn ang="0">
                        <a:pos x="114" y="93"/>
                      </a:cxn>
                      <a:cxn ang="0">
                        <a:pos x="114" y="86"/>
                      </a:cxn>
                      <a:cxn ang="0">
                        <a:pos x="102" y="96"/>
                      </a:cxn>
                      <a:cxn ang="0">
                        <a:pos x="100" y="94"/>
                      </a:cxn>
                      <a:cxn ang="0">
                        <a:pos x="96" y="94"/>
                      </a:cxn>
                      <a:cxn ang="0">
                        <a:pos x="87" y="100"/>
                      </a:cxn>
                      <a:cxn ang="0">
                        <a:pos x="74" y="92"/>
                      </a:cxn>
                      <a:cxn ang="0">
                        <a:pos x="72" y="96"/>
                      </a:cxn>
                      <a:cxn ang="0">
                        <a:pos x="76" y="103"/>
                      </a:cxn>
                      <a:cxn ang="0">
                        <a:pos x="72" y="103"/>
                      </a:cxn>
                      <a:cxn ang="0">
                        <a:pos x="61" y="115"/>
                      </a:cxn>
                      <a:cxn ang="0">
                        <a:pos x="55" y="110"/>
                      </a:cxn>
                    </a:cxnLst>
                    <a:rect l="0" t="0" r="r" b="b"/>
                    <a:pathLst>
                      <a:path w="140" h="115">
                        <a:moveTo>
                          <a:pt x="55" y="110"/>
                        </a:moveTo>
                        <a:cubicBezTo>
                          <a:pt x="53" y="110"/>
                          <a:pt x="55" y="108"/>
                          <a:pt x="55" y="107"/>
                        </a:cubicBezTo>
                        <a:cubicBezTo>
                          <a:pt x="55" y="104"/>
                          <a:pt x="56" y="101"/>
                          <a:pt x="56" y="99"/>
                        </a:cubicBezTo>
                        <a:cubicBezTo>
                          <a:pt x="51" y="98"/>
                          <a:pt x="48" y="95"/>
                          <a:pt x="43" y="95"/>
                        </a:cubicBezTo>
                        <a:cubicBezTo>
                          <a:pt x="40" y="95"/>
                          <a:pt x="40" y="98"/>
                          <a:pt x="39" y="99"/>
                        </a:cubicBezTo>
                        <a:cubicBezTo>
                          <a:pt x="35" y="100"/>
                          <a:pt x="32" y="98"/>
                          <a:pt x="29" y="100"/>
                        </a:cubicBezTo>
                        <a:cubicBezTo>
                          <a:pt x="23" y="103"/>
                          <a:pt x="15" y="106"/>
                          <a:pt x="6" y="106"/>
                        </a:cubicBezTo>
                        <a:cubicBezTo>
                          <a:pt x="3" y="106"/>
                          <a:pt x="0" y="106"/>
                          <a:pt x="0" y="104"/>
                        </a:cubicBezTo>
                        <a:cubicBezTo>
                          <a:pt x="0" y="103"/>
                          <a:pt x="4" y="102"/>
                          <a:pt x="5" y="101"/>
                        </a:cubicBezTo>
                        <a:cubicBezTo>
                          <a:pt x="15" y="95"/>
                          <a:pt x="19" y="84"/>
                          <a:pt x="30" y="84"/>
                        </a:cubicBezTo>
                        <a:cubicBezTo>
                          <a:pt x="43" y="84"/>
                          <a:pt x="47" y="84"/>
                          <a:pt x="57" y="84"/>
                        </a:cubicBezTo>
                        <a:cubicBezTo>
                          <a:pt x="65" y="84"/>
                          <a:pt x="68" y="70"/>
                          <a:pt x="72" y="70"/>
                        </a:cubicBezTo>
                        <a:cubicBezTo>
                          <a:pt x="72" y="70"/>
                          <a:pt x="78" y="60"/>
                          <a:pt x="79" y="59"/>
                        </a:cubicBezTo>
                        <a:cubicBezTo>
                          <a:pt x="78" y="61"/>
                          <a:pt x="77" y="62"/>
                          <a:pt x="77" y="64"/>
                        </a:cubicBezTo>
                        <a:cubicBezTo>
                          <a:pt x="77" y="65"/>
                          <a:pt x="78" y="66"/>
                          <a:pt x="79" y="66"/>
                        </a:cubicBezTo>
                        <a:cubicBezTo>
                          <a:pt x="86" y="66"/>
                          <a:pt x="87" y="62"/>
                          <a:pt x="92" y="60"/>
                        </a:cubicBezTo>
                        <a:cubicBezTo>
                          <a:pt x="101" y="57"/>
                          <a:pt x="116" y="39"/>
                          <a:pt x="116" y="25"/>
                        </a:cubicBezTo>
                        <a:cubicBezTo>
                          <a:pt x="116" y="22"/>
                          <a:pt x="114" y="22"/>
                          <a:pt x="114" y="19"/>
                        </a:cubicBezTo>
                        <a:cubicBezTo>
                          <a:pt x="114" y="14"/>
                          <a:pt x="119" y="3"/>
                          <a:pt x="125" y="3"/>
                        </a:cubicBezTo>
                        <a:cubicBezTo>
                          <a:pt x="125" y="3"/>
                          <a:pt x="125" y="9"/>
                          <a:pt x="130" y="4"/>
                        </a:cubicBezTo>
                        <a:cubicBezTo>
                          <a:pt x="130" y="4"/>
                          <a:pt x="129" y="4"/>
                          <a:pt x="129" y="4"/>
                        </a:cubicBezTo>
                        <a:cubicBezTo>
                          <a:pt x="128" y="4"/>
                          <a:pt x="127" y="0"/>
                          <a:pt x="128" y="0"/>
                        </a:cubicBezTo>
                        <a:cubicBezTo>
                          <a:pt x="131" y="0"/>
                          <a:pt x="133" y="1"/>
                          <a:pt x="133" y="2"/>
                        </a:cubicBezTo>
                        <a:cubicBezTo>
                          <a:pt x="135" y="5"/>
                          <a:pt x="134" y="8"/>
                          <a:pt x="134" y="11"/>
                        </a:cubicBezTo>
                        <a:cubicBezTo>
                          <a:pt x="134" y="17"/>
                          <a:pt x="140" y="20"/>
                          <a:pt x="140" y="26"/>
                        </a:cubicBezTo>
                        <a:cubicBezTo>
                          <a:pt x="140" y="33"/>
                          <a:pt x="134" y="34"/>
                          <a:pt x="134" y="40"/>
                        </a:cubicBezTo>
                        <a:cubicBezTo>
                          <a:pt x="134" y="41"/>
                          <a:pt x="134" y="42"/>
                          <a:pt x="134" y="43"/>
                        </a:cubicBezTo>
                        <a:cubicBezTo>
                          <a:pt x="133" y="44"/>
                          <a:pt x="132" y="43"/>
                          <a:pt x="130" y="44"/>
                        </a:cubicBezTo>
                        <a:cubicBezTo>
                          <a:pt x="126" y="45"/>
                          <a:pt x="127" y="59"/>
                          <a:pt x="127" y="63"/>
                        </a:cubicBezTo>
                        <a:cubicBezTo>
                          <a:pt x="127" y="67"/>
                          <a:pt x="122" y="70"/>
                          <a:pt x="122" y="76"/>
                        </a:cubicBezTo>
                        <a:cubicBezTo>
                          <a:pt x="122" y="80"/>
                          <a:pt x="124" y="81"/>
                          <a:pt x="125" y="84"/>
                        </a:cubicBezTo>
                        <a:cubicBezTo>
                          <a:pt x="119" y="87"/>
                          <a:pt x="119" y="91"/>
                          <a:pt x="114" y="93"/>
                        </a:cubicBezTo>
                        <a:cubicBezTo>
                          <a:pt x="112" y="89"/>
                          <a:pt x="114" y="89"/>
                          <a:pt x="114" y="86"/>
                        </a:cubicBezTo>
                        <a:cubicBezTo>
                          <a:pt x="108" y="90"/>
                          <a:pt x="104" y="90"/>
                          <a:pt x="102" y="96"/>
                        </a:cubicBezTo>
                        <a:cubicBezTo>
                          <a:pt x="102" y="96"/>
                          <a:pt x="100" y="95"/>
                          <a:pt x="100" y="94"/>
                        </a:cubicBezTo>
                        <a:cubicBezTo>
                          <a:pt x="96" y="94"/>
                          <a:pt x="96" y="94"/>
                          <a:pt x="96" y="94"/>
                        </a:cubicBezTo>
                        <a:cubicBezTo>
                          <a:pt x="93" y="97"/>
                          <a:pt x="91" y="100"/>
                          <a:pt x="87" y="100"/>
                        </a:cubicBezTo>
                        <a:cubicBezTo>
                          <a:pt x="78" y="100"/>
                          <a:pt x="78" y="92"/>
                          <a:pt x="74" y="92"/>
                        </a:cubicBezTo>
                        <a:cubicBezTo>
                          <a:pt x="73" y="92"/>
                          <a:pt x="72" y="94"/>
                          <a:pt x="72" y="96"/>
                        </a:cubicBezTo>
                        <a:cubicBezTo>
                          <a:pt x="72" y="97"/>
                          <a:pt x="76" y="103"/>
                          <a:pt x="76" y="103"/>
                        </a:cubicBezTo>
                        <a:cubicBezTo>
                          <a:pt x="75" y="103"/>
                          <a:pt x="73" y="103"/>
                          <a:pt x="72" y="103"/>
                        </a:cubicBezTo>
                        <a:cubicBezTo>
                          <a:pt x="68" y="103"/>
                          <a:pt x="63" y="110"/>
                          <a:pt x="61" y="115"/>
                        </a:cubicBezTo>
                        <a:cubicBezTo>
                          <a:pt x="57" y="114"/>
                          <a:pt x="58" y="110"/>
                          <a:pt x="55" y="1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52" name="Freeform: Shape 269"/>
                  <p:cNvSpPr/>
                  <p:nvPr/>
                </p:nvSpPr>
                <p:spPr bwMode="auto">
                  <a:xfrm>
                    <a:off x="6721475" y="2054225"/>
                    <a:ext cx="96838" cy="80963"/>
                  </a:xfrm>
                  <a:custGeom>
                    <a:avLst/>
                    <a:gdLst/>
                    <a:ahLst/>
                    <a:cxnLst>
                      <a:cxn ang="0">
                        <a:pos x="11" y="33"/>
                      </a:cxn>
                      <a:cxn ang="0">
                        <a:pos x="15" y="33"/>
                      </a:cxn>
                      <a:cxn ang="0">
                        <a:pos x="26" y="10"/>
                      </a:cxn>
                      <a:cxn ang="0">
                        <a:pos x="23" y="6"/>
                      </a:cxn>
                      <a:cxn ang="0">
                        <a:pos x="26" y="0"/>
                      </a:cxn>
                      <a:cxn ang="0">
                        <a:pos x="60" y="22"/>
                      </a:cxn>
                      <a:cxn ang="0">
                        <a:pos x="70" y="21"/>
                      </a:cxn>
                      <a:cxn ang="0">
                        <a:pos x="67" y="26"/>
                      </a:cxn>
                      <a:cxn ang="0">
                        <a:pos x="72" y="32"/>
                      </a:cxn>
                      <a:cxn ang="0">
                        <a:pos x="59" y="36"/>
                      </a:cxn>
                      <a:cxn ang="0">
                        <a:pos x="43" y="51"/>
                      </a:cxn>
                      <a:cxn ang="0">
                        <a:pos x="24" y="41"/>
                      </a:cxn>
                      <a:cxn ang="0">
                        <a:pos x="21" y="45"/>
                      </a:cxn>
                      <a:cxn ang="0">
                        <a:pos x="8" y="48"/>
                      </a:cxn>
                      <a:cxn ang="0">
                        <a:pos x="16" y="54"/>
                      </a:cxn>
                      <a:cxn ang="0">
                        <a:pos x="5" y="61"/>
                      </a:cxn>
                      <a:cxn ang="0">
                        <a:pos x="3" y="61"/>
                      </a:cxn>
                      <a:cxn ang="0">
                        <a:pos x="3" y="51"/>
                      </a:cxn>
                      <a:cxn ang="0">
                        <a:pos x="0" y="46"/>
                      </a:cxn>
                      <a:cxn ang="0">
                        <a:pos x="8" y="35"/>
                      </a:cxn>
                      <a:cxn ang="0">
                        <a:pos x="8" y="32"/>
                      </a:cxn>
                      <a:cxn ang="0">
                        <a:pos x="12" y="34"/>
                      </a:cxn>
                      <a:cxn ang="0">
                        <a:pos x="11" y="33"/>
                      </a:cxn>
                    </a:cxnLst>
                    <a:rect l="0" t="0" r="r" b="b"/>
                    <a:pathLst>
                      <a:path w="72" h="61">
                        <a:moveTo>
                          <a:pt x="11" y="33"/>
                        </a:moveTo>
                        <a:cubicBezTo>
                          <a:pt x="12" y="33"/>
                          <a:pt x="14" y="33"/>
                          <a:pt x="15" y="33"/>
                        </a:cubicBezTo>
                        <a:cubicBezTo>
                          <a:pt x="23" y="33"/>
                          <a:pt x="26" y="16"/>
                          <a:pt x="26" y="10"/>
                        </a:cubicBezTo>
                        <a:cubicBezTo>
                          <a:pt x="26" y="8"/>
                          <a:pt x="23" y="7"/>
                          <a:pt x="23" y="6"/>
                        </a:cubicBezTo>
                        <a:cubicBezTo>
                          <a:pt x="23" y="2"/>
                          <a:pt x="25" y="1"/>
                          <a:pt x="26" y="0"/>
                        </a:cubicBezTo>
                        <a:cubicBezTo>
                          <a:pt x="38" y="8"/>
                          <a:pt x="43" y="22"/>
                          <a:pt x="60" y="22"/>
                        </a:cubicBezTo>
                        <a:cubicBezTo>
                          <a:pt x="64" y="22"/>
                          <a:pt x="67" y="19"/>
                          <a:pt x="70" y="21"/>
                        </a:cubicBezTo>
                        <a:cubicBezTo>
                          <a:pt x="69" y="23"/>
                          <a:pt x="67" y="24"/>
                          <a:pt x="67" y="26"/>
                        </a:cubicBezTo>
                        <a:cubicBezTo>
                          <a:pt x="67" y="29"/>
                          <a:pt x="71" y="32"/>
                          <a:pt x="72" y="32"/>
                        </a:cubicBezTo>
                        <a:cubicBezTo>
                          <a:pt x="68" y="35"/>
                          <a:pt x="65" y="36"/>
                          <a:pt x="59" y="36"/>
                        </a:cubicBezTo>
                        <a:cubicBezTo>
                          <a:pt x="49" y="36"/>
                          <a:pt x="46" y="46"/>
                          <a:pt x="43" y="51"/>
                        </a:cubicBezTo>
                        <a:cubicBezTo>
                          <a:pt x="36" y="47"/>
                          <a:pt x="31" y="46"/>
                          <a:pt x="24" y="41"/>
                        </a:cubicBezTo>
                        <a:cubicBezTo>
                          <a:pt x="23" y="42"/>
                          <a:pt x="21" y="43"/>
                          <a:pt x="21" y="45"/>
                        </a:cubicBezTo>
                        <a:cubicBezTo>
                          <a:pt x="15" y="45"/>
                          <a:pt x="8" y="40"/>
                          <a:pt x="8" y="48"/>
                        </a:cubicBezTo>
                        <a:cubicBezTo>
                          <a:pt x="8" y="52"/>
                          <a:pt x="14" y="52"/>
                          <a:pt x="16" y="54"/>
                        </a:cubicBezTo>
                        <a:cubicBezTo>
                          <a:pt x="12" y="59"/>
                          <a:pt x="9" y="57"/>
                          <a:pt x="5" y="61"/>
                        </a:cubicBezTo>
                        <a:cubicBezTo>
                          <a:pt x="3" y="61"/>
                          <a:pt x="3" y="61"/>
                          <a:pt x="3" y="61"/>
                        </a:cubicBezTo>
                        <a:cubicBezTo>
                          <a:pt x="3" y="58"/>
                          <a:pt x="3" y="51"/>
                          <a:pt x="3" y="51"/>
                        </a:cubicBezTo>
                        <a:cubicBezTo>
                          <a:pt x="3" y="49"/>
                          <a:pt x="0" y="48"/>
                          <a:pt x="0" y="46"/>
                        </a:cubicBezTo>
                        <a:cubicBezTo>
                          <a:pt x="0" y="41"/>
                          <a:pt x="8" y="38"/>
                          <a:pt x="8" y="35"/>
                        </a:cubicBezTo>
                        <a:cubicBezTo>
                          <a:pt x="8" y="32"/>
                          <a:pt x="8" y="32"/>
                          <a:pt x="8" y="32"/>
                        </a:cubicBezTo>
                        <a:cubicBezTo>
                          <a:pt x="9" y="32"/>
                          <a:pt x="10" y="33"/>
                          <a:pt x="12" y="34"/>
                        </a:cubicBezTo>
                        <a:lnTo>
                          <a:pt x="11" y="3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53" name="Freeform: Shape 270"/>
                  <p:cNvSpPr/>
                  <p:nvPr/>
                </p:nvSpPr>
                <p:spPr bwMode="auto">
                  <a:xfrm>
                    <a:off x="6816725" y="2073275"/>
                    <a:ext cx="15875" cy="14288"/>
                  </a:xfrm>
                  <a:custGeom>
                    <a:avLst/>
                    <a:gdLst/>
                    <a:ahLst/>
                    <a:cxnLst>
                      <a:cxn ang="0">
                        <a:pos x="10" y="0"/>
                      </a:cxn>
                      <a:cxn ang="0">
                        <a:pos x="12" y="2"/>
                      </a:cxn>
                      <a:cxn ang="0">
                        <a:pos x="1" y="11"/>
                      </a:cxn>
                      <a:cxn ang="0">
                        <a:pos x="1" y="7"/>
                      </a:cxn>
                      <a:cxn ang="0">
                        <a:pos x="11" y="0"/>
                      </a:cxn>
                      <a:cxn ang="0">
                        <a:pos x="10" y="0"/>
                      </a:cxn>
                    </a:cxnLst>
                    <a:rect l="0" t="0" r="r" b="b"/>
                    <a:pathLst>
                      <a:path w="12" h="11">
                        <a:moveTo>
                          <a:pt x="10" y="0"/>
                        </a:moveTo>
                        <a:cubicBezTo>
                          <a:pt x="12" y="2"/>
                          <a:pt x="12" y="2"/>
                          <a:pt x="12" y="2"/>
                        </a:cubicBezTo>
                        <a:cubicBezTo>
                          <a:pt x="10" y="4"/>
                          <a:pt x="5" y="11"/>
                          <a:pt x="1" y="11"/>
                        </a:cubicBezTo>
                        <a:cubicBezTo>
                          <a:pt x="0" y="11"/>
                          <a:pt x="0" y="8"/>
                          <a:pt x="1" y="7"/>
                        </a:cubicBezTo>
                        <a:cubicBezTo>
                          <a:pt x="3" y="4"/>
                          <a:pt x="8" y="0"/>
                          <a:pt x="11" y="0"/>
                        </a:cubicBezTo>
                        <a:lnTo>
                          <a:pt x="10"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54" name="Freeform: Shape 271"/>
                  <p:cNvSpPr/>
                  <p:nvPr/>
                </p:nvSpPr>
                <p:spPr bwMode="auto">
                  <a:xfrm>
                    <a:off x="6848475" y="2052638"/>
                    <a:ext cx="22225" cy="15875"/>
                  </a:xfrm>
                  <a:custGeom>
                    <a:avLst/>
                    <a:gdLst/>
                    <a:ahLst/>
                    <a:cxnLst>
                      <a:cxn ang="0">
                        <a:pos x="17" y="3"/>
                      </a:cxn>
                      <a:cxn ang="0">
                        <a:pos x="1" y="12"/>
                      </a:cxn>
                      <a:cxn ang="0">
                        <a:pos x="1" y="10"/>
                      </a:cxn>
                      <a:cxn ang="0">
                        <a:pos x="10" y="0"/>
                      </a:cxn>
                      <a:cxn ang="0">
                        <a:pos x="17" y="0"/>
                      </a:cxn>
                      <a:cxn ang="0">
                        <a:pos x="17" y="3"/>
                      </a:cxn>
                    </a:cxnLst>
                    <a:rect l="0" t="0" r="r" b="b"/>
                    <a:pathLst>
                      <a:path w="17" h="12">
                        <a:moveTo>
                          <a:pt x="17" y="3"/>
                        </a:moveTo>
                        <a:cubicBezTo>
                          <a:pt x="7" y="3"/>
                          <a:pt x="7" y="12"/>
                          <a:pt x="1" y="12"/>
                        </a:cubicBezTo>
                        <a:cubicBezTo>
                          <a:pt x="0" y="12"/>
                          <a:pt x="1" y="10"/>
                          <a:pt x="1" y="10"/>
                        </a:cubicBezTo>
                        <a:cubicBezTo>
                          <a:pt x="1" y="10"/>
                          <a:pt x="5" y="0"/>
                          <a:pt x="10" y="0"/>
                        </a:cubicBezTo>
                        <a:cubicBezTo>
                          <a:pt x="13" y="0"/>
                          <a:pt x="15" y="0"/>
                          <a:pt x="17" y="0"/>
                        </a:cubicBezTo>
                        <a:lnTo>
                          <a:pt x="17" y="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55" name="Freeform: Shape 272"/>
                  <p:cNvSpPr/>
                  <p:nvPr/>
                </p:nvSpPr>
                <p:spPr bwMode="auto">
                  <a:xfrm>
                    <a:off x="6888163" y="2035175"/>
                    <a:ext cx="12700" cy="11113"/>
                  </a:xfrm>
                  <a:custGeom>
                    <a:avLst/>
                    <a:gdLst/>
                    <a:ahLst/>
                    <a:cxnLst>
                      <a:cxn ang="0">
                        <a:pos x="1" y="6"/>
                      </a:cxn>
                      <a:cxn ang="0">
                        <a:pos x="2" y="3"/>
                      </a:cxn>
                      <a:cxn ang="0">
                        <a:pos x="9" y="0"/>
                      </a:cxn>
                      <a:cxn ang="0">
                        <a:pos x="1" y="9"/>
                      </a:cxn>
                      <a:cxn ang="0">
                        <a:pos x="1" y="6"/>
                      </a:cxn>
                    </a:cxnLst>
                    <a:rect l="0" t="0" r="r" b="b"/>
                    <a:pathLst>
                      <a:path w="9" h="9">
                        <a:moveTo>
                          <a:pt x="1" y="6"/>
                        </a:moveTo>
                        <a:cubicBezTo>
                          <a:pt x="3" y="6"/>
                          <a:pt x="1" y="4"/>
                          <a:pt x="2" y="3"/>
                        </a:cubicBezTo>
                        <a:cubicBezTo>
                          <a:pt x="3" y="0"/>
                          <a:pt x="8" y="0"/>
                          <a:pt x="9" y="0"/>
                        </a:cubicBezTo>
                        <a:cubicBezTo>
                          <a:pt x="8" y="3"/>
                          <a:pt x="5" y="9"/>
                          <a:pt x="1" y="9"/>
                        </a:cubicBezTo>
                        <a:cubicBezTo>
                          <a:pt x="0" y="9"/>
                          <a:pt x="0" y="6"/>
                          <a:pt x="1"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56" name="Freeform: Shape 273"/>
                  <p:cNvSpPr/>
                  <p:nvPr/>
                </p:nvSpPr>
                <p:spPr bwMode="auto">
                  <a:xfrm>
                    <a:off x="6753225" y="1855788"/>
                    <a:ext cx="47625" cy="184150"/>
                  </a:xfrm>
                  <a:custGeom>
                    <a:avLst/>
                    <a:gdLst/>
                    <a:ahLst/>
                    <a:cxnLst>
                      <a:cxn ang="0">
                        <a:pos x="26" y="84"/>
                      </a:cxn>
                      <a:cxn ang="0">
                        <a:pos x="13" y="109"/>
                      </a:cxn>
                      <a:cxn ang="0">
                        <a:pos x="26" y="132"/>
                      </a:cxn>
                      <a:cxn ang="0">
                        <a:pos x="25" y="132"/>
                      </a:cxn>
                      <a:cxn ang="0">
                        <a:pos x="20" y="128"/>
                      </a:cxn>
                      <a:cxn ang="0">
                        <a:pos x="16" y="128"/>
                      </a:cxn>
                      <a:cxn ang="0">
                        <a:pos x="5" y="138"/>
                      </a:cxn>
                      <a:cxn ang="0">
                        <a:pos x="5" y="125"/>
                      </a:cxn>
                      <a:cxn ang="0">
                        <a:pos x="7" y="105"/>
                      </a:cxn>
                      <a:cxn ang="0">
                        <a:pos x="4" y="93"/>
                      </a:cxn>
                      <a:cxn ang="0">
                        <a:pos x="7" y="79"/>
                      </a:cxn>
                      <a:cxn ang="0">
                        <a:pos x="7" y="53"/>
                      </a:cxn>
                      <a:cxn ang="0">
                        <a:pos x="0" y="37"/>
                      </a:cxn>
                      <a:cxn ang="0">
                        <a:pos x="9" y="15"/>
                      </a:cxn>
                      <a:cxn ang="0">
                        <a:pos x="11" y="9"/>
                      </a:cxn>
                      <a:cxn ang="0">
                        <a:pos x="11" y="0"/>
                      </a:cxn>
                      <a:cxn ang="0">
                        <a:pos x="14" y="0"/>
                      </a:cxn>
                      <a:cxn ang="0">
                        <a:pos x="19" y="20"/>
                      </a:cxn>
                      <a:cxn ang="0">
                        <a:pos x="21" y="37"/>
                      </a:cxn>
                      <a:cxn ang="0">
                        <a:pos x="21" y="47"/>
                      </a:cxn>
                      <a:cxn ang="0">
                        <a:pos x="24" y="59"/>
                      </a:cxn>
                      <a:cxn ang="0">
                        <a:pos x="36" y="90"/>
                      </a:cxn>
                      <a:cxn ang="0">
                        <a:pos x="26" y="84"/>
                      </a:cxn>
                    </a:cxnLst>
                    <a:rect l="0" t="0" r="r" b="b"/>
                    <a:pathLst>
                      <a:path w="36" h="138">
                        <a:moveTo>
                          <a:pt x="26" y="84"/>
                        </a:moveTo>
                        <a:cubicBezTo>
                          <a:pt x="15" y="84"/>
                          <a:pt x="13" y="98"/>
                          <a:pt x="13" y="109"/>
                        </a:cubicBezTo>
                        <a:cubicBezTo>
                          <a:pt x="13" y="120"/>
                          <a:pt x="22" y="124"/>
                          <a:pt x="26" y="132"/>
                        </a:cubicBezTo>
                        <a:cubicBezTo>
                          <a:pt x="26" y="132"/>
                          <a:pt x="25" y="132"/>
                          <a:pt x="25" y="132"/>
                        </a:cubicBezTo>
                        <a:cubicBezTo>
                          <a:pt x="23" y="133"/>
                          <a:pt x="21" y="130"/>
                          <a:pt x="20" y="128"/>
                        </a:cubicBezTo>
                        <a:cubicBezTo>
                          <a:pt x="19" y="128"/>
                          <a:pt x="17" y="128"/>
                          <a:pt x="16" y="128"/>
                        </a:cubicBezTo>
                        <a:cubicBezTo>
                          <a:pt x="11" y="128"/>
                          <a:pt x="11" y="138"/>
                          <a:pt x="5" y="138"/>
                        </a:cubicBezTo>
                        <a:cubicBezTo>
                          <a:pt x="4" y="138"/>
                          <a:pt x="5" y="127"/>
                          <a:pt x="5" y="125"/>
                        </a:cubicBezTo>
                        <a:cubicBezTo>
                          <a:pt x="5" y="117"/>
                          <a:pt x="7" y="112"/>
                          <a:pt x="7" y="105"/>
                        </a:cubicBezTo>
                        <a:cubicBezTo>
                          <a:pt x="7" y="99"/>
                          <a:pt x="4" y="98"/>
                          <a:pt x="4" y="93"/>
                        </a:cubicBezTo>
                        <a:cubicBezTo>
                          <a:pt x="4" y="86"/>
                          <a:pt x="7" y="84"/>
                          <a:pt x="7" y="79"/>
                        </a:cubicBezTo>
                        <a:cubicBezTo>
                          <a:pt x="7" y="68"/>
                          <a:pt x="7" y="64"/>
                          <a:pt x="7" y="53"/>
                        </a:cubicBezTo>
                        <a:cubicBezTo>
                          <a:pt x="7" y="46"/>
                          <a:pt x="0" y="44"/>
                          <a:pt x="0" y="37"/>
                        </a:cubicBezTo>
                        <a:cubicBezTo>
                          <a:pt x="0" y="28"/>
                          <a:pt x="3" y="16"/>
                          <a:pt x="9" y="15"/>
                        </a:cubicBezTo>
                        <a:cubicBezTo>
                          <a:pt x="9" y="12"/>
                          <a:pt x="11" y="11"/>
                          <a:pt x="11" y="9"/>
                        </a:cubicBezTo>
                        <a:cubicBezTo>
                          <a:pt x="11" y="4"/>
                          <a:pt x="11" y="3"/>
                          <a:pt x="11" y="0"/>
                        </a:cubicBezTo>
                        <a:cubicBezTo>
                          <a:pt x="12" y="0"/>
                          <a:pt x="13" y="0"/>
                          <a:pt x="14" y="0"/>
                        </a:cubicBezTo>
                        <a:cubicBezTo>
                          <a:pt x="14" y="8"/>
                          <a:pt x="18" y="14"/>
                          <a:pt x="19" y="20"/>
                        </a:cubicBezTo>
                        <a:cubicBezTo>
                          <a:pt x="21" y="26"/>
                          <a:pt x="18" y="30"/>
                          <a:pt x="21" y="37"/>
                        </a:cubicBezTo>
                        <a:cubicBezTo>
                          <a:pt x="21" y="47"/>
                          <a:pt x="21" y="47"/>
                          <a:pt x="21" y="47"/>
                        </a:cubicBezTo>
                        <a:cubicBezTo>
                          <a:pt x="20" y="52"/>
                          <a:pt x="23" y="57"/>
                          <a:pt x="24" y="59"/>
                        </a:cubicBezTo>
                        <a:cubicBezTo>
                          <a:pt x="27" y="70"/>
                          <a:pt x="33" y="79"/>
                          <a:pt x="36" y="90"/>
                        </a:cubicBezTo>
                        <a:cubicBezTo>
                          <a:pt x="34" y="86"/>
                          <a:pt x="30" y="84"/>
                          <a:pt x="26" y="8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57" name="Freeform: Shape 274"/>
                  <p:cNvSpPr/>
                  <p:nvPr/>
                </p:nvSpPr>
                <p:spPr bwMode="auto">
                  <a:xfrm>
                    <a:off x="5241925" y="1219200"/>
                    <a:ext cx="292100" cy="214313"/>
                  </a:xfrm>
                  <a:custGeom>
                    <a:avLst/>
                    <a:gdLst/>
                    <a:ahLst/>
                    <a:cxnLst>
                      <a:cxn ang="0">
                        <a:pos x="76" y="161"/>
                      </a:cxn>
                      <a:cxn ang="0">
                        <a:pos x="50" y="131"/>
                      </a:cxn>
                      <a:cxn ang="0">
                        <a:pos x="103" y="67"/>
                      </a:cxn>
                      <a:cxn ang="0">
                        <a:pos x="125" y="55"/>
                      </a:cxn>
                      <a:cxn ang="0">
                        <a:pos x="134" y="45"/>
                      </a:cxn>
                      <a:cxn ang="0">
                        <a:pos x="175" y="34"/>
                      </a:cxn>
                      <a:cxn ang="0">
                        <a:pos x="220" y="11"/>
                      </a:cxn>
                      <a:cxn ang="0">
                        <a:pos x="203" y="0"/>
                      </a:cxn>
                      <a:cxn ang="0">
                        <a:pos x="136" y="25"/>
                      </a:cxn>
                      <a:cxn ang="0">
                        <a:pos x="123" y="19"/>
                      </a:cxn>
                      <a:cxn ang="0">
                        <a:pos x="109" y="25"/>
                      </a:cxn>
                      <a:cxn ang="0">
                        <a:pos x="69" y="46"/>
                      </a:cxn>
                      <a:cxn ang="0">
                        <a:pos x="52" y="49"/>
                      </a:cxn>
                      <a:cxn ang="0">
                        <a:pos x="47" y="53"/>
                      </a:cxn>
                      <a:cxn ang="0">
                        <a:pos x="50" y="61"/>
                      </a:cxn>
                      <a:cxn ang="0">
                        <a:pos x="27" y="88"/>
                      </a:cxn>
                      <a:cxn ang="0">
                        <a:pos x="34" y="98"/>
                      </a:cxn>
                      <a:cxn ang="0">
                        <a:pos x="13" y="110"/>
                      </a:cxn>
                      <a:cxn ang="0">
                        <a:pos x="13" y="117"/>
                      </a:cxn>
                      <a:cxn ang="0">
                        <a:pos x="0" y="134"/>
                      </a:cxn>
                      <a:cxn ang="0">
                        <a:pos x="8" y="143"/>
                      </a:cxn>
                      <a:cxn ang="0">
                        <a:pos x="21" y="143"/>
                      </a:cxn>
                      <a:cxn ang="0">
                        <a:pos x="27" y="158"/>
                      </a:cxn>
                      <a:cxn ang="0">
                        <a:pos x="39" y="158"/>
                      </a:cxn>
                      <a:cxn ang="0">
                        <a:pos x="42" y="161"/>
                      </a:cxn>
                      <a:cxn ang="0">
                        <a:pos x="76" y="161"/>
                      </a:cxn>
                      <a:cxn ang="0">
                        <a:pos x="72" y="156"/>
                      </a:cxn>
                      <a:cxn ang="0">
                        <a:pos x="76" y="161"/>
                      </a:cxn>
                    </a:cxnLst>
                    <a:rect l="0" t="0" r="r" b="b"/>
                    <a:pathLst>
                      <a:path w="220" h="161">
                        <a:moveTo>
                          <a:pt x="76" y="161"/>
                        </a:moveTo>
                        <a:cubicBezTo>
                          <a:pt x="66" y="151"/>
                          <a:pt x="50" y="147"/>
                          <a:pt x="50" y="131"/>
                        </a:cubicBezTo>
                        <a:cubicBezTo>
                          <a:pt x="50" y="102"/>
                          <a:pt x="81" y="73"/>
                          <a:pt x="103" y="67"/>
                        </a:cubicBezTo>
                        <a:cubicBezTo>
                          <a:pt x="111" y="64"/>
                          <a:pt x="113" y="55"/>
                          <a:pt x="125" y="55"/>
                        </a:cubicBezTo>
                        <a:cubicBezTo>
                          <a:pt x="130" y="55"/>
                          <a:pt x="132" y="46"/>
                          <a:pt x="134" y="45"/>
                        </a:cubicBezTo>
                        <a:cubicBezTo>
                          <a:pt x="149" y="38"/>
                          <a:pt x="160" y="41"/>
                          <a:pt x="175" y="34"/>
                        </a:cubicBezTo>
                        <a:cubicBezTo>
                          <a:pt x="186" y="28"/>
                          <a:pt x="220" y="26"/>
                          <a:pt x="220" y="11"/>
                        </a:cubicBezTo>
                        <a:cubicBezTo>
                          <a:pt x="220" y="6"/>
                          <a:pt x="208" y="0"/>
                          <a:pt x="203" y="0"/>
                        </a:cubicBezTo>
                        <a:cubicBezTo>
                          <a:pt x="181" y="0"/>
                          <a:pt x="160" y="25"/>
                          <a:pt x="136" y="25"/>
                        </a:cubicBezTo>
                        <a:cubicBezTo>
                          <a:pt x="131" y="25"/>
                          <a:pt x="128" y="19"/>
                          <a:pt x="123" y="19"/>
                        </a:cubicBezTo>
                        <a:cubicBezTo>
                          <a:pt x="115" y="19"/>
                          <a:pt x="115" y="25"/>
                          <a:pt x="109" y="25"/>
                        </a:cubicBezTo>
                        <a:cubicBezTo>
                          <a:pt x="93" y="25"/>
                          <a:pt x="80" y="46"/>
                          <a:pt x="69" y="46"/>
                        </a:cubicBezTo>
                        <a:cubicBezTo>
                          <a:pt x="63" y="46"/>
                          <a:pt x="58" y="49"/>
                          <a:pt x="52" y="49"/>
                        </a:cubicBezTo>
                        <a:cubicBezTo>
                          <a:pt x="49" y="49"/>
                          <a:pt x="47" y="52"/>
                          <a:pt x="47" y="53"/>
                        </a:cubicBezTo>
                        <a:cubicBezTo>
                          <a:pt x="47" y="56"/>
                          <a:pt x="50" y="58"/>
                          <a:pt x="50" y="61"/>
                        </a:cubicBezTo>
                        <a:cubicBezTo>
                          <a:pt x="50" y="74"/>
                          <a:pt x="27" y="80"/>
                          <a:pt x="27" y="88"/>
                        </a:cubicBezTo>
                        <a:cubicBezTo>
                          <a:pt x="27" y="91"/>
                          <a:pt x="34" y="92"/>
                          <a:pt x="34" y="98"/>
                        </a:cubicBezTo>
                        <a:cubicBezTo>
                          <a:pt x="27" y="99"/>
                          <a:pt x="13" y="102"/>
                          <a:pt x="13" y="110"/>
                        </a:cubicBezTo>
                        <a:cubicBezTo>
                          <a:pt x="13" y="115"/>
                          <a:pt x="13" y="117"/>
                          <a:pt x="13" y="117"/>
                        </a:cubicBezTo>
                        <a:cubicBezTo>
                          <a:pt x="13" y="124"/>
                          <a:pt x="0" y="124"/>
                          <a:pt x="0" y="134"/>
                        </a:cubicBezTo>
                        <a:cubicBezTo>
                          <a:pt x="0" y="139"/>
                          <a:pt x="8" y="143"/>
                          <a:pt x="8" y="143"/>
                        </a:cubicBezTo>
                        <a:cubicBezTo>
                          <a:pt x="8" y="143"/>
                          <a:pt x="20" y="143"/>
                          <a:pt x="21" y="143"/>
                        </a:cubicBezTo>
                        <a:cubicBezTo>
                          <a:pt x="28" y="145"/>
                          <a:pt x="24" y="152"/>
                          <a:pt x="27" y="158"/>
                        </a:cubicBezTo>
                        <a:cubicBezTo>
                          <a:pt x="28" y="161"/>
                          <a:pt x="35" y="158"/>
                          <a:pt x="39" y="158"/>
                        </a:cubicBezTo>
                        <a:cubicBezTo>
                          <a:pt x="40" y="158"/>
                          <a:pt x="41" y="161"/>
                          <a:pt x="42" y="161"/>
                        </a:cubicBezTo>
                        <a:cubicBezTo>
                          <a:pt x="76" y="161"/>
                          <a:pt x="76" y="161"/>
                          <a:pt x="76" y="161"/>
                        </a:cubicBezTo>
                        <a:cubicBezTo>
                          <a:pt x="75" y="159"/>
                          <a:pt x="73" y="157"/>
                          <a:pt x="72" y="156"/>
                        </a:cubicBezTo>
                        <a:lnTo>
                          <a:pt x="76" y="16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58" name="Freeform: Shape 275"/>
                  <p:cNvSpPr/>
                  <p:nvPr/>
                </p:nvSpPr>
                <p:spPr bwMode="auto">
                  <a:xfrm>
                    <a:off x="4713288" y="1196975"/>
                    <a:ext cx="2847975" cy="1058863"/>
                  </a:xfrm>
                  <a:custGeom>
                    <a:avLst/>
                    <a:gdLst/>
                    <a:ahLst/>
                    <a:cxnLst>
                      <a:cxn ang="0">
                        <a:pos x="1515" y="585"/>
                      </a:cxn>
                      <a:cxn ang="0">
                        <a:pos x="1460" y="485"/>
                      </a:cxn>
                      <a:cxn ang="0">
                        <a:pos x="1665" y="408"/>
                      </a:cxn>
                      <a:cxn ang="0">
                        <a:pos x="1804" y="346"/>
                      </a:cxn>
                      <a:cxn ang="0">
                        <a:pos x="1709" y="465"/>
                      </a:cxn>
                      <a:cxn ang="0">
                        <a:pos x="1793" y="452"/>
                      </a:cxn>
                      <a:cxn ang="0">
                        <a:pos x="1989" y="313"/>
                      </a:cxn>
                      <a:cxn ang="0">
                        <a:pos x="2112" y="287"/>
                      </a:cxn>
                      <a:cxn ang="0">
                        <a:pos x="1892" y="194"/>
                      </a:cxn>
                      <a:cxn ang="0">
                        <a:pos x="1660" y="159"/>
                      </a:cxn>
                      <a:cxn ang="0">
                        <a:pos x="1435" y="157"/>
                      </a:cxn>
                      <a:cxn ang="0">
                        <a:pos x="1314" y="97"/>
                      </a:cxn>
                      <a:cxn ang="0">
                        <a:pos x="1102" y="104"/>
                      </a:cxn>
                      <a:cxn ang="0">
                        <a:pos x="1016" y="27"/>
                      </a:cxn>
                      <a:cxn ang="0">
                        <a:pos x="758" y="117"/>
                      </a:cxn>
                      <a:cxn ang="0">
                        <a:pos x="668" y="148"/>
                      </a:cxn>
                      <a:cxn ang="0">
                        <a:pos x="644" y="121"/>
                      </a:cxn>
                      <a:cxn ang="0">
                        <a:pos x="511" y="207"/>
                      </a:cxn>
                      <a:cxn ang="0">
                        <a:pos x="322" y="247"/>
                      </a:cxn>
                      <a:cxn ang="0">
                        <a:pos x="214" y="296"/>
                      </a:cxn>
                      <a:cxn ang="0">
                        <a:pos x="229" y="227"/>
                      </a:cxn>
                      <a:cxn ang="0">
                        <a:pos x="127" y="236"/>
                      </a:cxn>
                      <a:cxn ang="0">
                        <a:pos x="136" y="312"/>
                      </a:cxn>
                      <a:cxn ang="0">
                        <a:pos x="117" y="395"/>
                      </a:cxn>
                      <a:cxn ang="0">
                        <a:pos x="50" y="446"/>
                      </a:cxn>
                      <a:cxn ang="0">
                        <a:pos x="16" y="495"/>
                      </a:cxn>
                      <a:cxn ang="0">
                        <a:pos x="54" y="558"/>
                      </a:cxn>
                      <a:cxn ang="0">
                        <a:pos x="88" y="597"/>
                      </a:cxn>
                      <a:cxn ang="0">
                        <a:pos x="112" y="644"/>
                      </a:cxn>
                      <a:cxn ang="0">
                        <a:pos x="208" y="647"/>
                      </a:cxn>
                      <a:cxn ang="0">
                        <a:pos x="225" y="626"/>
                      </a:cxn>
                      <a:cxn ang="0">
                        <a:pos x="284" y="701"/>
                      </a:cxn>
                      <a:cxn ang="0">
                        <a:pos x="350" y="732"/>
                      </a:cxn>
                      <a:cxn ang="0">
                        <a:pos x="366" y="742"/>
                      </a:cxn>
                      <a:cxn ang="0">
                        <a:pos x="349" y="634"/>
                      </a:cxn>
                      <a:cxn ang="0">
                        <a:pos x="412" y="645"/>
                      </a:cxn>
                      <a:cxn ang="0">
                        <a:pos x="427" y="700"/>
                      </a:cxn>
                      <a:cxn ang="0">
                        <a:pos x="428" y="746"/>
                      </a:cxn>
                      <a:cxn ang="0">
                        <a:pos x="447" y="755"/>
                      </a:cxn>
                      <a:cxn ang="0">
                        <a:pos x="522" y="777"/>
                      </a:cxn>
                      <a:cxn ang="0">
                        <a:pos x="559" y="781"/>
                      </a:cxn>
                      <a:cxn ang="0">
                        <a:pos x="608" y="770"/>
                      </a:cxn>
                      <a:cxn ang="0">
                        <a:pos x="654" y="772"/>
                      </a:cxn>
                      <a:cxn ang="0">
                        <a:pos x="677" y="748"/>
                      </a:cxn>
                      <a:cxn ang="0">
                        <a:pos x="829" y="593"/>
                      </a:cxn>
                      <a:cxn ang="0">
                        <a:pos x="994" y="534"/>
                      </a:cxn>
                      <a:cxn ang="0">
                        <a:pos x="1224" y="569"/>
                      </a:cxn>
                      <a:cxn ang="0">
                        <a:pos x="1411" y="607"/>
                      </a:cxn>
                      <a:cxn ang="0">
                        <a:pos x="1400" y="655"/>
                      </a:cxn>
                    </a:cxnLst>
                    <a:rect l="0" t="0" r="r" b="b"/>
                    <a:pathLst>
                      <a:path w="2139" h="795">
                        <a:moveTo>
                          <a:pt x="1398" y="684"/>
                        </a:moveTo>
                        <a:cubicBezTo>
                          <a:pt x="1398" y="684"/>
                          <a:pt x="1415" y="688"/>
                          <a:pt x="1429" y="688"/>
                        </a:cubicBezTo>
                        <a:cubicBezTo>
                          <a:pt x="1454" y="688"/>
                          <a:pt x="1478" y="635"/>
                          <a:pt x="1495" y="618"/>
                        </a:cubicBezTo>
                        <a:cubicBezTo>
                          <a:pt x="1502" y="610"/>
                          <a:pt x="1512" y="596"/>
                          <a:pt x="1515" y="585"/>
                        </a:cubicBezTo>
                        <a:cubicBezTo>
                          <a:pt x="1518" y="572"/>
                          <a:pt x="1513" y="564"/>
                          <a:pt x="1520" y="551"/>
                        </a:cubicBezTo>
                        <a:cubicBezTo>
                          <a:pt x="1522" y="547"/>
                          <a:pt x="1527" y="537"/>
                          <a:pt x="1527" y="527"/>
                        </a:cubicBezTo>
                        <a:cubicBezTo>
                          <a:pt x="1527" y="515"/>
                          <a:pt x="1508" y="492"/>
                          <a:pt x="1499" y="499"/>
                        </a:cubicBezTo>
                        <a:cubicBezTo>
                          <a:pt x="1473" y="518"/>
                          <a:pt x="1460" y="488"/>
                          <a:pt x="1460" y="485"/>
                        </a:cubicBezTo>
                        <a:cubicBezTo>
                          <a:pt x="1460" y="473"/>
                          <a:pt x="1483" y="459"/>
                          <a:pt x="1493" y="450"/>
                        </a:cubicBezTo>
                        <a:cubicBezTo>
                          <a:pt x="1506" y="436"/>
                          <a:pt x="1524" y="413"/>
                          <a:pt x="1543" y="408"/>
                        </a:cubicBezTo>
                        <a:cubicBezTo>
                          <a:pt x="1560" y="404"/>
                          <a:pt x="1613" y="399"/>
                          <a:pt x="1627" y="399"/>
                        </a:cubicBezTo>
                        <a:cubicBezTo>
                          <a:pt x="1645" y="399"/>
                          <a:pt x="1654" y="408"/>
                          <a:pt x="1665" y="408"/>
                        </a:cubicBezTo>
                        <a:cubicBezTo>
                          <a:pt x="1671" y="408"/>
                          <a:pt x="1675" y="408"/>
                          <a:pt x="1689" y="408"/>
                        </a:cubicBezTo>
                        <a:cubicBezTo>
                          <a:pt x="1696" y="379"/>
                          <a:pt x="1709" y="362"/>
                          <a:pt x="1740" y="362"/>
                        </a:cubicBezTo>
                        <a:cubicBezTo>
                          <a:pt x="1748" y="362"/>
                          <a:pt x="1751" y="360"/>
                          <a:pt x="1766" y="362"/>
                        </a:cubicBezTo>
                        <a:cubicBezTo>
                          <a:pt x="1759" y="368"/>
                          <a:pt x="1756" y="406"/>
                          <a:pt x="1804" y="346"/>
                        </a:cubicBezTo>
                        <a:cubicBezTo>
                          <a:pt x="1809" y="346"/>
                          <a:pt x="1832" y="355"/>
                          <a:pt x="1797" y="377"/>
                        </a:cubicBezTo>
                        <a:cubicBezTo>
                          <a:pt x="1785" y="385"/>
                          <a:pt x="1774" y="381"/>
                          <a:pt x="1766" y="393"/>
                        </a:cubicBezTo>
                        <a:cubicBezTo>
                          <a:pt x="1757" y="406"/>
                          <a:pt x="1749" y="423"/>
                          <a:pt x="1735" y="430"/>
                        </a:cubicBezTo>
                        <a:cubicBezTo>
                          <a:pt x="1724" y="436"/>
                          <a:pt x="1709" y="447"/>
                          <a:pt x="1709" y="465"/>
                        </a:cubicBezTo>
                        <a:cubicBezTo>
                          <a:pt x="1709" y="482"/>
                          <a:pt x="1714" y="535"/>
                          <a:pt x="1726" y="545"/>
                        </a:cubicBezTo>
                        <a:cubicBezTo>
                          <a:pt x="1735" y="532"/>
                          <a:pt x="1741" y="507"/>
                          <a:pt x="1760" y="503"/>
                        </a:cubicBezTo>
                        <a:cubicBezTo>
                          <a:pt x="1757" y="491"/>
                          <a:pt x="1777" y="488"/>
                          <a:pt x="1777" y="479"/>
                        </a:cubicBezTo>
                        <a:cubicBezTo>
                          <a:pt x="1777" y="464"/>
                          <a:pt x="1793" y="460"/>
                          <a:pt x="1793" y="452"/>
                        </a:cubicBezTo>
                        <a:cubicBezTo>
                          <a:pt x="1793" y="447"/>
                          <a:pt x="1788" y="442"/>
                          <a:pt x="1793" y="432"/>
                        </a:cubicBezTo>
                        <a:cubicBezTo>
                          <a:pt x="1828" y="356"/>
                          <a:pt x="1861" y="397"/>
                          <a:pt x="1874" y="397"/>
                        </a:cubicBezTo>
                        <a:cubicBezTo>
                          <a:pt x="1914" y="397"/>
                          <a:pt x="1941" y="347"/>
                          <a:pt x="1976" y="346"/>
                        </a:cubicBezTo>
                        <a:cubicBezTo>
                          <a:pt x="2041" y="345"/>
                          <a:pt x="1989" y="320"/>
                          <a:pt x="1989" y="313"/>
                        </a:cubicBezTo>
                        <a:cubicBezTo>
                          <a:pt x="1989" y="294"/>
                          <a:pt x="2015" y="297"/>
                          <a:pt x="2020" y="287"/>
                        </a:cubicBezTo>
                        <a:cubicBezTo>
                          <a:pt x="2022" y="282"/>
                          <a:pt x="2018" y="271"/>
                          <a:pt x="2026" y="271"/>
                        </a:cubicBezTo>
                        <a:cubicBezTo>
                          <a:pt x="2054" y="271"/>
                          <a:pt x="2077" y="309"/>
                          <a:pt x="2097" y="309"/>
                        </a:cubicBezTo>
                        <a:cubicBezTo>
                          <a:pt x="2106" y="309"/>
                          <a:pt x="2108" y="293"/>
                          <a:pt x="2112" y="287"/>
                        </a:cubicBezTo>
                        <a:cubicBezTo>
                          <a:pt x="2120" y="278"/>
                          <a:pt x="2127" y="279"/>
                          <a:pt x="2139" y="275"/>
                        </a:cubicBezTo>
                        <a:cubicBezTo>
                          <a:pt x="2123" y="254"/>
                          <a:pt x="2071" y="242"/>
                          <a:pt x="2046" y="227"/>
                        </a:cubicBezTo>
                        <a:cubicBezTo>
                          <a:pt x="2011" y="207"/>
                          <a:pt x="1965" y="185"/>
                          <a:pt x="1914" y="185"/>
                        </a:cubicBezTo>
                        <a:cubicBezTo>
                          <a:pt x="1900" y="185"/>
                          <a:pt x="1890" y="188"/>
                          <a:pt x="1892" y="194"/>
                        </a:cubicBezTo>
                        <a:cubicBezTo>
                          <a:pt x="1906" y="237"/>
                          <a:pt x="1872" y="194"/>
                          <a:pt x="1863" y="194"/>
                        </a:cubicBezTo>
                        <a:cubicBezTo>
                          <a:pt x="1762" y="192"/>
                          <a:pt x="1762" y="192"/>
                          <a:pt x="1762" y="192"/>
                        </a:cubicBezTo>
                        <a:cubicBezTo>
                          <a:pt x="1756" y="169"/>
                          <a:pt x="1741" y="161"/>
                          <a:pt x="1711" y="161"/>
                        </a:cubicBezTo>
                        <a:cubicBezTo>
                          <a:pt x="1695" y="161"/>
                          <a:pt x="1670" y="167"/>
                          <a:pt x="1660" y="159"/>
                        </a:cubicBezTo>
                        <a:cubicBezTo>
                          <a:pt x="1652" y="151"/>
                          <a:pt x="1651" y="141"/>
                          <a:pt x="1638" y="137"/>
                        </a:cubicBezTo>
                        <a:cubicBezTo>
                          <a:pt x="1611" y="128"/>
                          <a:pt x="1582" y="121"/>
                          <a:pt x="1548" y="121"/>
                        </a:cubicBezTo>
                        <a:cubicBezTo>
                          <a:pt x="1513" y="121"/>
                          <a:pt x="1509" y="140"/>
                          <a:pt x="1506" y="157"/>
                        </a:cubicBezTo>
                        <a:cubicBezTo>
                          <a:pt x="1473" y="157"/>
                          <a:pt x="1457" y="157"/>
                          <a:pt x="1435" y="157"/>
                        </a:cubicBezTo>
                        <a:cubicBezTo>
                          <a:pt x="1423" y="157"/>
                          <a:pt x="1421" y="147"/>
                          <a:pt x="1407" y="146"/>
                        </a:cubicBezTo>
                        <a:cubicBezTo>
                          <a:pt x="1405" y="152"/>
                          <a:pt x="1403" y="166"/>
                          <a:pt x="1396" y="166"/>
                        </a:cubicBezTo>
                        <a:cubicBezTo>
                          <a:pt x="1377" y="166"/>
                          <a:pt x="1369" y="143"/>
                          <a:pt x="1369" y="130"/>
                        </a:cubicBezTo>
                        <a:cubicBezTo>
                          <a:pt x="1369" y="127"/>
                          <a:pt x="1405" y="105"/>
                          <a:pt x="1314" y="97"/>
                        </a:cubicBezTo>
                        <a:cubicBezTo>
                          <a:pt x="1303" y="96"/>
                          <a:pt x="1296" y="101"/>
                          <a:pt x="1296" y="115"/>
                        </a:cubicBezTo>
                        <a:cubicBezTo>
                          <a:pt x="1248" y="115"/>
                          <a:pt x="1248" y="115"/>
                          <a:pt x="1248" y="115"/>
                        </a:cubicBezTo>
                        <a:cubicBezTo>
                          <a:pt x="1233" y="111"/>
                          <a:pt x="1157" y="102"/>
                          <a:pt x="1147" y="86"/>
                        </a:cubicBezTo>
                        <a:cubicBezTo>
                          <a:pt x="1089" y="133"/>
                          <a:pt x="1102" y="104"/>
                          <a:pt x="1102" y="104"/>
                        </a:cubicBezTo>
                        <a:cubicBezTo>
                          <a:pt x="1116" y="87"/>
                          <a:pt x="1249" y="51"/>
                          <a:pt x="1140" y="24"/>
                        </a:cubicBezTo>
                        <a:cubicBezTo>
                          <a:pt x="1094" y="24"/>
                          <a:pt x="1094" y="24"/>
                          <a:pt x="1094" y="24"/>
                        </a:cubicBezTo>
                        <a:cubicBezTo>
                          <a:pt x="1089" y="12"/>
                          <a:pt x="1079" y="0"/>
                          <a:pt x="1060" y="0"/>
                        </a:cubicBezTo>
                        <a:cubicBezTo>
                          <a:pt x="1038" y="0"/>
                          <a:pt x="1028" y="17"/>
                          <a:pt x="1016" y="27"/>
                        </a:cubicBezTo>
                        <a:cubicBezTo>
                          <a:pt x="1008" y="33"/>
                          <a:pt x="951" y="56"/>
                          <a:pt x="956" y="35"/>
                        </a:cubicBezTo>
                        <a:cubicBezTo>
                          <a:pt x="941" y="40"/>
                          <a:pt x="879" y="44"/>
                          <a:pt x="847" y="73"/>
                        </a:cubicBezTo>
                        <a:cubicBezTo>
                          <a:pt x="840" y="79"/>
                          <a:pt x="838" y="97"/>
                          <a:pt x="828" y="97"/>
                        </a:cubicBezTo>
                        <a:cubicBezTo>
                          <a:pt x="813" y="97"/>
                          <a:pt x="758" y="92"/>
                          <a:pt x="758" y="117"/>
                        </a:cubicBezTo>
                        <a:cubicBezTo>
                          <a:pt x="758" y="122"/>
                          <a:pt x="763" y="128"/>
                          <a:pt x="765" y="135"/>
                        </a:cubicBezTo>
                        <a:cubicBezTo>
                          <a:pt x="755" y="141"/>
                          <a:pt x="752" y="135"/>
                          <a:pt x="721" y="135"/>
                        </a:cubicBezTo>
                        <a:cubicBezTo>
                          <a:pt x="695" y="170"/>
                          <a:pt x="697" y="129"/>
                          <a:pt x="691" y="121"/>
                        </a:cubicBezTo>
                        <a:cubicBezTo>
                          <a:pt x="689" y="136"/>
                          <a:pt x="679" y="142"/>
                          <a:pt x="668" y="148"/>
                        </a:cubicBezTo>
                        <a:cubicBezTo>
                          <a:pt x="671" y="160"/>
                          <a:pt x="690" y="173"/>
                          <a:pt x="677" y="188"/>
                        </a:cubicBezTo>
                        <a:cubicBezTo>
                          <a:pt x="667" y="198"/>
                          <a:pt x="695" y="230"/>
                          <a:pt x="680" y="230"/>
                        </a:cubicBezTo>
                        <a:cubicBezTo>
                          <a:pt x="662" y="230"/>
                          <a:pt x="657" y="164"/>
                          <a:pt x="657" y="150"/>
                        </a:cubicBezTo>
                        <a:cubicBezTo>
                          <a:pt x="657" y="135"/>
                          <a:pt x="681" y="129"/>
                          <a:pt x="644" y="121"/>
                        </a:cubicBezTo>
                        <a:cubicBezTo>
                          <a:pt x="625" y="118"/>
                          <a:pt x="589" y="149"/>
                          <a:pt x="589" y="166"/>
                        </a:cubicBezTo>
                        <a:cubicBezTo>
                          <a:pt x="589" y="186"/>
                          <a:pt x="598" y="199"/>
                          <a:pt x="608" y="210"/>
                        </a:cubicBezTo>
                        <a:cubicBezTo>
                          <a:pt x="633" y="248"/>
                          <a:pt x="574" y="205"/>
                          <a:pt x="552" y="200"/>
                        </a:cubicBezTo>
                        <a:cubicBezTo>
                          <a:pt x="492" y="184"/>
                          <a:pt x="512" y="204"/>
                          <a:pt x="511" y="207"/>
                        </a:cubicBezTo>
                        <a:cubicBezTo>
                          <a:pt x="509" y="241"/>
                          <a:pt x="495" y="214"/>
                          <a:pt x="487" y="214"/>
                        </a:cubicBezTo>
                        <a:cubicBezTo>
                          <a:pt x="473" y="214"/>
                          <a:pt x="445" y="233"/>
                          <a:pt x="425" y="223"/>
                        </a:cubicBezTo>
                        <a:cubicBezTo>
                          <a:pt x="415" y="197"/>
                          <a:pt x="349" y="256"/>
                          <a:pt x="333" y="256"/>
                        </a:cubicBezTo>
                        <a:cubicBezTo>
                          <a:pt x="327" y="256"/>
                          <a:pt x="320" y="252"/>
                          <a:pt x="322" y="247"/>
                        </a:cubicBezTo>
                        <a:cubicBezTo>
                          <a:pt x="329" y="229"/>
                          <a:pt x="319" y="191"/>
                          <a:pt x="300" y="249"/>
                        </a:cubicBezTo>
                        <a:cubicBezTo>
                          <a:pt x="298" y="253"/>
                          <a:pt x="306" y="255"/>
                          <a:pt x="306" y="263"/>
                        </a:cubicBezTo>
                        <a:cubicBezTo>
                          <a:pt x="306" y="278"/>
                          <a:pt x="283" y="267"/>
                          <a:pt x="271" y="271"/>
                        </a:cubicBezTo>
                        <a:cubicBezTo>
                          <a:pt x="259" y="275"/>
                          <a:pt x="265" y="318"/>
                          <a:pt x="214" y="296"/>
                        </a:cubicBezTo>
                        <a:cubicBezTo>
                          <a:pt x="214" y="313"/>
                          <a:pt x="214" y="313"/>
                          <a:pt x="214" y="313"/>
                        </a:cubicBezTo>
                        <a:cubicBezTo>
                          <a:pt x="189" y="311"/>
                          <a:pt x="192" y="284"/>
                          <a:pt x="183" y="271"/>
                        </a:cubicBezTo>
                        <a:cubicBezTo>
                          <a:pt x="202" y="271"/>
                          <a:pt x="212" y="271"/>
                          <a:pt x="230" y="276"/>
                        </a:cubicBezTo>
                        <a:cubicBezTo>
                          <a:pt x="255" y="282"/>
                          <a:pt x="304" y="251"/>
                          <a:pt x="229" y="227"/>
                        </a:cubicBezTo>
                        <a:cubicBezTo>
                          <a:pt x="208" y="220"/>
                          <a:pt x="160" y="196"/>
                          <a:pt x="145" y="196"/>
                        </a:cubicBezTo>
                        <a:cubicBezTo>
                          <a:pt x="144" y="196"/>
                          <a:pt x="144" y="195"/>
                          <a:pt x="133" y="196"/>
                        </a:cubicBezTo>
                        <a:cubicBezTo>
                          <a:pt x="127" y="200"/>
                          <a:pt x="111" y="208"/>
                          <a:pt x="111" y="219"/>
                        </a:cubicBezTo>
                        <a:cubicBezTo>
                          <a:pt x="111" y="227"/>
                          <a:pt x="127" y="226"/>
                          <a:pt x="127" y="236"/>
                        </a:cubicBezTo>
                        <a:cubicBezTo>
                          <a:pt x="127" y="244"/>
                          <a:pt x="119" y="247"/>
                          <a:pt x="119" y="255"/>
                        </a:cubicBezTo>
                        <a:cubicBezTo>
                          <a:pt x="119" y="263"/>
                          <a:pt x="128" y="268"/>
                          <a:pt x="128" y="277"/>
                        </a:cubicBezTo>
                        <a:cubicBezTo>
                          <a:pt x="128" y="282"/>
                          <a:pt x="123" y="285"/>
                          <a:pt x="123" y="290"/>
                        </a:cubicBezTo>
                        <a:cubicBezTo>
                          <a:pt x="123" y="300"/>
                          <a:pt x="136" y="302"/>
                          <a:pt x="136" y="312"/>
                        </a:cubicBezTo>
                        <a:cubicBezTo>
                          <a:pt x="136" y="315"/>
                          <a:pt x="132" y="317"/>
                          <a:pt x="131" y="318"/>
                        </a:cubicBezTo>
                        <a:cubicBezTo>
                          <a:pt x="135" y="325"/>
                          <a:pt x="145" y="327"/>
                          <a:pt x="145" y="336"/>
                        </a:cubicBezTo>
                        <a:cubicBezTo>
                          <a:pt x="145" y="351"/>
                          <a:pt x="115" y="367"/>
                          <a:pt x="106" y="379"/>
                        </a:cubicBezTo>
                        <a:cubicBezTo>
                          <a:pt x="109" y="384"/>
                          <a:pt x="114" y="387"/>
                          <a:pt x="117" y="395"/>
                        </a:cubicBezTo>
                        <a:cubicBezTo>
                          <a:pt x="111" y="398"/>
                          <a:pt x="98" y="405"/>
                          <a:pt x="92" y="405"/>
                        </a:cubicBezTo>
                        <a:cubicBezTo>
                          <a:pt x="85" y="405"/>
                          <a:pt x="80" y="402"/>
                          <a:pt x="70" y="402"/>
                        </a:cubicBezTo>
                        <a:cubicBezTo>
                          <a:pt x="61" y="402"/>
                          <a:pt x="38" y="410"/>
                          <a:pt x="45" y="417"/>
                        </a:cubicBezTo>
                        <a:cubicBezTo>
                          <a:pt x="67" y="438"/>
                          <a:pt x="56" y="446"/>
                          <a:pt x="50" y="446"/>
                        </a:cubicBezTo>
                        <a:cubicBezTo>
                          <a:pt x="42" y="446"/>
                          <a:pt x="40" y="435"/>
                          <a:pt x="33" y="435"/>
                        </a:cubicBezTo>
                        <a:cubicBezTo>
                          <a:pt x="25" y="435"/>
                          <a:pt x="15" y="455"/>
                          <a:pt x="15" y="465"/>
                        </a:cubicBezTo>
                        <a:cubicBezTo>
                          <a:pt x="15" y="483"/>
                          <a:pt x="1" y="480"/>
                          <a:pt x="0" y="496"/>
                        </a:cubicBezTo>
                        <a:cubicBezTo>
                          <a:pt x="6" y="495"/>
                          <a:pt x="11" y="495"/>
                          <a:pt x="16" y="495"/>
                        </a:cubicBezTo>
                        <a:cubicBezTo>
                          <a:pt x="24" y="495"/>
                          <a:pt x="30" y="494"/>
                          <a:pt x="39" y="494"/>
                        </a:cubicBezTo>
                        <a:cubicBezTo>
                          <a:pt x="48" y="494"/>
                          <a:pt x="52" y="510"/>
                          <a:pt x="52" y="520"/>
                        </a:cubicBezTo>
                        <a:cubicBezTo>
                          <a:pt x="52" y="526"/>
                          <a:pt x="46" y="529"/>
                          <a:pt x="46" y="535"/>
                        </a:cubicBezTo>
                        <a:cubicBezTo>
                          <a:pt x="46" y="544"/>
                          <a:pt x="54" y="550"/>
                          <a:pt x="54" y="558"/>
                        </a:cubicBezTo>
                        <a:cubicBezTo>
                          <a:pt x="54" y="563"/>
                          <a:pt x="46" y="565"/>
                          <a:pt x="44" y="568"/>
                        </a:cubicBezTo>
                        <a:cubicBezTo>
                          <a:pt x="39" y="576"/>
                          <a:pt x="37" y="583"/>
                          <a:pt x="37" y="593"/>
                        </a:cubicBezTo>
                        <a:cubicBezTo>
                          <a:pt x="37" y="606"/>
                          <a:pt x="46" y="603"/>
                          <a:pt x="56" y="603"/>
                        </a:cubicBezTo>
                        <a:cubicBezTo>
                          <a:pt x="70" y="603"/>
                          <a:pt x="77" y="597"/>
                          <a:pt x="88" y="597"/>
                        </a:cubicBezTo>
                        <a:cubicBezTo>
                          <a:pt x="99" y="597"/>
                          <a:pt x="97" y="620"/>
                          <a:pt x="108" y="620"/>
                        </a:cubicBezTo>
                        <a:cubicBezTo>
                          <a:pt x="108" y="638"/>
                          <a:pt x="108" y="638"/>
                          <a:pt x="108" y="638"/>
                        </a:cubicBezTo>
                        <a:cubicBezTo>
                          <a:pt x="108" y="640"/>
                          <a:pt x="109" y="641"/>
                          <a:pt x="110" y="641"/>
                        </a:cubicBezTo>
                        <a:cubicBezTo>
                          <a:pt x="112" y="644"/>
                          <a:pt x="112" y="644"/>
                          <a:pt x="112" y="644"/>
                        </a:cubicBezTo>
                        <a:cubicBezTo>
                          <a:pt x="114" y="644"/>
                          <a:pt x="120" y="642"/>
                          <a:pt x="123" y="641"/>
                        </a:cubicBezTo>
                        <a:cubicBezTo>
                          <a:pt x="132" y="639"/>
                          <a:pt x="133" y="627"/>
                          <a:pt x="143" y="627"/>
                        </a:cubicBezTo>
                        <a:cubicBezTo>
                          <a:pt x="151" y="627"/>
                          <a:pt x="171" y="660"/>
                          <a:pt x="177" y="660"/>
                        </a:cubicBezTo>
                        <a:cubicBezTo>
                          <a:pt x="184" y="660"/>
                          <a:pt x="205" y="651"/>
                          <a:pt x="208" y="647"/>
                        </a:cubicBezTo>
                        <a:cubicBezTo>
                          <a:pt x="207" y="647"/>
                          <a:pt x="196" y="645"/>
                          <a:pt x="196" y="645"/>
                        </a:cubicBezTo>
                        <a:cubicBezTo>
                          <a:pt x="194" y="645"/>
                          <a:pt x="189" y="644"/>
                          <a:pt x="189" y="638"/>
                        </a:cubicBezTo>
                        <a:cubicBezTo>
                          <a:pt x="189" y="635"/>
                          <a:pt x="221" y="623"/>
                          <a:pt x="233" y="619"/>
                        </a:cubicBezTo>
                        <a:cubicBezTo>
                          <a:pt x="233" y="619"/>
                          <a:pt x="227" y="625"/>
                          <a:pt x="225" y="626"/>
                        </a:cubicBezTo>
                        <a:cubicBezTo>
                          <a:pt x="226" y="629"/>
                          <a:pt x="237" y="641"/>
                          <a:pt x="211" y="647"/>
                        </a:cubicBezTo>
                        <a:cubicBezTo>
                          <a:pt x="223" y="673"/>
                          <a:pt x="273" y="669"/>
                          <a:pt x="273" y="704"/>
                        </a:cubicBezTo>
                        <a:cubicBezTo>
                          <a:pt x="275" y="703"/>
                          <a:pt x="275" y="703"/>
                          <a:pt x="275" y="703"/>
                        </a:cubicBezTo>
                        <a:cubicBezTo>
                          <a:pt x="278" y="702"/>
                          <a:pt x="280" y="701"/>
                          <a:pt x="284" y="701"/>
                        </a:cubicBezTo>
                        <a:cubicBezTo>
                          <a:pt x="298" y="701"/>
                          <a:pt x="297" y="710"/>
                          <a:pt x="302" y="719"/>
                        </a:cubicBezTo>
                        <a:cubicBezTo>
                          <a:pt x="303" y="721"/>
                          <a:pt x="312" y="726"/>
                          <a:pt x="312" y="726"/>
                        </a:cubicBezTo>
                        <a:cubicBezTo>
                          <a:pt x="320" y="729"/>
                          <a:pt x="322" y="742"/>
                          <a:pt x="335" y="742"/>
                        </a:cubicBezTo>
                        <a:cubicBezTo>
                          <a:pt x="344" y="742"/>
                          <a:pt x="344" y="734"/>
                          <a:pt x="350" y="732"/>
                        </a:cubicBezTo>
                        <a:cubicBezTo>
                          <a:pt x="354" y="731"/>
                          <a:pt x="353" y="731"/>
                          <a:pt x="357" y="731"/>
                        </a:cubicBezTo>
                        <a:cubicBezTo>
                          <a:pt x="358" y="733"/>
                          <a:pt x="358" y="737"/>
                          <a:pt x="360" y="739"/>
                        </a:cubicBezTo>
                        <a:cubicBezTo>
                          <a:pt x="359" y="739"/>
                          <a:pt x="360" y="740"/>
                          <a:pt x="360" y="741"/>
                        </a:cubicBezTo>
                        <a:cubicBezTo>
                          <a:pt x="366" y="742"/>
                          <a:pt x="366" y="742"/>
                          <a:pt x="366" y="742"/>
                        </a:cubicBezTo>
                        <a:cubicBezTo>
                          <a:pt x="371" y="735"/>
                          <a:pt x="371" y="724"/>
                          <a:pt x="378" y="721"/>
                        </a:cubicBezTo>
                        <a:cubicBezTo>
                          <a:pt x="366" y="714"/>
                          <a:pt x="348" y="688"/>
                          <a:pt x="348" y="673"/>
                        </a:cubicBezTo>
                        <a:cubicBezTo>
                          <a:pt x="348" y="668"/>
                          <a:pt x="338" y="662"/>
                          <a:pt x="338" y="655"/>
                        </a:cubicBezTo>
                        <a:cubicBezTo>
                          <a:pt x="338" y="653"/>
                          <a:pt x="347" y="637"/>
                          <a:pt x="349" y="634"/>
                        </a:cubicBezTo>
                        <a:cubicBezTo>
                          <a:pt x="351" y="635"/>
                          <a:pt x="365" y="628"/>
                          <a:pt x="366" y="627"/>
                        </a:cubicBezTo>
                        <a:cubicBezTo>
                          <a:pt x="377" y="623"/>
                          <a:pt x="384" y="620"/>
                          <a:pt x="399" y="620"/>
                        </a:cubicBezTo>
                        <a:cubicBezTo>
                          <a:pt x="423" y="620"/>
                          <a:pt x="427" y="631"/>
                          <a:pt x="436" y="645"/>
                        </a:cubicBezTo>
                        <a:cubicBezTo>
                          <a:pt x="429" y="650"/>
                          <a:pt x="420" y="645"/>
                          <a:pt x="412" y="645"/>
                        </a:cubicBezTo>
                        <a:cubicBezTo>
                          <a:pt x="400" y="645"/>
                          <a:pt x="383" y="656"/>
                          <a:pt x="381" y="656"/>
                        </a:cubicBezTo>
                        <a:cubicBezTo>
                          <a:pt x="382" y="665"/>
                          <a:pt x="389" y="664"/>
                          <a:pt x="391" y="669"/>
                        </a:cubicBezTo>
                        <a:cubicBezTo>
                          <a:pt x="400" y="684"/>
                          <a:pt x="412" y="690"/>
                          <a:pt x="412" y="707"/>
                        </a:cubicBezTo>
                        <a:cubicBezTo>
                          <a:pt x="415" y="705"/>
                          <a:pt x="424" y="701"/>
                          <a:pt x="427" y="700"/>
                        </a:cubicBezTo>
                        <a:cubicBezTo>
                          <a:pt x="427" y="707"/>
                          <a:pt x="434" y="710"/>
                          <a:pt x="434" y="717"/>
                        </a:cubicBezTo>
                        <a:cubicBezTo>
                          <a:pt x="421" y="717"/>
                          <a:pt x="421" y="717"/>
                          <a:pt x="421" y="717"/>
                        </a:cubicBezTo>
                        <a:cubicBezTo>
                          <a:pt x="417" y="717"/>
                          <a:pt x="413" y="721"/>
                          <a:pt x="412" y="728"/>
                        </a:cubicBezTo>
                        <a:cubicBezTo>
                          <a:pt x="421" y="729"/>
                          <a:pt x="428" y="738"/>
                          <a:pt x="428" y="746"/>
                        </a:cubicBezTo>
                        <a:cubicBezTo>
                          <a:pt x="428" y="751"/>
                          <a:pt x="424" y="753"/>
                          <a:pt x="424" y="757"/>
                        </a:cubicBezTo>
                        <a:cubicBezTo>
                          <a:pt x="424" y="761"/>
                          <a:pt x="428" y="765"/>
                          <a:pt x="429" y="766"/>
                        </a:cubicBezTo>
                        <a:cubicBezTo>
                          <a:pt x="429" y="762"/>
                          <a:pt x="434" y="762"/>
                          <a:pt x="438" y="761"/>
                        </a:cubicBezTo>
                        <a:cubicBezTo>
                          <a:pt x="443" y="759"/>
                          <a:pt x="442" y="757"/>
                          <a:pt x="447" y="755"/>
                        </a:cubicBezTo>
                        <a:cubicBezTo>
                          <a:pt x="455" y="752"/>
                          <a:pt x="460" y="754"/>
                          <a:pt x="466" y="749"/>
                        </a:cubicBezTo>
                        <a:cubicBezTo>
                          <a:pt x="476" y="755"/>
                          <a:pt x="482" y="755"/>
                          <a:pt x="491" y="758"/>
                        </a:cubicBezTo>
                        <a:cubicBezTo>
                          <a:pt x="502" y="762"/>
                          <a:pt x="505" y="772"/>
                          <a:pt x="518" y="772"/>
                        </a:cubicBezTo>
                        <a:cubicBezTo>
                          <a:pt x="518" y="774"/>
                          <a:pt x="521" y="775"/>
                          <a:pt x="522" y="777"/>
                        </a:cubicBezTo>
                        <a:cubicBezTo>
                          <a:pt x="523" y="781"/>
                          <a:pt x="522" y="787"/>
                          <a:pt x="524" y="793"/>
                        </a:cubicBezTo>
                        <a:cubicBezTo>
                          <a:pt x="529" y="787"/>
                          <a:pt x="533" y="795"/>
                          <a:pt x="537" y="795"/>
                        </a:cubicBezTo>
                        <a:cubicBezTo>
                          <a:pt x="542" y="795"/>
                          <a:pt x="544" y="791"/>
                          <a:pt x="547" y="788"/>
                        </a:cubicBezTo>
                        <a:cubicBezTo>
                          <a:pt x="551" y="784"/>
                          <a:pt x="556" y="784"/>
                          <a:pt x="559" y="781"/>
                        </a:cubicBezTo>
                        <a:cubicBezTo>
                          <a:pt x="567" y="773"/>
                          <a:pt x="568" y="762"/>
                          <a:pt x="579" y="762"/>
                        </a:cubicBezTo>
                        <a:cubicBezTo>
                          <a:pt x="583" y="762"/>
                          <a:pt x="582" y="764"/>
                          <a:pt x="586" y="764"/>
                        </a:cubicBezTo>
                        <a:cubicBezTo>
                          <a:pt x="587" y="769"/>
                          <a:pt x="597" y="765"/>
                          <a:pt x="600" y="765"/>
                        </a:cubicBezTo>
                        <a:cubicBezTo>
                          <a:pt x="604" y="765"/>
                          <a:pt x="605" y="770"/>
                          <a:pt x="608" y="770"/>
                        </a:cubicBezTo>
                        <a:cubicBezTo>
                          <a:pt x="617" y="770"/>
                          <a:pt x="624" y="765"/>
                          <a:pt x="627" y="759"/>
                        </a:cubicBezTo>
                        <a:cubicBezTo>
                          <a:pt x="628" y="760"/>
                          <a:pt x="629" y="759"/>
                          <a:pt x="630" y="759"/>
                        </a:cubicBezTo>
                        <a:cubicBezTo>
                          <a:pt x="634" y="759"/>
                          <a:pt x="636" y="749"/>
                          <a:pt x="645" y="749"/>
                        </a:cubicBezTo>
                        <a:cubicBezTo>
                          <a:pt x="654" y="749"/>
                          <a:pt x="644" y="772"/>
                          <a:pt x="654" y="772"/>
                        </a:cubicBezTo>
                        <a:cubicBezTo>
                          <a:pt x="664" y="772"/>
                          <a:pt x="668" y="764"/>
                          <a:pt x="677" y="764"/>
                        </a:cubicBezTo>
                        <a:cubicBezTo>
                          <a:pt x="682" y="764"/>
                          <a:pt x="686" y="764"/>
                          <a:pt x="692" y="765"/>
                        </a:cubicBezTo>
                        <a:cubicBezTo>
                          <a:pt x="692" y="763"/>
                          <a:pt x="692" y="763"/>
                          <a:pt x="692" y="763"/>
                        </a:cubicBezTo>
                        <a:cubicBezTo>
                          <a:pt x="690" y="753"/>
                          <a:pt x="688" y="750"/>
                          <a:pt x="677" y="748"/>
                        </a:cubicBezTo>
                        <a:cubicBezTo>
                          <a:pt x="678" y="739"/>
                          <a:pt x="687" y="719"/>
                          <a:pt x="694" y="719"/>
                        </a:cubicBezTo>
                        <a:cubicBezTo>
                          <a:pt x="735" y="719"/>
                          <a:pt x="763" y="698"/>
                          <a:pt x="763" y="649"/>
                        </a:cubicBezTo>
                        <a:cubicBezTo>
                          <a:pt x="785" y="645"/>
                          <a:pt x="787" y="618"/>
                          <a:pt x="800" y="620"/>
                        </a:cubicBezTo>
                        <a:cubicBezTo>
                          <a:pt x="836" y="624"/>
                          <a:pt x="822" y="600"/>
                          <a:pt x="829" y="593"/>
                        </a:cubicBezTo>
                        <a:cubicBezTo>
                          <a:pt x="847" y="578"/>
                          <a:pt x="873" y="578"/>
                          <a:pt x="895" y="565"/>
                        </a:cubicBezTo>
                        <a:cubicBezTo>
                          <a:pt x="898" y="563"/>
                          <a:pt x="906" y="554"/>
                          <a:pt x="913" y="554"/>
                        </a:cubicBezTo>
                        <a:cubicBezTo>
                          <a:pt x="924" y="554"/>
                          <a:pt x="943" y="567"/>
                          <a:pt x="961" y="567"/>
                        </a:cubicBezTo>
                        <a:cubicBezTo>
                          <a:pt x="986" y="567"/>
                          <a:pt x="981" y="534"/>
                          <a:pt x="994" y="534"/>
                        </a:cubicBezTo>
                        <a:cubicBezTo>
                          <a:pt x="1002" y="534"/>
                          <a:pt x="1029" y="538"/>
                          <a:pt x="1032" y="545"/>
                        </a:cubicBezTo>
                        <a:cubicBezTo>
                          <a:pt x="1042" y="573"/>
                          <a:pt x="1060" y="558"/>
                          <a:pt x="1072" y="558"/>
                        </a:cubicBezTo>
                        <a:cubicBezTo>
                          <a:pt x="1099" y="558"/>
                          <a:pt x="1107" y="580"/>
                          <a:pt x="1135" y="580"/>
                        </a:cubicBezTo>
                        <a:cubicBezTo>
                          <a:pt x="1160" y="580"/>
                          <a:pt x="1192" y="557"/>
                          <a:pt x="1224" y="569"/>
                        </a:cubicBezTo>
                        <a:cubicBezTo>
                          <a:pt x="1266" y="586"/>
                          <a:pt x="1245" y="512"/>
                          <a:pt x="1301" y="512"/>
                        </a:cubicBezTo>
                        <a:cubicBezTo>
                          <a:pt x="1340" y="512"/>
                          <a:pt x="1339" y="543"/>
                          <a:pt x="1354" y="567"/>
                        </a:cubicBezTo>
                        <a:cubicBezTo>
                          <a:pt x="1360" y="576"/>
                          <a:pt x="1379" y="577"/>
                          <a:pt x="1387" y="585"/>
                        </a:cubicBezTo>
                        <a:cubicBezTo>
                          <a:pt x="1393" y="590"/>
                          <a:pt x="1398" y="607"/>
                          <a:pt x="1411" y="607"/>
                        </a:cubicBezTo>
                        <a:cubicBezTo>
                          <a:pt x="1426" y="607"/>
                          <a:pt x="1428" y="593"/>
                          <a:pt x="1446" y="593"/>
                        </a:cubicBezTo>
                        <a:cubicBezTo>
                          <a:pt x="1446" y="604"/>
                          <a:pt x="1446" y="604"/>
                          <a:pt x="1446" y="604"/>
                        </a:cubicBezTo>
                        <a:cubicBezTo>
                          <a:pt x="1437" y="614"/>
                          <a:pt x="1433" y="638"/>
                          <a:pt x="1422" y="644"/>
                        </a:cubicBezTo>
                        <a:cubicBezTo>
                          <a:pt x="1412" y="650"/>
                          <a:pt x="1394" y="651"/>
                          <a:pt x="1400" y="655"/>
                        </a:cubicBezTo>
                        <a:cubicBezTo>
                          <a:pt x="1415" y="665"/>
                          <a:pt x="1398" y="684"/>
                          <a:pt x="1398" y="68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59" name="Freeform: Shape 276"/>
                  <p:cNvSpPr/>
                  <p:nvPr/>
                </p:nvSpPr>
                <p:spPr bwMode="auto">
                  <a:xfrm>
                    <a:off x="5614988" y="1879599"/>
                    <a:ext cx="1023938" cy="646113"/>
                  </a:xfrm>
                  <a:custGeom>
                    <a:avLst/>
                    <a:gdLst/>
                    <a:ahLst/>
                    <a:cxnLst>
                      <a:cxn ang="0">
                        <a:pos x="585" y="307"/>
                      </a:cxn>
                      <a:cxn ang="0">
                        <a:pos x="573" y="287"/>
                      </a:cxn>
                      <a:cxn ang="0">
                        <a:pos x="614" y="256"/>
                      </a:cxn>
                      <a:cxn ang="0">
                        <a:pos x="588" y="246"/>
                      </a:cxn>
                      <a:cxn ang="0">
                        <a:pos x="570" y="255"/>
                      </a:cxn>
                      <a:cxn ang="0">
                        <a:pos x="552" y="236"/>
                      </a:cxn>
                      <a:cxn ang="0">
                        <a:pos x="590" y="209"/>
                      </a:cxn>
                      <a:cxn ang="0">
                        <a:pos x="606" y="212"/>
                      </a:cxn>
                      <a:cxn ang="0">
                        <a:pos x="634" y="216"/>
                      </a:cxn>
                      <a:cxn ang="0">
                        <a:pos x="648" y="231"/>
                      </a:cxn>
                      <a:cxn ang="0">
                        <a:pos x="648" y="248"/>
                      </a:cxn>
                      <a:cxn ang="0">
                        <a:pos x="666" y="254"/>
                      </a:cxn>
                      <a:cxn ang="0">
                        <a:pos x="659" y="264"/>
                      </a:cxn>
                      <a:cxn ang="0">
                        <a:pos x="665" y="275"/>
                      </a:cxn>
                      <a:cxn ang="0">
                        <a:pos x="664" y="290"/>
                      </a:cxn>
                      <a:cxn ang="0">
                        <a:pos x="668" y="295"/>
                      </a:cxn>
                      <a:cxn ang="0">
                        <a:pos x="690" y="286"/>
                      </a:cxn>
                      <a:cxn ang="0">
                        <a:pos x="683" y="232"/>
                      </a:cxn>
                      <a:cxn ang="0">
                        <a:pos x="688" y="210"/>
                      </a:cxn>
                      <a:cxn ang="0">
                        <a:pos x="721" y="172"/>
                      </a:cxn>
                      <a:cxn ang="0">
                        <a:pos x="745" y="132"/>
                      </a:cxn>
                      <a:cxn ang="0">
                        <a:pos x="769" y="81"/>
                      </a:cxn>
                      <a:cxn ang="0">
                        <a:pos x="710" y="73"/>
                      </a:cxn>
                      <a:cxn ang="0">
                        <a:pos x="624" y="0"/>
                      </a:cxn>
                      <a:cxn ang="0">
                        <a:pos x="458" y="68"/>
                      </a:cxn>
                      <a:cxn ang="0">
                        <a:pos x="355" y="33"/>
                      </a:cxn>
                      <a:cxn ang="0">
                        <a:pos x="284" y="55"/>
                      </a:cxn>
                      <a:cxn ang="0">
                        <a:pos x="218" y="53"/>
                      </a:cxn>
                      <a:cxn ang="0">
                        <a:pos x="123" y="108"/>
                      </a:cxn>
                      <a:cxn ang="0">
                        <a:pos x="17" y="207"/>
                      </a:cxn>
                      <a:cxn ang="0">
                        <a:pos x="15" y="251"/>
                      </a:cxn>
                      <a:cxn ang="0">
                        <a:pos x="25" y="261"/>
                      </a:cxn>
                      <a:cxn ang="0">
                        <a:pos x="50" y="280"/>
                      </a:cxn>
                      <a:cxn ang="0">
                        <a:pos x="83" y="284"/>
                      </a:cxn>
                      <a:cxn ang="0">
                        <a:pos x="73" y="317"/>
                      </a:cxn>
                      <a:cxn ang="0">
                        <a:pos x="63" y="326"/>
                      </a:cxn>
                      <a:cxn ang="0">
                        <a:pos x="73" y="343"/>
                      </a:cxn>
                      <a:cxn ang="0">
                        <a:pos x="110" y="357"/>
                      </a:cxn>
                      <a:cxn ang="0">
                        <a:pos x="132" y="373"/>
                      </a:cxn>
                      <a:cxn ang="0">
                        <a:pos x="160" y="384"/>
                      </a:cxn>
                      <a:cxn ang="0">
                        <a:pos x="186" y="382"/>
                      </a:cxn>
                      <a:cxn ang="0">
                        <a:pos x="210" y="381"/>
                      </a:cxn>
                      <a:cxn ang="0">
                        <a:pos x="255" y="372"/>
                      </a:cxn>
                      <a:cxn ang="0">
                        <a:pos x="275" y="366"/>
                      </a:cxn>
                      <a:cxn ang="0">
                        <a:pos x="282" y="362"/>
                      </a:cxn>
                      <a:cxn ang="0">
                        <a:pos x="316" y="400"/>
                      </a:cxn>
                      <a:cxn ang="0">
                        <a:pos x="306" y="439"/>
                      </a:cxn>
                      <a:cxn ang="0">
                        <a:pos x="324" y="450"/>
                      </a:cxn>
                      <a:cxn ang="0">
                        <a:pos x="346" y="467"/>
                      </a:cxn>
                      <a:cxn ang="0">
                        <a:pos x="351" y="472"/>
                      </a:cxn>
                      <a:cxn ang="0">
                        <a:pos x="353" y="457"/>
                      </a:cxn>
                      <a:cxn ang="0">
                        <a:pos x="379" y="454"/>
                      </a:cxn>
                      <a:cxn ang="0">
                        <a:pos x="416" y="453"/>
                      </a:cxn>
                      <a:cxn ang="0">
                        <a:pos x="431" y="470"/>
                      </a:cxn>
                      <a:cxn ang="0">
                        <a:pos x="454" y="486"/>
                      </a:cxn>
                      <a:cxn ang="0">
                        <a:pos x="476" y="470"/>
                      </a:cxn>
                      <a:cxn ang="0">
                        <a:pos x="503" y="455"/>
                      </a:cxn>
                      <a:cxn ang="0">
                        <a:pos x="552" y="439"/>
                      </a:cxn>
                      <a:cxn ang="0">
                        <a:pos x="576" y="406"/>
                      </a:cxn>
                      <a:cxn ang="0">
                        <a:pos x="604" y="355"/>
                      </a:cxn>
                      <a:cxn ang="0">
                        <a:pos x="586" y="307"/>
                      </a:cxn>
                    </a:cxnLst>
                    <a:rect l="0" t="0" r="r" b="b"/>
                    <a:pathLst>
                      <a:path w="769" h="486">
                        <a:moveTo>
                          <a:pt x="586" y="307"/>
                        </a:moveTo>
                        <a:cubicBezTo>
                          <a:pt x="585" y="307"/>
                          <a:pt x="585" y="307"/>
                          <a:pt x="585" y="307"/>
                        </a:cubicBezTo>
                        <a:cubicBezTo>
                          <a:pt x="585" y="307"/>
                          <a:pt x="585" y="300"/>
                          <a:pt x="585" y="298"/>
                        </a:cubicBezTo>
                        <a:cubicBezTo>
                          <a:pt x="582" y="298"/>
                          <a:pt x="573" y="294"/>
                          <a:pt x="573" y="287"/>
                        </a:cubicBezTo>
                        <a:cubicBezTo>
                          <a:pt x="573" y="282"/>
                          <a:pt x="581" y="282"/>
                          <a:pt x="582" y="276"/>
                        </a:cubicBezTo>
                        <a:cubicBezTo>
                          <a:pt x="586" y="264"/>
                          <a:pt x="605" y="264"/>
                          <a:pt x="614" y="256"/>
                        </a:cubicBezTo>
                        <a:cubicBezTo>
                          <a:pt x="611" y="251"/>
                          <a:pt x="604" y="256"/>
                          <a:pt x="598" y="252"/>
                        </a:cubicBezTo>
                        <a:cubicBezTo>
                          <a:pt x="595" y="250"/>
                          <a:pt x="593" y="246"/>
                          <a:pt x="588" y="246"/>
                        </a:cubicBezTo>
                        <a:cubicBezTo>
                          <a:pt x="585" y="246"/>
                          <a:pt x="585" y="256"/>
                          <a:pt x="582" y="256"/>
                        </a:cubicBezTo>
                        <a:cubicBezTo>
                          <a:pt x="578" y="256"/>
                          <a:pt x="574" y="257"/>
                          <a:pt x="570" y="255"/>
                        </a:cubicBezTo>
                        <a:cubicBezTo>
                          <a:pt x="565" y="252"/>
                          <a:pt x="567" y="247"/>
                          <a:pt x="562" y="243"/>
                        </a:cubicBezTo>
                        <a:cubicBezTo>
                          <a:pt x="560" y="242"/>
                          <a:pt x="552" y="240"/>
                          <a:pt x="552" y="236"/>
                        </a:cubicBezTo>
                        <a:cubicBezTo>
                          <a:pt x="552" y="227"/>
                          <a:pt x="565" y="230"/>
                          <a:pt x="571" y="225"/>
                        </a:cubicBezTo>
                        <a:cubicBezTo>
                          <a:pt x="577" y="221"/>
                          <a:pt x="587" y="215"/>
                          <a:pt x="590" y="209"/>
                        </a:cubicBezTo>
                        <a:cubicBezTo>
                          <a:pt x="591" y="208"/>
                          <a:pt x="593" y="203"/>
                          <a:pt x="597" y="203"/>
                        </a:cubicBezTo>
                        <a:cubicBezTo>
                          <a:pt x="601" y="203"/>
                          <a:pt x="606" y="209"/>
                          <a:pt x="606" y="212"/>
                        </a:cubicBezTo>
                        <a:cubicBezTo>
                          <a:pt x="606" y="219"/>
                          <a:pt x="597" y="222"/>
                          <a:pt x="597" y="230"/>
                        </a:cubicBezTo>
                        <a:cubicBezTo>
                          <a:pt x="610" y="230"/>
                          <a:pt x="620" y="216"/>
                          <a:pt x="634" y="216"/>
                        </a:cubicBezTo>
                        <a:cubicBezTo>
                          <a:pt x="639" y="216"/>
                          <a:pt x="641" y="221"/>
                          <a:pt x="648" y="221"/>
                        </a:cubicBezTo>
                        <a:cubicBezTo>
                          <a:pt x="646" y="226"/>
                          <a:pt x="648" y="226"/>
                          <a:pt x="648" y="231"/>
                        </a:cubicBezTo>
                        <a:cubicBezTo>
                          <a:pt x="648" y="235"/>
                          <a:pt x="643" y="235"/>
                          <a:pt x="643" y="240"/>
                        </a:cubicBezTo>
                        <a:cubicBezTo>
                          <a:pt x="643" y="242"/>
                          <a:pt x="645" y="248"/>
                          <a:pt x="648" y="248"/>
                        </a:cubicBezTo>
                        <a:cubicBezTo>
                          <a:pt x="649" y="248"/>
                          <a:pt x="651" y="245"/>
                          <a:pt x="654" y="245"/>
                        </a:cubicBezTo>
                        <a:cubicBezTo>
                          <a:pt x="659" y="245"/>
                          <a:pt x="666" y="249"/>
                          <a:pt x="666" y="254"/>
                        </a:cubicBezTo>
                        <a:cubicBezTo>
                          <a:pt x="666" y="257"/>
                          <a:pt x="662" y="260"/>
                          <a:pt x="659" y="260"/>
                        </a:cubicBezTo>
                        <a:cubicBezTo>
                          <a:pt x="659" y="264"/>
                          <a:pt x="659" y="264"/>
                          <a:pt x="659" y="264"/>
                        </a:cubicBezTo>
                        <a:cubicBezTo>
                          <a:pt x="660" y="265"/>
                          <a:pt x="660" y="267"/>
                          <a:pt x="663" y="268"/>
                        </a:cubicBezTo>
                        <a:cubicBezTo>
                          <a:pt x="663" y="270"/>
                          <a:pt x="665" y="272"/>
                          <a:pt x="665" y="275"/>
                        </a:cubicBezTo>
                        <a:cubicBezTo>
                          <a:pt x="665" y="276"/>
                          <a:pt x="661" y="282"/>
                          <a:pt x="661" y="285"/>
                        </a:cubicBezTo>
                        <a:cubicBezTo>
                          <a:pt x="661" y="287"/>
                          <a:pt x="661" y="289"/>
                          <a:pt x="664" y="290"/>
                        </a:cubicBezTo>
                        <a:cubicBezTo>
                          <a:pt x="663" y="292"/>
                          <a:pt x="661" y="293"/>
                          <a:pt x="661" y="295"/>
                        </a:cubicBezTo>
                        <a:cubicBezTo>
                          <a:pt x="668" y="295"/>
                          <a:pt x="668" y="295"/>
                          <a:pt x="668" y="295"/>
                        </a:cubicBezTo>
                        <a:cubicBezTo>
                          <a:pt x="670" y="293"/>
                          <a:pt x="671" y="293"/>
                          <a:pt x="676" y="291"/>
                        </a:cubicBezTo>
                        <a:cubicBezTo>
                          <a:pt x="676" y="287"/>
                          <a:pt x="687" y="287"/>
                          <a:pt x="690" y="286"/>
                        </a:cubicBezTo>
                        <a:cubicBezTo>
                          <a:pt x="696" y="284"/>
                          <a:pt x="699" y="279"/>
                          <a:pt x="699" y="269"/>
                        </a:cubicBezTo>
                        <a:cubicBezTo>
                          <a:pt x="699" y="252"/>
                          <a:pt x="692" y="242"/>
                          <a:pt x="683" y="232"/>
                        </a:cubicBezTo>
                        <a:cubicBezTo>
                          <a:pt x="679" y="228"/>
                          <a:pt x="674" y="224"/>
                          <a:pt x="675" y="217"/>
                        </a:cubicBezTo>
                        <a:cubicBezTo>
                          <a:pt x="680" y="217"/>
                          <a:pt x="685" y="214"/>
                          <a:pt x="688" y="210"/>
                        </a:cubicBezTo>
                        <a:cubicBezTo>
                          <a:pt x="691" y="207"/>
                          <a:pt x="699" y="203"/>
                          <a:pt x="701" y="199"/>
                        </a:cubicBezTo>
                        <a:cubicBezTo>
                          <a:pt x="707" y="187"/>
                          <a:pt x="710" y="180"/>
                          <a:pt x="721" y="172"/>
                        </a:cubicBezTo>
                        <a:cubicBezTo>
                          <a:pt x="721" y="172"/>
                          <a:pt x="738" y="153"/>
                          <a:pt x="723" y="143"/>
                        </a:cubicBezTo>
                        <a:cubicBezTo>
                          <a:pt x="717" y="139"/>
                          <a:pt x="735" y="138"/>
                          <a:pt x="745" y="132"/>
                        </a:cubicBezTo>
                        <a:cubicBezTo>
                          <a:pt x="756" y="126"/>
                          <a:pt x="760" y="102"/>
                          <a:pt x="769" y="92"/>
                        </a:cubicBezTo>
                        <a:cubicBezTo>
                          <a:pt x="769" y="81"/>
                          <a:pt x="769" y="81"/>
                          <a:pt x="769" y="81"/>
                        </a:cubicBezTo>
                        <a:cubicBezTo>
                          <a:pt x="751" y="81"/>
                          <a:pt x="749" y="95"/>
                          <a:pt x="734" y="95"/>
                        </a:cubicBezTo>
                        <a:cubicBezTo>
                          <a:pt x="721" y="95"/>
                          <a:pt x="716" y="78"/>
                          <a:pt x="710" y="73"/>
                        </a:cubicBezTo>
                        <a:cubicBezTo>
                          <a:pt x="702" y="65"/>
                          <a:pt x="683" y="64"/>
                          <a:pt x="677" y="55"/>
                        </a:cubicBezTo>
                        <a:cubicBezTo>
                          <a:pt x="662" y="31"/>
                          <a:pt x="663" y="0"/>
                          <a:pt x="624" y="0"/>
                        </a:cubicBezTo>
                        <a:cubicBezTo>
                          <a:pt x="568" y="0"/>
                          <a:pt x="589" y="74"/>
                          <a:pt x="547" y="57"/>
                        </a:cubicBezTo>
                        <a:cubicBezTo>
                          <a:pt x="515" y="45"/>
                          <a:pt x="483" y="68"/>
                          <a:pt x="458" y="68"/>
                        </a:cubicBezTo>
                        <a:cubicBezTo>
                          <a:pt x="430" y="68"/>
                          <a:pt x="422" y="46"/>
                          <a:pt x="395" y="46"/>
                        </a:cubicBezTo>
                        <a:cubicBezTo>
                          <a:pt x="383" y="46"/>
                          <a:pt x="365" y="61"/>
                          <a:pt x="355" y="33"/>
                        </a:cubicBezTo>
                        <a:cubicBezTo>
                          <a:pt x="352" y="26"/>
                          <a:pt x="325" y="22"/>
                          <a:pt x="317" y="22"/>
                        </a:cubicBezTo>
                        <a:cubicBezTo>
                          <a:pt x="304" y="22"/>
                          <a:pt x="309" y="55"/>
                          <a:pt x="284" y="55"/>
                        </a:cubicBezTo>
                        <a:cubicBezTo>
                          <a:pt x="266" y="55"/>
                          <a:pt x="247" y="42"/>
                          <a:pt x="236" y="42"/>
                        </a:cubicBezTo>
                        <a:cubicBezTo>
                          <a:pt x="229" y="42"/>
                          <a:pt x="221" y="51"/>
                          <a:pt x="218" y="53"/>
                        </a:cubicBezTo>
                        <a:cubicBezTo>
                          <a:pt x="196" y="66"/>
                          <a:pt x="170" y="66"/>
                          <a:pt x="152" y="81"/>
                        </a:cubicBezTo>
                        <a:cubicBezTo>
                          <a:pt x="145" y="88"/>
                          <a:pt x="159" y="112"/>
                          <a:pt x="123" y="108"/>
                        </a:cubicBezTo>
                        <a:cubicBezTo>
                          <a:pt x="110" y="106"/>
                          <a:pt x="108" y="133"/>
                          <a:pt x="86" y="137"/>
                        </a:cubicBezTo>
                        <a:cubicBezTo>
                          <a:pt x="86" y="186"/>
                          <a:pt x="58" y="207"/>
                          <a:pt x="17" y="207"/>
                        </a:cubicBezTo>
                        <a:cubicBezTo>
                          <a:pt x="10" y="207"/>
                          <a:pt x="1" y="227"/>
                          <a:pt x="0" y="236"/>
                        </a:cubicBezTo>
                        <a:cubicBezTo>
                          <a:pt x="11" y="238"/>
                          <a:pt x="13" y="241"/>
                          <a:pt x="15" y="251"/>
                        </a:cubicBezTo>
                        <a:cubicBezTo>
                          <a:pt x="15" y="253"/>
                          <a:pt x="15" y="253"/>
                          <a:pt x="15" y="253"/>
                        </a:cubicBezTo>
                        <a:cubicBezTo>
                          <a:pt x="15" y="261"/>
                          <a:pt x="19" y="259"/>
                          <a:pt x="25" y="261"/>
                        </a:cubicBezTo>
                        <a:cubicBezTo>
                          <a:pt x="30" y="262"/>
                          <a:pt x="28" y="268"/>
                          <a:pt x="31" y="271"/>
                        </a:cubicBezTo>
                        <a:cubicBezTo>
                          <a:pt x="37" y="277"/>
                          <a:pt x="42" y="277"/>
                          <a:pt x="50" y="280"/>
                        </a:cubicBezTo>
                        <a:cubicBezTo>
                          <a:pt x="58" y="279"/>
                          <a:pt x="61" y="272"/>
                          <a:pt x="69" y="272"/>
                        </a:cubicBezTo>
                        <a:cubicBezTo>
                          <a:pt x="73" y="272"/>
                          <a:pt x="83" y="280"/>
                          <a:pt x="83" y="284"/>
                        </a:cubicBezTo>
                        <a:cubicBezTo>
                          <a:pt x="83" y="296"/>
                          <a:pt x="66" y="294"/>
                          <a:pt x="66" y="306"/>
                        </a:cubicBezTo>
                        <a:cubicBezTo>
                          <a:pt x="66" y="311"/>
                          <a:pt x="73" y="312"/>
                          <a:pt x="73" y="317"/>
                        </a:cubicBezTo>
                        <a:cubicBezTo>
                          <a:pt x="73" y="323"/>
                          <a:pt x="68" y="322"/>
                          <a:pt x="63" y="322"/>
                        </a:cubicBezTo>
                        <a:cubicBezTo>
                          <a:pt x="63" y="326"/>
                          <a:pt x="63" y="326"/>
                          <a:pt x="63" y="326"/>
                        </a:cubicBezTo>
                        <a:cubicBezTo>
                          <a:pt x="64" y="331"/>
                          <a:pt x="64" y="335"/>
                          <a:pt x="65" y="340"/>
                        </a:cubicBezTo>
                        <a:cubicBezTo>
                          <a:pt x="66" y="343"/>
                          <a:pt x="71" y="342"/>
                          <a:pt x="73" y="343"/>
                        </a:cubicBezTo>
                        <a:cubicBezTo>
                          <a:pt x="80" y="345"/>
                          <a:pt x="83" y="351"/>
                          <a:pt x="91" y="353"/>
                        </a:cubicBezTo>
                        <a:cubicBezTo>
                          <a:pt x="100" y="355"/>
                          <a:pt x="105" y="352"/>
                          <a:pt x="110" y="357"/>
                        </a:cubicBezTo>
                        <a:cubicBezTo>
                          <a:pt x="116" y="363"/>
                          <a:pt x="120" y="361"/>
                          <a:pt x="127" y="364"/>
                        </a:cubicBezTo>
                        <a:cubicBezTo>
                          <a:pt x="130" y="366"/>
                          <a:pt x="130" y="369"/>
                          <a:pt x="132" y="373"/>
                        </a:cubicBezTo>
                        <a:cubicBezTo>
                          <a:pt x="133" y="376"/>
                          <a:pt x="137" y="372"/>
                          <a:pt x="139" y="373"/>
                        </a:cubicBezTo>
                        <a:cubicBezTo>
                          <a:pt x="146" y="378"/>
                          <a:pt x="150" y="384"/>
                          <a:pt x="160" y="384"/>
                        </a:cubicBezTo>
                        <a:cubicBezTo>
                          <a:pt x="166" y="384"/>
                          <a:pt x="172" y="384"/>
                          <a:pt x="178" y="384"/>
                        </a:cubicBezTo>
                        <a:cubicBezTo>
                          <a:pt x="182" y="384"/>
                          <a:pt x="184" y="382"/>
                          <a:pt x="186" y="382"/>
                        </a:cubicBezTo>
                        <a:cubicBezTo>
                          <a:pt x="189" y="382"/>
                          <a:pt x="190" y="389"/>
                          <a:pt x="191" y="392"/>
                        </a:cubicBezTo>
                        <a:cubicBezTo>
                          <a:pt x="197" y="389"/>
                          <a:pt x="199" y="381"/>
                          <a:pt x="210" y="381"/>
                        </a:cubicBezTo>
                        <a:cubicBezTo>
                          <a:pt x="219" y="381"/>
                          <a:pt x="224" y="386"/>
                          <a:pt x="231" y="386"/>
                        </a:cubicBezTo>
                        <a:cubicBezTo>
                          <a:pt x="238" y="386"/>
                          <a:pt x="252" y="374"/>
                          <a:pt x="255" y="372"/>
                        </a:cubicBezTo>
                        <a:cubicBezTo>
                          <a:pt x="258" y="370"/>
                          <a:pt x="259" y="369"/>
                          <a:pt x="260" y="367"/>
                        </a:cubicBezTo>
                        <a:cubicBezTo>
                          <a:pt x="264" y="363"/>
                          <a:pt x="270" y="368"/>
                          <a:pt x="275" y="366"/>
                        </a:cubicBezTo>
                        <a:cubicBezTo>
                          <a:pt x="279" y="362"/>
                          <a:pt x="279" y="362"/>
                          <a:pt x="279" y="362"/>
                        </a:cubicBezTo>
                        <a:cubicBezTo>
                          <a:pt x="282" y="362"/>
                          <a:pt x="282" y="362"/>
                          <a:pt x="282" y="362"/>
                        </a:cubicBezTo>
                        <a:cubicBezTo>
                          <a:pt x="285" y="377"/>
                          <a:pt x="294" y="376"/>
                          <a:pt x="305" y="381"/>
                        </a:cubicBezTo>
                        <a:cubicBezTo>
                          <a:pt x="309" y="388"/>
                          <a:pt x="316" y="391"/>
                          <a:pt x="316" y="400"/>
                        </a:cubicBezTo>
                        <a:cubicBezTo>
                          <a:pt x="316" y="417"/>
                          <a:pt x="304" y="418"/>
                          <a:pt x="304" y="434"/>
                        </a:cubicBezTo>
                        <a:cubicBezTo>
                          <a:pt x="304" y="436"/>
                          <a:pt x="305" y="439"/>
                          <a:pt x="306" y="439"/>
                        </a:cubicBezTo>
                        <a:cubicBezTo>
                          <a:pt x="309" y="439"/>
                          <a:pt x="312" y="436"/>
                          <a:pt x="315" y="436"/>
                        </a:cubicBezTo>
                        <a:cubicBezTo>
                          <a:pt x="319" y="436"/>
                          <a:pt x="320" y="449"/>
                          <a:pt x="324" y="450"/>
                        </a:cubicBezTo>
                        <a:cubicBezTo>
                          <a:pt x="324" y="459"/>
                          <a:pt x="330" y="468"/>
                          <a:pt x="338" y="468"/>
                        </a:cubicBezTo>
                        <a:cubicBezTo>
                          <a:pt x="342" y="468"/>
                          <a:pt x="343" y="467"/>
                          <a:pt x="346" y="467"/>
                        </a:cubicBezTo>
                        <a:cubicBezTo>
                          <a:pt x="348" y="467"/>
                          <a:pt x="348" y="467"/>
                          <a:pt x="348" y="467"/>
                        </a:cubicBezTo>
                        <a:cubicBezTo>
                          <a:pt x="348" y="471"/>
                          <a:pt x="350" y="472"/>
                          <a:pt x="351" y="472"/>
                        </a:cubicBezTo>
                        <a:cubicBezTo>
                          <a:pt x="352" y="472"/>
                          <a:pt x="353" y="470"/>
                          <a:pt x="353" y="468"/>
                        </a:cubicBezTo>
                        <a:cubicBezTo>
                          <a:pt x="353" y="464"/>
                          <a:pt x="353" y="461"/>
                          <a:pt x="353" y="457"/>
                        </a:cubicBezTo>
                        <a:cubicBezTo>
                          <a:pt x="353" y="457"/>
                          <a:pt x="363" y="454"/>
                          <a:pt x="365" y="454"/>
                        </a:cubicBezTo>
                        <a:cubicBezTo>
                          <a:pt x="379" y="454"/>
                          <a:pt x="379" y="454"/>
                          <a:pt x="379" y="454"/>
                        </a:cubicBezTo>
                        <a:cubicBezTo>
                          <a:pt x="385" y="457"/>
                          <a:pt x="390" y="448"/>
                          <a:pt x="397" y="448"/>
                        </a:cubicBezTo>
                        <a:cubicBezTo>
                          <a:pt x="404" y="448"/>
                          <a:pt x="408" y="453"/>
                          <a:pt x="416" y="453"/>
                        </a:cubicBezTo>
                        <a:cubicBezTo>
                          <a:pt x="416" y="464"/>
                          <a:pt x="424" y="468"/>
                          <a:pt x="431" y="470"/>
                        </a:cubicBezTo>
                        <a:cubicBezTo>
                          <a:pt x="431" y="470"/>
                          <a:pt x="431" y="470"/>
                          <a:pt x="431" y="470"/>
                        </a:cubicBezTo>
                        <a:cubicBezTo>
                          <a:pt x="439" y="474"/>
                          <a:pt x="444" y="471"/>
                          <a:pt x="452" y="475"/>
                        </a:cubicBezTo>
                        <a:cubicBezTo>
                          <a:pt x="452" y="477"/>
                          <a:pt x="451" y="486"/>
                          <a:pt x="454" y="486"/>
                        </a:cubicBezTo>
                        <a:cubicBezTo>
                          <a:pt x="459" y="486"/>
                          <a:pt x="457" y="480"/>
                          <a:pt x="460" y="477"/>
                        </a:cubicBezTo>
                        <a:cubicBezTo>
                          <a:pt x="463" y="474"/>
                          <a:pt x="472" y="472"/>
                          <a:pt x="476" y="470"/>
                        </a:cubicBezTo>
                        <a:cubicBezTo>
                          <a:pt x="484" y="466"/>
                          <a:pt x="492" y="468"/>
                          <a:pt x="498" y="463"/>
                        </a:cubicBezTo>
                        <a:cubicBezTo>
                          <a:pt x="498" y="463"/>
                          <a:pt x="502" y="455"/>
                          <a:pt x="503" y="455"/>
                        </a:cubicBezTo>
                        <a:cubicBezTo>
                          <a:pt x="507" y="455"/>
                          <a:pt x="510" y="458"/>
                          <a:pt x="514" y="458"/>
                        </a:cubicBezTo>
                        <a:cubicBezTo>
                          <a:pt x="534" y="458"/>
                          <a:pt x="539" y="446"/>
                          <a:pt x="552" y="439"/>
                        </a:cubicBezTo>
                        <a:cubicBezTo>
                          <a:pt x="555" y="437"/>
                          <a:pt x="557" y="435"/>
                          <a:pt x="558" y="431"/>
                        </a:cubicBezTo>
                        <a:cubicBezTo>
                          <a:pt x="569" y="431"/>
                          <a:pt x="572" y="414"/>
                          <a:pt x="576" y="406"/>
                        </a:cubicBezTo>
                        <a:cubicBezTo>
                          <a:pt x="578" y="401"/>
                          <a:pt x="590" y="383"/>
                          <a:pt x="597" y="382"/>
                        </a:cubicBezTo>
                        <a:cubicBezTo>
                          <a:pt x="597" y="372"/>
                          <a:pt x="604" y="368"/>
                          <a:pt x="604" y="355"/>
                        </a:cubicBezTo>
                        <a:cubicBezTo>
                          <a:pt x="604" y="336"/>
                          <a:pt x="599" y="329"/>
                          <a:pt x="591" y="317"/>
                        </a:cubicBezTo>
                        <a:cubicBezTo>
                          <a:pt x="590" y="315"/>
                          <a:pt x="590" y="309"/>
                          <a:pt x="586" y="30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60" name="Freeform: Shape 277"/>
                  <p:cNvSpPr/>
                  <p:nvPr/>
                </p:nvSpPr>
                <p:spPr bwMode="auto">
                  <a:xfrm>
                    <a:off x="7369175" y="1395413"/>
                    <a:ext cx="58738" cy="25400"/>
                  </a:xfrm>
                  <a:custGeom>
                    <a:avLst/>
                    <a:gdLst/>
                    <a:ahLst/>
                    <a:cxnLst>
                      <a:cxn ang="0">
                        <a:pos x="4" y="19"/>
                      </a:cxn>
                      <a:cxn ang="0">
                        <a:pos x="0" y="14"/>
                      </a:cxn>
                      <a:cxn ang="0">
                        <a:pos x="20" y="0"/>
                      </a:cxn>
                      <a:cxn ang="0">
                        <a:pos x="44" y="11"/>
                      </a:cxn>
                      <a:cxn ang="0">
                        <a:pos x="4" y="19"/>
                      </a:cxn>
                    </a:cxnLst>
                    <a:rect l="0" t="0" r="r" b="b"/>
                    <a:pathLst>
                      <a:path w="44" h="19">
                        <a:moveTo>
                          <a:pt x="4" y="19"/>
                        </a:moveTo>
                        <a:cubicBezTo>
                          <a:pt x="1" y="19"/>
                          <a:pt x="0" y="17"/>
                          <a:pt x="0" y="14"/>
                        </a:cubicBezTo>
                        <a:cubicBezTo>
                          <a:pt x="0" y="8"/>
                          <a:pt x="13" y="0"/>
                          <a:pt x="20" y="0"/>
                        </a:cubicBezTo>
                        <a:cubicBezTo>
                          <a:pt x="27" y="0"/>
                          <a:pt x="44" y="4"/>
                          <a:pt x="44" y="11"/>
                        </a:cubicBezTo>
                        <a:cubicBezTo>
                          <a:pt x="44" y="17"/>
                          <a:pt x="9" y="19"/>
                          <a:pt x="4" y="1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61" name="Freeform: Shape 278"/>
                  <p:cNvSpPr/>
                  <p:nvPr/>
                </p:nvSpPr>
                <p:spPr bwMode="auto">
                  <a:xfrm>
                    <a:off x="7191375" y="1443038"/>
                    <a:ext cx="23813" cy="14288"/>
                  </a:xfrm>
                  <a:custGeom>
                    <a:avLst/>
                    <a:gdLst/>
                    <a:ahLst/>
                    <a:cxnLst>
                      <a:cxn ang="0">
                        <a:pos x="13" y="10"/>
                      </a:cxn>
                      <a:cxn ang="0">
                        <a:pos x="18" y="6"/>
                      </a:cxn>
                      <a:cxn ang="0">
                        <a:pos x="15" y="0"/>
                      </a:cxn>
                      <a:cxn ang="0">
                        <a:pos x="0" y="0"/>
                      </a:cxn>
                      <a:cxn ang="0">
                        <a:pos x="13" y="10"/>
                      </a:cxn>
                    </a:cxnLst>
                    <a:rect l="0" t="0" r="r" b="b"/>
                    <a:pathLst>
                      <a:path w="18" h="10">
                        <a:moveTo>
                          <a:pt x="13" y="10"/>
                        </a:moveTo>
                        <a:cubicBezTo>
                          <a:pt x="15" y="10"/>
                          <a:pt x="18" y="8"/>
                          <a:pt x="18" y="6"/>
                        </a:cubicBezTo>
                        <a:cubicBezTo>
                          <a:pt x="18" y="3"/>
                          <a:pt x="15" y="2"/>
                          <a:pt x="15" y="0"/>
                        </a:cubicBezTo>
                        <a:cubicBezTo>
                          <a:pt x="0" y="0"/>
                          <a:pt x="0" y="0"/>
                          <a:pt x="0" y="0"/>
                        </a:cubicBezTo>
                        <a:cubicBezTo>
                          <a:pt x="3" y="6"/>
                          <a:pt x="7" y="10"/>
                          <a:pt x="13" y="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62" name="Freeform: Shape 279"/>
                  <p:cNvSpPr/>
                  <p:nvPr/>
                </p:nvSpPr>
                <p:spPr bwMode="auto">
                  <a:xfrm>
                    <a:off x="6645275" y="1257300"/>
                    <a:ext cx="11113" cy="12700"/>
                  </a:xfrm>
                  <a:custGeom>
                    <a:avLst/>
                    <a:gdLst/>
                    <a:ahLst/>
                    <a:cxnLst>
                      <a:cxn ang="0">
                        <a:pos x="8" y="5"/>
                      </a:cxn>
                      <a:cxn ang="0">
                        <a:pos x="3" y="0"/>
                      </a:cxn>
                      <a:cxn ang="0">
                        <a:pos x="0" y="7"/>
                      </a:cxn>
                      <a:cxn ang="0">
                        <a:pos x="3" y="10"/>
                      </a:cxn>
                      <a:cxn ang="0">
                        <a:pos x="8" y="4"/>
                      </a:cxn>
                      <a:cxn ang="0">
                        <a:pos x="6" y="4"/>
                      </a:cxn>
                      <a:cxn ang="0">
                        <a:pos x="8" y="5"/>
                      </a:cxn>
                    </a:cxnLst>
                    <a:rect l="0" t="0" r="r" b="b"/>
                    <a:pathLst>
                      <a:path w="8" h="10">
                        <a:moveTo>
                          <a:pt x="8" y="5"/>
                        </a:moveTo>
                        <a:cubicBezTo>
                          <a:pt x="3" y="0"/>
                          <a:pt x="3" y="0"/>
                          <a:pt x="3" y="0"/>
                        </a:cubicBezTo>
                        <a:cubicBezTo>
                          <a:pt x="2" y="2"/>
                          <a:pt x="0" y="4"/>
                          <a:pt x="0" y="7"/>
                        </a:cubicBezTo>
                        <a:cubicBezTo>
                          <a:pt x="0" y="9"/>
                          <a:pt x="1" y="10"/>
                          <a:pt x="3" y="10"/>
                        </a:cubicBezTo>
                        <a:cubicBezTo>
                          <a:pt x="7" y="10"/>
                          <a:pt x="7" y="6"/>
                          <a:pt x="8" y="4"/>
                        </a:cubicBezTo>
                        <a:cubicBezTo>
                          <a:pt x="6" y="4"/>
                          <a:pt x="6" y="4"/>
                          <a:pt x="6" y="4"/>
                        </a:cubicBezTo>
                        <a:lnTo>
                          <a:pt x="8" y="5"/>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63" name="Freeform: Shape 280"/>
                  <p:cNvSpPr/>
                  <p:nvPr/>
                </p:nvSpPr>
                <p:spPr bwMode="auto">
                  <a:xfrm>
                    <a:off x="6249988" y="1300163"/>
                    <a:ext cx="26988" cy="15875"/>
                  </a:xfrm>
                  <a:custGeom>
                    <a:avLst/>
                    <a:gdLst/>
                    <a:ahLst/>
                    <a:cxnLst>
                      <a:cxn ang="0">
                        <a:pos x="20" y="9"/>
                      </a:cxn>
                      <a:cxn ang="0">
                        <a:pos x="10" y="12"/>
                      </a:cxn>
                      <a:cxn ang="0">
                        <a:pos x="0" y="7"/>
                      </a:cxn>
                      <a:cxn ang="0">
                        <a:pos x="10" y="0"/>
                      </a:cxn>
                      <a:cxn ang="0">
                        <a:pos x="20" y="7"/>
                      </a:cxn>
                      <a:cxn ang="0">
                        <a:pos x="17" y="12"/>
                      </a:cxn>
                      <a:cxn ang="0">
                        <a:pos x="20" y="9"/>
                      </a:cxn>
                    </a:cxnLst>
                    <a:rect l="0" t="0" r="r" b="b"/>
                    <a:pathLst>
                      <a:path w="20" h="12">
                        <a:moveTo>
                          <a:pt x="20" y="9"/>
                        </a:moveTo>
                        <a:cubicBezTo>
                          <a:pt x="17" y="11"/>
                          <a:pt x="14" y="12"/>
                          <a:pt x="10" y="12"/>
                        </a:cubicBezTo>
                        <a:cubicBezTo>
                          <a:pt x="5" y="12"/>
                          <a:pt x="0" y="11"/>
                          <a:pt x="0" y="7"/>
                        </a:cubicBezTo>
                        <a:cubicBezTo>
                          <a:pt x="0" y="3"/>
                          <a:pt x="6" y="0"/>
                          <a:pt x="10" y="0"/>
                        </a:cubicBezTo>
                        <a:cubicBezTo>
                          <a:pt x="16" y="0"/>
                          <a:pt x="20" y="2"/>
                          <a:pt x="20" y="7"/>
                        </a:cubicBezTo>
                        <a:cubicBezTo>
                          <a:pt x="20" y="10"/>
                          <a:pt x="18" y="11"/>
                          <a:pt x="17" y="12"/>
                        </a:cubicBezTo>
                        <a:lnTo>
                          <a:pt x="20" y="9"/>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64" name="Freeform: Shape 281"/>
                  <p:cNvSpPr/>
                  <p:nvPr/>
                </p:nvSpPr>
                <p:spPr bwMode="auto">
                  <a:xfrm>
                    <a:off x="6043613" y="1128713"/>
                    <a:ext cx="100013" cy="57150"/>
                  </a:xfrm>
                  <a:custGeom>
                    <a:avLst/>
                    <a:gdLst/>
                    <a:ahLst/>
                    <a:cxnLst>
                      <a:cxn ang="0">
                        <a:pos x="6" y="43"/>
                      </a:cxn>
                      <a:cxn ang="0">
                        <a:pos x="0" y="37"/>
                      </a:cxn>
                      <a:cxn ang="0">
                        <a:pos x="8" y="27"/>
                      </a:cxn>
                      <a:cxn ang="0">
                        <a:pos x="39" y="0"/>
                      </a:cxn>
                      <a:cxn ang="0">
                        <a:pos x="45" y="0"/>
                      </a:cxn>
                      <a:cxn ang="0">
                        <a:pos x="44" y="10"/>
                      </a:cxn>
                      <a:cxn ang="0">
                        <a:pos x="52" y="6"/>
                      </a:cxn>
                      <a:cxn ang="0">
                        <a:pos x="76" y="23"/>
                      </a:cxn>
                      <a:cxn ang="0">
                        <a:pos x="45" y="34"/>
                      </a:cxn>
                      <a:cxn ang="0">
                        <a:pos x="30" y="37"/>
                      </a:cxn>
                      <a:cxn ang="0">
                        <a:pos x="6" y="43"/>
                      </a:cxn>
                    </a:cxnLst>
                    <a:rect l="0" t="0" r="r" b="b"/>
                    <a:pathLst>
                      <a:path w="76" h="43">
                        <a:moveTo>
                          <a:pt x="6" y="43"/>
                        </a:moveTo>
                        <a:cubicBezTo>
                          <a:pt x="1" y="43"/>
                          <a:pt x="0" y="41"/>
                          <a:pt x="0" y="37"/>
                        </a:cubicBezTo>
                        <a:cubicBezTo>
                          <a:pt x="0" y="30"/>
                          <a:pt x="5" y="30"/>
                          <a:pt x="8" y="27"/>
                        </a:cubicBezTo>
                        <a:cubicBezTo>
                          <a:pt x="18" y="17"/>
                          <a:pt x="22" y="0"/>
                          <a:pt x="39" y="0"/>
                        </a:cubicBezTo>
                        <a:cubicBezTo>
                          <a:pt x="43" y="0"/>
                          <a:pt x="43" y="0"/>
                          <a:pt x="45" y="0"/>
                        </a:cubicBezTo>
                        <a:cubicBezTo>
                          <a:pt x="45" y="7"/>
                          <a:pt x="47" y="7"/>
                          <a:pt x="44" y="10"/>
                        </a:cubicBezTo>
                        <a:cubicBezTo>
                          <a:pt x="47" y="9"/>
                          <a:pt x="49" y="6"/>
                          <a:pt x="52" y="6"/>
                        </a:cubicBezTo>
                        <a:cubicBezTo>
                          <a:pt x="58" y="6"/>
                          <a:pt x="76" y="17"/>
                          <a:pt x="76" y="23"/>
                        </a:cubicBezTo>
                        <a:cubicBezTo>
                          <a:pt x="76" y="34"/>
                          <a:pt x="53" y="36"/>
                          <a:pt x="45" y="34"/>
                        </a:cubicBezTo>
                        <a:cubicBezTo>
                          <a:pt x="43" y="34"/>
                          <a:pt x="30" y="37"/>
                          <a:pt x="30" y="37"/>
                        </a:cubicBezTo>
                        <a:lnTo>
                          <a:pt x="6" y="4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65" name="Freeform: Shape 282"/>
                  <p:cNvSpPr/>
                  <p:nvPr/>
                </p:nvSpPr>
                <p:spPr bwMode="auto">
                  <a:xfrm>
                    <a:off x="5900738" y="1101725"/>
                    <a:ext cx="39688" cy="20638"/>
                  </a:xfrm>
                  <a:custGeom>
                    <a:avLst/>
                    <a:gdLst/>
                    <a:ahLst/>
                    <a:cxnLst>
                      <a:cxn ang="0">
                        <a:pos x="12" y="0"/>
                      </a:cxn>
                      <a:cxn ang="0">
                        <a:pos x="30" y="7"/>
                      </a:cxn>
                      <a:cxn ang="0">
                        <a:pos x="9" y="16"/>
                      </a:cxn>
                      <a:cxn ang="0">
                        <a:pos x="0" y="5"/>
                      </a:cxn>
                      <a:cxn ang="0">
                        <a:pos x="12" y="0"/>
                      </a:cxn>
                    </a:cxnLst>
                    <a:rect l="0" t="0" r="r" b="b"/>
                    <a:pathLst>
                      <a:path w="30" h="16">
                        <a:moveTo>
                          <a:pt x="12" y="0"/>
                        </a:moveTo>
                        <a:cubicBezTo>
                          <a:pt x="14" y="0"/>
                          <a:pt x="26" y="6"/>
                          <a:pt x="30" y="7"/>
                        </a:cubicBezTo>
                        <a:cubicBezTo>
                          <a:pt x="29" y="15"/>
                          <a:pt x="14" y="16"/>
                          <a:pt x="9" y="16"/>
                        </a:cubicBezTo>
                        <a:cubicBezTo>
                          <a:pt x="6" y="16"/>
                          <a:pt x="0" y="9"/>
                          <a:pt x="0" y="5"/>
                        </a:cubicBezTo>
                        <a:cubicBezTo>
                          <a:pt x="0" y="0"/>
                          <a:pt x="9" y="0"/>
                          <a:pt x="12"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66" name="Freeform: Shape 283"/>
                  <p:cNvSpPr/>
                  <p:nvPr/>
                </p:nvSpPr>
                <p:spPr bwMode="auto">
                  <a:xfrm>
                    <a:off x="5913438" y="1057275"/>
                    <a:ext cx="139700" cy="98425"/>
                  </a:xfrm>
                  <a:custGeom>
                    <a:avLst/>
                    <a:gdLst/>
                    <a:ahLst/>
                    <a:cxnLst>
                      <a:cxn ang="0">
                        <a:pos x="99" y="68"/>
                      </a:cxn>
                      <a:cxn ang="0">
                        <a:pos x="90" y="74"/>
                      </a:cxn>
                      <a:cxn ang="0">
                        <a:pos x="41" y="66"/>
                      </a:cxn>
                      <a:cxn ang="0">
                        <a:pos x="17" y="50"/>
                      </a:cxn>
                      <a:cxn ang="0">
                        <a:pos x="50" y="36"/>
                      </a:cxn>
                      <a:cxn ang="0">
                        <a:pos x="32" y="36"/>
                      </a:cxn>
                      <a:cxn ang="0">
                        <a:pos x="0" y="26"/>
                      </a:cxn>
                      <a:cxn ang="0">
                        <a:pos x="46" y="0"/>
                      </a:cxn>
                      <a:cxn ang="0">
                        <a:pos x="72" y="17"/>
                      </a:cxn>
                      <a:cxn ang="0">
                        <a:pos x="67" y="18"/>
                      </a:cxn>
                      <a:cxn ang="0">
                        <a:pos x="67" y="27"/>
                      </a:cxn>
                      <a:cxn ang="0">
                        <a:pos x="59" y="35"/>
                      </a:cxn>
                      <a:cxn ang="0">
                        <a:pos x="68" y="35"/>
                      </a:cxn>
                      <a:cxn ang="0">
                        <a:pos x="81" y="39"/>
                      </a:cxn>
                      <a:cxn ang="0">
                        <a:pos x="90" y="39"/>
                      </a:cxn>
                      <a:cxn ang="0">
                        <a:pos x="105" y="48"/>
                      </a:cxn>
                      <a:cxn ang="0">
                        <a:pos x="101" y="57"/>
                      </a:cxn>
                      <a:cxn ang="0">
                        <a:pos x="92" y="62"/>
                      </a:cxn>
                      <a:cxn ang="0">
                        <a:pos x="99" y="68"/>
                      </a:cxn>
                    </a:cxnLst>
                    <a:rect l="0" t="0" r="r" b="b"/>
                    <a:pathLst>
                      <a:path w="105" h="74">
                        <a:moveTo>
                          <a:pt x="99" y="68"/>
                        </a:moveTo>
                        <a:cubicBezTo>
                          <a:pt x="99" y="72"/>
                          <a:pt x="94" y="74"/>
                          <a:pt x="90" y="74"/>
                        </a:cubicBezTo>
                        <a:cubicBezTo>
                          <a:pt x="71" y="74"/>
                          <a:pt x="57" y="66"/>
                          <a:pt x="41" y="66"/>
                        </a:cubicBezTo>
                        <a:cubicBezTo>
                          <a:pt x="35" y="66"/>
                          <a:pt x="24" y="54"/>
                          <a:pt x="17" y="50"/>
                        </a:cubicBezTo>
                        <a:cubicBezTo>
                          <a:pt x="32" y="46"/>
                          <a:pt x="36" y="41"/>
                          <a:pt x="50" y="36"/>
                        </a:cubicBezTo>
                        <a:cubicBezTo>
                          <a:pt x="46" y="36"/>
                          <a:pt x="35" y="36"/>
                          <a:pt x="32" y="36"/>
                        </a:cubicBezTo>
                        <a:cubicBezTo>
                          <a:pt x="20" y="36"/>
                          <a:pt x="11" y="32"/>
                          <a:pt x="0" y="26"/>
                        </a:cubicBezTo>
                        <a:cubicBezTo>
                          <a:pt x="18" y="21"/>
                          <a:pt x="25" y="0"/>
                          <a:pt x="46" y="0"/>
                        </a:cubicBezTo>
                        <a:cubicBezTo>
                          <a:pt x="58" y="0"/>
                          <a:pt x="65" y="12"/>
                          <a:pt x="72" y="17"/>
                        </a:cubicBezTo>
                        <a:cubicBezTo>
                          <a:pt x="68" y="19"/>
                          <a:pt x="69" y="18"/>
                          <a:pt x="67" y="18"/>
                        </a:cubicBezTo>
                        <a:cubicBezTo>
                          <a:pt x="68" y="23"/>
                          <a:pt x="67" y="24"/>
                          <a:pt x="67" y="27"/>
                        </a:cubicBezTo>
                        <a:cubicBezTo>
                          <a:pt x="67" y="29"/>
                          <a:pt x="62" y="33"/>
                          <a:pt x="59" y="35"/>
                        </a:cubicBezTo>
                        <a:cubicBezTo>
                          <a:pt x="63" y="33"/>
                          <a:pt x="65" y="35"/>
                          <a:pt x="68" y="35"/>
                        </a:cubicBezTo>
                        <a:cubicBezTo>
                          <a:pt x="73" y="35"/>
                          <a:pt x="76" y="39"/>
                          <a:pt x="81" y="39"/>
                        </a:cubicBezTo>
                        <a:cubicBezTo>
                          <a:pt x="84" y="39"/>
                          <a:pt x="87" y="39"/>
                          <a:pt x="90" y="39"/>
                        </a:cubicBezTo>
                        <a:cubicBezTo>
                          <a:pt x="99" y="39"/>
                          <a:pt x="99" y="42"/>
                          <a:pt x="105" y="48"/>
                        </a:cubicBezTo>
                        <a:cubicBezTo>
                          <a:pt x="100" y="51"/>
                          <a:pt x="101" y="52"/>
                          <a:pt x="101" y="57"/>
                        </a:cubicBezTo>
                        <a:cubicBezTo>
                          <a:pt x="101" y="61"/>
                          <a:pt x="95" y="62"/>
                          <a:pt x="92" y="62"/>
                        </a:cubicBezTo>
                        <a:cubicBezTo>
                          <a:pt x="95" y="63"/>
                          <a:pt x="99" y="65"/>
                          <a:pt x="99" y="6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67" name="Freeform: Shape 284"/>
                  <p:cNvSpPr/>
                  <p:nvPr/>
                </p:nvSpPr>
                <p:spPr bwMode="auto">
                  <a:xfrm>
                    <a:off x="5973763" y="1212850"/>
                    <a:ext cx="17463" cy="12700"/>
                  </a:xfrm>
                  <a:custGeom>
                    <a:avLst/>
                    <a:gdLst/>
                    <a:ahLst/>
                    <a:cxnLst>
                      <a:cxn ang="0">
                        <a:pos x="0" y="5"/>
                      </a:cxn>
                      <a:cxn ang="0">
                        <a:pos x="7" y="0"/>
                      </a:cxn>
                      <a:cxn ang="0">
                        <a:pos x="13" y="0"/>
                      </a:cxn>
                      <a:cxn ang="0">
                        <a:pos x="5" y="9"/>
                      </a:cxn>
                      <a:cxn ang="0">
                        <a:pos x="0" y="5"/>
                      </a:cxn>
                    </a:cxnLst>
                    <a:rect l="0" t="0" r="r" b="b"/>
                    <a:pathLst>
                      <a:path w="13" h="9">
                        <a:moveTo>
                          <a:pt x="0" y="5"/>
                        </a:moveTo>
                        <a:cubicBezTo>
                          <a:pt x="3" y="3"/>
                          <a:pt x="5" y="1"/>
                          <a:pt x="7" y="0"/>
                        </a:cubicBezTo>
                        <a:cubicBezTo>
                          <a:pt x="13" y="0"/>
                          <a:pt x="13" y="0"/>
                          <a:pt x="13" y="0"/>
                        </a:cubicBezTo>
                        <a:cubicBezTo>
                          <a:pt x="12" y="6"/>
                          <a:pt x="10" y="9"/>
                          <a:pt x="5" y="9"/>
                        </a:cubicBezTo>
                        <a:cubicBezTo>
                          <a:pt x="2" y="9"/>
                          <a:pt x="1" y="7"/>
                          <a:pt x="0" y="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68" name="Freeform: Shape 285"/>
                  <p:cNvSpPr/>
                  <p:nvPr/>
                </p:nvSpPr>
                <p:spPr bwMode="auto">
                  <a:xfrm>
                    <a:off x="5886450" y="1060450"/>
                    <a:ext cx="23813" cy="7938"/>
                  </a:xfrm>
                  <a:custGeom>
                    <a:avLst/>
                    <a:gdLst/>
                    <a:ahLst/>
                    <a:cxnLst>
                      <a:cxn ang="0">
                        <a:pos x="18" y="4"/>
                      </a:cxn>
                      <a:cxn ang="0">
                        <a:pos x="0" y="0"/>
                      </a:cxn>
                      <a:cxn ang="0">
                        <a:pos x="16" y="0"/>
                      </a:cxn>
                      <a:cxn ang="0">
                        <a:pos x="18" y="4"/>
                      </a:cxn>
                    </a:cxnLst>
                    <a:rect l="0" t="0" r="r" b="b"/>
                    <a:pathLst>
                      <a:path w="18" h="6">
                        <a:moveTo>
                          <a:pt x="18" y="4"/>
                        </a:moveTo>
                        <a:cubicBezTo>
                          <a:pt x="11" y="5"/>
                          <a:pt x="3" y="6"/>
                          <a:pt x="0" y="0"/>
                        </a:cubicBezTo>
                        <a:cubicBezTo>
                          <a:pt x="16" y="0"/>
                          <a:pt x="16" y="0"/>
                          <a:pt x="16" y="0"/>
                        </a:cubicBezTo>
                        <a:lnTo>
                          <a:pt x="18" y="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69" name="Freeform: Shape 286"/>
                  <p:cNvSpPr/>
                  <p:nvPr/>
                </p:nvSpPr>
                <p:spPr bwMode="auto">
                  <a:xfrm>
                    <a:off x="6162675" y="1173163"/>
                    <a:ext cx="20638" cy="9525"/>
                  </a:xfrm>
                  <a:custGeom>
                    <a:avLst/>
                    <a:gdLst/>
                    <a:ahLst/>
                    <a:cxnLst>
                      <a:cxn ang="0">
                        <a:pos x="15" y="1"/>
                      </a:cxn>
                      <a:cxn ang="0">
                        <a:pos x="9" y="7"/>
                      </a:cxn>
                      <a:cxn ang="0">
                        <a:pos x="0" y="2"/>
                      </a:cxn>
                      <a:cxn ang="0">
                        <a:pos x="15" y="1"/>
                      </a:cxn>
                    </a:cxnLst>
                    <a:rect l="0" t="0" r="r" b="b"/>
                    <a:pathLst>
                      <a:path w="15" h="7">
                        <a:moveTo>
                          <a:pt x="15" y="1"/>
                        </a:moveTo>
                        <a:cubicBezTo>
                          <a:pt x="14" y="4"/>
                          <a:pt x="12" y="7"/>
                          <a:pt x="9" y="7"/>
                        </a:cubicBezTo>
                        <a:cubicBezTo>
                          <a:pt x="4" y="7"/>
                          <a:pt x="1" y="4"/>
                          <a:pt x="0" y="2"/>
                        </a:cubicBezTo>
                        <a:cubicBezTo>
                          <a:pt x="9" y="0"/>
                          <a:pt x="11" y="2"/>
                          <a:pt x="15" y="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70" name="Freeform: Shape 287"/>
                  <p:cNvSpPr/>
                  <p:nvPr/>
                </p:nvSpPr>
                <p:spPr bwMode="auto">
                  <a:xfrm>
                    <a:off x="5119688" y="1074738"/>
                    <a:ext cx="117475" cy="36513"/>
                  </a:xfrm>
                  <a:custGeom>
                    <a:avLst/>
                    <a:gdLst/>
                    <a:ahLst/>
                    <a:cxnLst>
                      <a:cxn ang="0">
                        <a:pos x="76" y="14"/>
                      </a:cxn>
                      <a:cxn ang="0">
                        <a:pos x="58" y="17"/>
                      </a:cxn>
                      <a:cxn ang="0">
                        <a:pos x="49" y="27"/>
                      </a:cxn>
                      <a:cxn ang="0">
                        <a:pos x="44" y="23"/>
                      </a:cxn>
                      <a:cxn ang="0">
                        <a:pos x="44" y="23"/>
                      </a:cxn>
                      <a:cxn ang="0">
                        <a:pos x="32" y="17"/>
                      </a:cxn>
                      <a:cxn ang="0">
                        <a:pos x="41" y="14"/>
                      </a:cxn>
                      <a:cxn ang="0">
                        <a:pos x="33" y="13"/>
                      </a:cxn>
                      <a:cxn ang="0">
                        <a:pos x="40" y="9"/>
                      </a:cxn>
                      <a:cxn ang="0">
                        <a:pos x="30" y="5"/>
                      </a:cxn>
                      <a:cxn ang="0">
                        <a:pos x="10" y="11"/>
                      </a:cxn>
                      <a:cxn ang="0">
                        <a:pos x="0" y="9"/>
                      </a:cxn>
                      <a:cxn ang="0">
                        <a:pos x="34" y="0"/>
                      </a:cxn>
                      <a:cxn ang="0">
                        <a:pos x="60" y="6"/>
                      </a:cxn>
                      <a:cxn ang="0">
                        <a:pos x="76" y="0"/>
                      </a:cxn>
                      <a:cxn ang="0">
                        <a:pos x="89" y="5"/>
                      </a:cxn>
                      <a:cxn ang="0">
                        <a:pos x="78" y="13"/>
                      </a:cxn>
                      <a:cxn ang="0">
                        <a:pos x="73" y="13"/>
                      </a:cxn>
                      <a:cxn ang="0">
                        <a:pos x="73" y="17"/>
                      </a:cxn>
                      <a:cxn ang="0">
                        <a:pos x="76" y="14"/>
                      </a:cxn>
                    </a:cxnLst>
                    <a:rect l="0" t="0" r="r" b="b"/>
                    <a:pathLst>
                      <a:path w="89" h="27">
                        <a:moveTo>
                          <a:pt x="76" y="14"/>
                        </a:moveTo>
                        <a:cubicBezTo>
                          <a:pt x="69" y="19"/>
                          <a:pt x="65" y="13"/>
                          <a:pt x="58" y="17"/>
                        </a:cubicBezTo>
                        <a:cubicBezTo>
                          <a:pt x="54" y="19"/>
                          <a:pt x="53" y="27"/>
                          <a:pt x="49" y="27"/>
                        </a:cubicBezTo>
                        <a:cubicBezTo>
                          <a:pt x="47" y="26"/>
                          <a:pt x="45" y="24"/>
                          <a:pt x="44" y="23"/>
                        </a:cubicBezTo>
                        <a:cubicBezTo>
                          <a:pt x="44" y="23"/>
                          <a:pt x="44" y="23"/>
                          <a:pt x="44" y="23"/>
                        </a:cubicBezTo>
                        <a:cubicBezTo>
                          <a:pt x="38" y="23"/>
                          <a:pt x="33" y="21"/>
                          <a:pt x="32" y="17"/>
                        </a:cubicBezTo>
                        <a:cubicBezTo>
                          <a:pt x="36" y="15"/>
                          <a:pt x="38" y="15"/>
                          <a:pt x="41" y="14"/>
                        </a:cubicBezTo>
                        <a:cubicBezTo>
                          <a:pt x="37" y="14"/>
                          <a:pt x="35" y="13"/>
                          <a:pt x="33" y="13"/>
                        </a:cubicBezTo>
                        <a:cubicBezTo>
                          <a:pt x="36" y="11"/>
                          <a:pt x="38" y="11"/>
                          <a:pt x="40" y="9"/>
                        </a:cubicBezTo>
                        <a:cubicBezTo>
                          <a:pt x="36" y="8"/>
                          <a:pt x="34" y="5"/>
                          <a:pt x="30" y="5"/>
                        </a:cubicBezTo>
                        <a:cubicBezTo>
                          <a:pt x="25" y="5"/>
                          <a:pt x="17" y="11"/>
                          <a:pt x="10" y="11"/>
                        </a:cubicBezTo>
                        <a:cubicBezTo>
                          <a:pt x="7" y="11"/>
                          <a:pt x="4" y="9"/>
                          <a:pt x="0" y="9"/>
                        </a:cubicBezTo>
                        <a:cubicBezTo>
                          <a:pt x="4" y="2"/>
                          <a:pt x="25" y="0"/>
                          <a:pt x="34" y="0"/>
                        </a:cubicBezTo>
                        <a:cubicBezTo>
                          <a:pt x="45" y="0"/>
                          <a:pt x="52" y="6"/>
                          <a:pt x="60" y="6"/>
                        </a:cubicBezTo>
                        <a:cubicBezTo>
                          <a:pt x="67" y="6"/>
                          <a:pt x="70" y="0"/>
                          <a:pt x="76" y="0"/>
                        </a:cubicBezTo>
                        <a:cubicBezTo>
                          <a:pt x="82" y="0"/>
                          <a:pt x="87" y="4"/>
                          <a:pt x="89" y="5"/>
                        </a:cubicBezTo>
                        <a:cubicBezTo>
                          <a:pt x="89" y="13"/>
                          <a:pt x="83" y="9"/>
                          <a:pt x="78" y="13"/>
                        </a:cubicBezTo>
                        <a:cubicBezTo>
                          <a:pt x="76" y="13"/>
                          <a:pt x="75" y="13"/>
                          <a:pt x="73" y="13"/>
                        </a:cubicBezTo>
                        <a:cubicBezTo>
                          <a:pt x="73" y="17"/>
                          <a:pt x="73" y="17"/>
                          <a:pt x="73" y="17"/>
                        </a:cubicBezTo>
                        <a:lnTo>
                          <a:pt x="76" y="1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71" name="Freeform: Shape 288"/>
                  <p:cNvSpPr/>
                  <p:nvPr/>
                </p:nvSpPr>
                <p:spPr bwMode="auto">
                  <a:xfrm>
                    <a:off x="5427663" y="1052513"/>
                    <a:ext cx="41275" cy="26988"/>
                  </a:xfrm>
                  <a:custGeom>
                    <a:avLst/>
                    <a:gdLst/>
                    <a:ahLst/>
                    <a:cxnLst>
                      <a:cxn ang="0">
                        <a:pos x="7" y="20"/>
                      </a:cxn>
                      <a:cxn ang="0">
                        <a:pos x="0" y="13"/>
                      </a:cxn>
                      <a:cxn ang="0">
                        <a:pos x="25" y="0"/>
                      </a:cxn>
                      <a:cxn ang="0">
                        <a:pos x="31" y="14"/>
                      </a:cxn>
                      <a:cxn ang="0">
                        <a:pos x="7" y="20"/>
                      </a:cxn>
                    </a:cxnLst>
                    <a:rect l="0" t="0" r="r" b="b"/>
                    <a:pathLst>
                      <a:path w="31" h="20">
                        <a:moveTo>
                          <a:pt x="7" y="20"/>
                        </a:moveTo>
                        <a:cubicBezTo>
                          <a:pt x="2" y="20"/>
                          <a:pt x="0" y="17"/>
                          <a:pt x="0" y="13"/>
                        </a:cubicBezTo>
                        <a:cubicBezTo>
                          <a:pt x="0" y="7"/>
                          <a:pt x="18" y="0"/>
                          <a:pt x="25" y="0"/>
                        </a:cubicBezTo>
                        <a:cubicBezTo>
                          <a:pt x="31" y="14"/>
                          <a:pt x="31" y="14"/>
                          <a:pt x="31" y="14"/>
                        </a:cubicBezTo>
                        <a:cubicBezTo>
                          <a:pt x="28" y="16"/>
                          <a:pt x="11" y="20"/>
                          <a:pt x="7" y="2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72" name="Freeform: Shape 289"/>
                  <p:cNvSpPr/>
                  <p:nvPr/>
                </p:nvSpPr>
                <p:spPr bwMode="auto">
                  <a:xfrm>
                    <a:off x="5373688" y="1069975"/>
                    <a:ext cx="44450" cy="25400"/>
                  </a:xfrm>
                  <a:custGeom>
                    <a:avLst/>
                    <a:gdLst/>
                    <a:ahLst/>
                    <a:cxnLst>
                      <a:cxn ang="0">
                        <a:pos x="33" y="4"/>
                      </a:cxn>
                      <a:cxn ang="0">
                        <a:pos x="33" y="10"/>
                      </a:cxn>
                      <a:cxn ang="0">
                        <a:pos x="22" y="12"/>
                      </a:cxn>
                      <a:cxn ang="0">
                        <a:pos x="24" y="18"/>
                      </a:cxn>
                      <a:cxn ang="0">
                        <a:pos x="0" y="18"/>
                      </a:cxn>
                      <a:cxn ang="0">
                        <a:pos x="9" y="6"/>
                      </a:cxn>
                      <a:cxn ang="0">
                        <a:pos x="9" y="0"/>
                      </a:cxn>
                      <a:cxn ang="0">
                        <a:pos x="23" y="0"/>
                      </a:cxn>
                      <a:cxn ang="0">
                        <a:pos x="19" y="4"/>
                      </a:cxn>
                      <a:cxn ang="0">
                        <a:pos x="33" y="4"/>
                      </a:cxn>
                    </a:cxnLst>
                    <a:rect l="0" t="0" r="r" b="b"/>
                    <a:pathLst>
                      <a:path w="33" h="20">
                        <a:moveTo>
                          <a:pt x="33" y="4"/>
                        </a:moveTo>
                        <a:cubicBezTo>
                          <a:pt x="33" y="8"/>
                          <a:pt x="33" y="8"/>
                          <a:pt x="33" y="10"/>
                        </a:cubicBezTo>
                        <a:cubicBezTo>
                          <a:pt x="30" y="14"/>
                          <a:pt x="26" y="12"/>
                          <a:pt x="22" y="12"/>
                        </a:cubicBezTo>
                        <a:cubicBezTo>
                          <a:pt x="24" y="18"/>
                          <a:pt x="24" y="18"/>
                          <a:pt x="24" y="18"/>
                        </a:cubicBezTo>
                        <a:cubicBezTo>
                          <a:pt x="22" y="19"/>
                          <a:pt x="0" y="20"/>
                          <a:pt x="0" y="18"/>
                        </a:cubicBezTo>
                        <a:cubicBezTo>
                          <a:pt x="0" y="11"/>
                          <a:pt x="3" y="8"/>
                          <a:pt x="9" y="6"/>
                        </a:cubicBezTo>
                        <a:cubicBezTo>
                          <a:pt x="8" y="2"/>
                          <a:pt x="9" y="1"/>
                          <a:pt x="9" y="0"/>
                        </a:cubicBezTo>
                        <a:cubicBezTo>
                          <a:pt x="23" y="0"/>
                          <a:pt x="23" y="0"/>
                          <a:pt x="23" y="0"/>
                        </a:cubicBezTo>
                        <a:cubicBezTo>
                          <a:pt x="22" y="2"/>
                          <a:pt x="20" y="4"/>
                          <a:pt x="19" y="4"/>
                        </a:cubicBezTo>
                        <a:cubicBezTo>
                          <a:pt x="22" y="4"/>
                          <a:pt x="29" y="4"/>
                          <a:pt x="33"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73" name="Freeform: Shape 290"/>
                  <p:cNvSpPr/>
                  <p:nvPr/>
                </p:nvSpPr>
                <p:spPr bwMode="auto">
                  <a:xfrm>
                    <a:off x="5314950" y="1092200"/>
                    <a:ext cx="44450" cy="15875"/>
                  </a:xfrm>
                  <a:custGeom>
                    <a:avLst/>
                    <a:gdLst/>
                    <a:ahLst/>
                    <a:cxnLst>
                      <a:cxn ang="0">
                        <a:pos x="20" y="12"/>
                      </a:cxn>
                      <a:cxn ang="0">
                        <a:pos x="11" y="7"/>
                      </a:cxn>
                      <a:cxn ang="0">
                        <a:pos x="4" y="12"/>
                      </a:cxn>
                      <a:cxn ang="0">
                        <a:pos x="0" y="9"/>
                      </a:cxn>
                      <a:cxn ang="0">
                        <a:pos x="22" y="0"/>
                      </a:cxn>
                      <a:cxn ang="0">
                        <a:pos x="34" y="5"/>
                      </a:cxn>
                      <a:cxn ang="0">
                        <a:pos x="20" y="12"/>
                      </a:cxn>
                    </a:cxnLst>
                    <a:rect l="0" t="0" r="r" b="b"/>
                    <a:pathLst>
                      <a:path w="34" h="12">
                        <a:moveTo>
                          <a:pt x="20" y="12"/>
                        </a:moveTo>
                        <a:cubicBezTo>
                          <a:pt x="17" y="12"/>
                          <a:pt x="14" y="7"/>
                          <a:pt x="11" y="7"/>
                        </a:cubicBezTo>
                        <a:cubicBezTo>
                          <a:pt x="10" y="12"/>
                          <a:pt x="8" y="12"/>
                          <a:pt x="4" y="12"/>
                        </a:cubicBezTo>
                        <a:cubicBezTo>
                          <a:pt x="2" y="12"/>
                          <a:pt x="0" y="10"/>
                          <a:pt x="0" y="9"/>
                        </a:cubicBezTo>
                        <a:cubicBezTo>
                          <a:pt x="0" y="2"/>
                          <a:pt x="17" y="0"/>
                          <a:pt x="22" y="0"/>
                        </a:cubicBezTo>
                        <a:cubicBezTo>
                          <a:pt x="28" y="0"/>
                          <a:pt x="32" y="2"/>
                          <a:pt x="34" y="5"/>
                        </a:cubicBezTo>
                        <a:cubicBezTo>
                          <a:pt x="25" y="5"/>
                          <a:pt x="26" y="12"/>
                          <a:pt x="20"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74" name="Freeform: Shape 291"/>
                  <p:cNvSpPr/>
                  <p:nvPr/>
                </p:nvSpPr>
                <p:spPr bwMode="auto">
                  <a:xfrm>
                    <a:off x="5287963" y="1038225"/>
                    <a:ext cx="71438" cy="49213"/>
                  </a:xfrm>
                  <a:custGeom>
                    <a:avLst/>
                    <a:gdLst/>
                    <a:ahLst/>
                    <a:cxnLst>
                      <a:cxn ang="0">
                        <a:pos x="40" y="31"/>
                      </a:cxn>
                      <a:cxn ang="0">
                        <a:pos x="22" y="36"/>
                      </a:cxn>
                      <a:cxn ang="0">
                        <a:pos x="0" y="28"/>
                      </a:cxn>
                      <a:cxn ang="0">
                        <a:pos x="6" y="23"/>
                      </a:cxn>
                      <a:cxn ang="0">
                        <a:pos x="24" y="23"/>
                      </a:cxn>
                      <a:cxn ang="0">
                        <a:pos x="17" y="22"/>
                      </a:cxn>
                      <a:cxn ang="0">
                        <a:pos x="17" y="16"/>
                      </a:cxn>
                      <a:cxn ang="0">
                        <a:pos x="43" y="8"/>
                      </a:cxn>
                      <a:cxn ang="0">
                        <a:pos x="51" y="0"/>
                      </a:cxn>
                      <a:cxn ang="0">
                        <a:pos x="52" y="5"/>
                      </a:cxn>
                      <a:cxn ang="0">
                        <a:pos x="48" y="11"/>
                      </a:cxn>
                      <a:cxn ang="0">
                        <a:pos x="28" y="23"/>
                      </a:cxn>
                      <a:cxn ang="0">
                        <a:pos x="53" y="29"/>
                      </a:cxn>
                      <a:cxn ang="0">
                        <a:pos x="40" y="31"/>
                      </a:cxn>
                    </a:cxnLst>
                    <a:rect l="0" t="0" r="r" b="b"/>
                    <a:pathLst>
                      <a:path w="53" h="36">
                        <a:moveTo>
                          <a:pt x="40" y="31"/>
                        </a:moveTo>
                        <a:cubicBezTo>
                          <a:pt x="34" y="31"/>
                          <a:pt x="27" y="36"/>
                          <a:pt x="22" y="36"/>
                        </a:cubicBezTo>
                        <a:cubicBezTo>
                          <a:pt x="19" y="36"/>
                          <a:pt x="1" y="28"/>
                          <a:pt x="0" y="28"/>
                        </a:cubicBezTo>
                        <a:cubicBezTo>
                          <a:pt x="3" y="26"/>
                          <a:pt x="4" y="25"/>
                          <a:pt x="6" y="23"/>
                        </a:cubicBezTo>
                        <a:cubicBezTo>
                          <a:pt x="24" y="23"/>
                          <a:pt x="24" y="23"/>
                          <a:pt x="24" y="23"/>
                        </a:cubicBezTo>
                        <a:cubicBezTo>
                          <a:pt x="19" y="21"/>
                          <a:pt x="21" y="20"/>
                          <a:pt x="17" y="22"/>
                        </a:cubicBezTo>
                        <a:cubicBezTo>
                          <a:pt x="17" y="16"/>
                          <a:pt x="17" y="16"/>
                          <a:pt x="17" y="16"/>
                        </a:cubicBezTo>
                        <a:cubicBezTo>
                          <a:pt x="30" y="16"/>
                          <a:pt x="30" y="8"/>
                          <a:pt x="43" y="8"/>
                        </a:cubicBezTo>
                        <a:cubicBezTo>
                          <a:pt x="44" y="4"/>
                          <a:pt x="47" y="0"/>
                          <a:pt x="51" y="0"/>
                        </a:cubicBezTo>
                        <a:cubicBezTo>
                          <a:pt x="52" y="0"/>
                          <a:pt x="52" y="4"/>
                          <a:pt x="52" y="5"/>
                        </a:cubicBezTo>
                        <a:cubicBezTo>
                          <a:pt x="50" y="7"/>
                          <a:pt x="48" y="9"/>
                          <a:pt x="48" y="11"/>
                        </a:cubicBezTo>
                        <a:cubicBezTo>
                          <a:pt x="41" y="16"/>
                          <a:pt x="32" y="18"/>
                          <a:pt x="28" y="23"/>
                        </a:cubicBezTo>
                        <a:cubicBezTo>
                          <a:pt x="40" y="24"/>
                          <a:pt x="43" y="25"/>
                          <a:pt x="53" y="29"/>
                        </a:cubicBezTo>
                        <a:cubicBezTo>
                          <a:pt x="49" y="32"/>
                          <a:pt x="45" y="31"/>
                          <a:pt x="40" y="3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75" name="Freeform: Shape 292"/>
                  <p:cNvSpPr/>
                  <p:nvPr/>
                </p:nvSpPr>
                <p:spPr bwMode="auto">
                  <a:xfrm>
                    <a:off x="6675438" y="1244600"/>
                    <a:ext cx="128588" cy="49213"/>
                  </a:xfrm>
                  <a:custGeom>
                    <a:avLst/>
                    <a:gdLst/>
                    <a:ahLst/>
                    <a:cxnLst>
                      <a:cxn ang="0">
                        <a:pos x="77" y="29"/>
                      </a:cxn>
                      <a:cxn ang="0">
                        <a:pos x="66" y="34"/>
                      </a:cxn>
                      <a:cxn ang="0">
                        <a:pos x="58" y="29"/>
                      </a:cxn>
                      <a:cxn ang="0">
                        <a:pos x="50" y="32"/>
                      </a:cxn>
                      <a:cxn ang="0">
                        <a:pos x="40" y="36"/>
                      </a:cxn>
                      <a:cxn ang="0">
                        <a:pos x="32" y="31"/>
                      </a:cxn>
                      <a:cxn ang="0">
                        <a:pos x="22" y="38"/>
                      </a:cxn>
                      <a:cxn ang="0">
                        <a:pos x="0" y="18"/>
                      </a:cxn>
                      <a:cxn ang="0">
                        <a:pos x="20" y="0"/>
                      </a:cxn>
                      <a:cxn ang="0">
                        <a:pos x="47" y="15"/>
                      </a:cxn>
                      <a:cxn ang="0">
                        <a:pos x="54" y="3"/>
                      </a:cxn>
                      <a:cxn ang="0">
                        <a:pos x="97" y="15"/>
                      </a:cxn>
                      <a:cxn ang="0">
                        <a:pos x="89" y="29"/>
                      </a:cxn>
                      <a:cxn ang="0">
                        <a:pos x="77" y="29"/>
                      </a:cxn>
                    </a:cxnLst>
                    <a:rect l="0" t="0" r="r" b="b"/>
                    <a:pathLst>
                      <a:path w="97" h="38">
                        <a:moveTo>
                          <a:pt x="77" y="29"/>
                        </a:moveTo>
                        <a:cubicBezTo>
                          <a:pt x="74" y="29"/>
                          <a:pt x="72" y="34"/>
                          <a:pt x="66" y="34"/>
                        </a:cubicBezTo>
                        <a:cubicBezTo>
                          <a:pt x="63" y="34"/>
                          <a:pt x="62" y="29"/>
                          <a:pt x="58" y="29"/>
                        </a:cubicBezTo>
                        <a:cubicBezTo>
                          <a:pt x="55" y="29"/>
                          <a:pt x="53" y="32"/>
                          <a:pt x="50" y="32"/>
                        </a:cubicBezTo>
                        <a:cubicBezTo>
                          <a:pt x="47" y="32"/>
                          <a:pt x="44" y="36"/>
                          <a:pt x="40" y="36"/>
                        </a:cubicBezTo>
                        <a:cubicBezTo>
                          <a:pt x="36" y="36"/>
                          <a:pt x="34" y="34"/>
                          <a:pt x="32" y="31"/>
                        </a:cubicBezTo>
                        <a:cubicBezTo>
                          <a:pt x="29" y="34"/>
                          <a:pt x="27" y="38"/>
                          <a:pt x="22" y="38"/>
                        </a:cubicBezTo>
                        <a:cubicBezTo>
                          <a:pt x="11" y="38"/>
                          <a:pt x="0" y="29"/>
                          <a:pt x="0" y="18"/>
                        </a:cubicBezTo>
                        <a:cubicBezTo>
                          <a:pt x="0" y="8"/>
                          <a:pt x="11" y="0"/>
                          <a:pt x="20" y="0"/>
                        </a:cubicBezTo>
                        <a:cubicBezTo>
                          <a:pt x="34" y="0"/>
                          <a:pt x="35" y="15"/>
                          <a:pt x="47" y="15"/>
                        </a:cubicBezTo>
                        <a:cubicBezTo>
                          <a:pt x="47" y="8"/>
                          <a:pt x="49" y="3"/>
                          <a:pt x="54" y="3"/>
                        </a:cubicBezTo>
                        <a:cubicBezTo>
                          <a:pt x="62" y="3"/>
                          <a:pt x="88" y="12"/>
                          <a:pt x="97" y="15"/>
                        </a:cubicBezTo>
                        <a:cubicBezTo>
                          <a:pt x="95" y="21"/>
                          <a:pt x="89" y="26"/>
                          <a:pt x="89" y="29"/>
                        </a:cubicBezTo>
                        <a:lnTo>
                          <a:pt x="77" y="29"/>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76" name="Freeform: Shape 293"/>
                  <p:cNvSpPr/>
                  <p:nvPr/>
                </p:nvSpPr>
                <p:spPr bwMode="auto">
                  <a:xfrm>
                    <a:off x="4924425" y="2252663"/>
                    <a:ext cx="34925" cy="17463"/>
                  </a:xfrm>
                  <a:custGeom>
                    <a:avLst/>
                    <a:gdLst/>
                    <a:ahLst/>
                    <a:cxnLst>
                      <a:cxn ang="0">
                        <a:pos x="5" y="13"/>
                      </a:cxn>
                      <a:cxn ang="0">
                        <a:pos x="2" y="11"/>
                      </a:cxn>
                      <a:cxn ang="0">
                        <a:pos x="0" y="9"/>
                      </a:cxn>
                      <a:cxn ang="0">
                        <a:pos x="26" y="0"/>
                      </a:cxn>
                      <a:cxn ang="0">
                        <a:pos x="20" y="4"/>
                      </a:cxn>
                      <a:cxn ang="0">
                        <a:pos x="19" y="8"/>
                      </a:cxn>
                      <a:cxn ang="0">
                        <a:pos x="5" y="13"/>
                      </a:cxn>
                    </a:cxnLst>
                    <a:rect l="0" t="0" r="r" b="b"/>
                    <a:pathLst>
                      <a:path w="26" h="13">
                        <a:moveTo>
                          <a:pt x="5" y="13"/>
                        </a:moveTo>
                        <a:cubicBezTo>
                          <a:pt x="4" y="13"/>
                          <a:pt x="2" y="12"/>
                          <a:pt x="2" y="11"/>
                        </a:cubicBezTo>
                        <a:cubicBezTo>
                          <a:pt x="1" y="11"/>
                          <a:pt x="0" y="9"/>
                          <a:pt x="0" y="9"/>
                        </a:cubicBezTo>
                        <a:cubicBezTo>
                          <a:pt x="7" y="6"/>
                          <a:pt x="18" y="1"/>
                          <a:pt x="26" y="0"/>
                        </a:cubicBezTo>
                        <a:cubicBezTo>
                          <a:pt x="25" y="4"/>
                          <a:pt x="22" y="2"/>
                          <a:pt x="20" y="4"/>
                        </a:cubicBezTo>
                        <a:cubicBezTo>
                          <a:pt x="18" y="4"/>
                          <a:pt x="19" y="7"/>
                          <a:pt x="19" y="8"/>
                        </a:cubicBezTo>
                        <a:cubicBezTo>
                          <a:pt x="18" y="11"/>
                          <a:pt x="9" y="13"/>
                          <a:pt x="5" y="1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77" name="Freeform: Shape 294"/>
                  <p:cNvSpPr/>
                  <p:nvPr/>
                </p:nvSpPr>
                <p:spPr bwMode="auto">
                  <a:xfrm>
                    <a:off x="5183188" y="1463675"/>
                    <a:ext cx="34925" cy="25400"/>
                  </a:xfrm>
                  <a:custGeom>
                    <a:avLst/>
                    <a:gdLst/>
                    <a:ahLst/>
                    <a:cxnLst>
                      <a:cxn ang="0">
                        <a:pos x="5" y="4"/>
                      </a:cxn>
                      <a:cxn ang="0">
                        <a:pos x="11" y="0"/>
                      </a:cxn>
                      <a:cxn ang="0">
                        <a:pos x="26" y="6"/>
                      </a:cxn>
                      <a:cxn ang="0">
                        <a:pos x="26" y="12"/>
                      </a:cxn>
                      <a:cxn ang="0">
                        <a:pos x="8" y="19"/>
                      </a:cxn>
                      <a:cxn ang="0">
                        <a:pos x="0" y="14"/>
                      </a:cxn>
                      <a:cxn ang="0">
                        <a:pos x="5" y="4"/>
                      </a:cxn>
                    </a:cxnLst>
                    <a:rect l="0" t="0" r="r" b="b"/>
                    <a:pathLst>
                      <a:path w="26" h="19">
                        <a:moveTo>
                          <a:pt x="5" y="4"/>
                        </a:moveTo>
                        <a:cubicBezTo>
                          <a:pt x="8" y="4"/>
                          <a:pt x="8" y="0"/>
                          <a:pt x="11" y="0"/>
                        </a:cubicBezTo>
                        <a:cubicBezTo>
                          <a:pt x="17" y="0"/>
                          <a:pt x="20" y="5"/>
                          <a:pt x="26" y="6"/>
                        </a:cubicBezTo>
                        <a:cubicBezTo>
                          <a:pt x="26" y="12"/>
                          <a:pt x="26" y="12"/>
                          <a:pt x="26" y="12"/>
                        </a:cubicBezTo>
                        <a:cubicBezTo>
                          <a:pt x="20" y="15"/>
                          <a:pt x="15" y="19"/>
                          <a:pt x="8" y="19"/>
                        </a:cubicBezTo>
                        <a:cubicBezTo>
                          <a:pt x="2" y="19"/>
                          <a:pt x="0" y="19"/>
                          <a:pt x="0" y="14"/>
                        </a:cubicBezTo>
                        <a:cubicBezTo>
                          <a:pt x="0" y="12"/>
                          <a:pt x="4" y="4"/>
                          <a:pt x="5"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78" name="Freeform: Shape 295"/>
                  <p:cNvSpPr/>
                  <p:nvPr/>
                </p:nvSpPr>
                <p:spPr bwMode="auto">
                  <a:xfrm>
                    <a:off x="5359400" y="1433513"/>
                    <a:ext cx="26988" cy="25400"/>
                  </a:xfrm>
                  <a:custGeom>
                    <a:avLst/>
                    <a:gdLst/>
                    <a:ahLst/>
                    <a:cxnLst>
                      <a:cxn ang="0">
                        <a:pos x="21" y="17"/>
                      </a:cxn>
                      <a:cxn ang="0">
                        <a:pos x="15" y="19"/>
                      </a:cxn>
                      <a:cxn ang="0">
                        <a:pos x="0" y="8"/>
                      </a:cxn>
                      <a:cxn ang="0">
                        <a:pos x="21" y="17"/>
                      </a:cxn>
                    </a:cxnLst>
                    <a:rect l="0" t="0" r="r" b="b"/>
                    <a:pathLst>
                      <a:path w="21" h="20">
                        <a:moveTo>
                          <a:pt x="21" y="17"/>
                        </a:moveTo>
                        <a:cubicBezTo>
                          <a:pt x="21" y="20"/>
                          <a:pt x="15" y="19"/>
                          <a:pt x="15" y="19"/>
                        </a:cubicBezTo>
                        <a:cubicBezTo>
                          <a:pt x="10" y="19"/>
                          <a:pt x="0" y="14"/>
                          <a:pt x="0" y="8"/>
                        </a:cubicBezTo>
                        <a:cubicBezTo>
                          <a:pt x="0" y="0"/>
                          <a:pt x="21" y="8"/>
                          <a:pt x="21" y="1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79" name="Freeform: Shape 296"/>
                  <p:cNvSpPr/>
                  <p:nvPr/>
                </p:nvSpPr>
                <p:spPr bwMode="auto">
                  <a:xfrm>
                    <a:off x="5549900" y="1338263"/>
                    <a:ext cx="25400" cy="17463"/>
                  </a:xfrm>
                  <a:custGeom>
                    <a:avLst/>
                    <a:gdLst/>
                    <a:ahLst/>
                    <a:cxnLst>
                      <a:cxn ang="0">
                        <a:pos x="2" y="13"/>
                      </a:cxn>
                      <a:cxn ang="0">
                        <a:pos x="19" y="8"/>
                      </a:cxn>
                      <a:cxn ang="0">
                        <a:pos x="8" y="0"/>
                      </a:cxn>
                      <a:cxn ang="0">
                        <a:pos x="2" y="9"/>
                      </a:cxn>
                      <a:cxn ang="0">
                        <a:pos x="2" y="13"/>
                      </a:cxn>
                    </a:cxnLst>
                    <a:rect l="0" t="0" r="r" b="b"/>
                    <a:pathLst>
                      <a:path w="19" h="13">
                        <a:moveTo>
                          <a:pt x="2" y="13"/>
                        </a:moveTo>
                        <a:cubicBezTo>
                          <a:pt x="7" y="13"/>
                          <a:pt x="17" y="10"/>
                          <a:pt x="19" y="8"/>
                        </a:cubicBezTo>
                        <a:cubicBezTo>
                          <a:pt x="15" y="5"/>
                          <a:pt x="13" y="0"/>
                          <a:pt x="8" y="0"/>
                        </a:cubicBezTo>
                        <a:cubicBezTo>
                          <a:pt x="4" y="0"/>
                          <a:pt x="2" y="5"/>
                          <a:pt x="2" y="9"/>
                        </a:cubicBezTo>
                        <a:cubicBezTo>
                          <a:pt x="2" y="10"/>
                          <a:pt x="0" y="13"/>
                          <a:pt x="2" y="1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80" name="Freeform: Shape 297"/>
                  <p:cNvSpPr/>
                  <p:nvPr/>
                </p:nvSpPr>
                <p:spPr bwMode="auto">
                  <a:xfrm>
                    <a:off x="6727825" y="1320800"/>
                    <a:ext cx="53975" cy="22225"/>
                  </a:xfrm>
                  <a:custGeom>
                    <a:avLst/>
                    <a:gdLst/>
                    <a:ahLst/>
                    <a:cxnLst>
                      <a:cxn ang="0">
                        <a:pos x="0" y="13"/>
                      </a:cxn>
                      <a:cxn ang="0">
                        <a:pos x="21" y="0"/>
                      </a:cxn>
                      <a:cxn ang="0">
                        <a:pos x="41" y="17"/>
                      </a:cxn>
                      <a:cxn ang="0">
                        <a:pos x="28" y="17"/>
                      </a:cxn>
                      <a:cxn ang="0">
                        <a:pos x="2" y="11"/>
                      </a:cxn>
                      <a:cxn ang="0">
                        <a:pos x="0" y="13"/>
                      </a:cxn>
                    </a:cxnLst>
                    <a:rect l="0" t="0" r="r" b="b"/>
                    <a:pathLst>
                      <a:path w="41" h="17">
                        <a:moveTo>
                          <a:pt x="0" y="13"/>
                        </a:moveTo>
                        <a:cubicBezTo>
                          <a:pt x="5" y="6"/>
                          <a:pt x="11" y="0"/>
                          <a:pt x="21" y="0"/>
                        </a:cubicBezTo>
                        <a:cubicBezTo>
                          <a:pt x="32" y="0"/>
                          <a:pt x="41" y="7"/>
                          <a:pt x="41" y="17"/>
                        </a:cubicBezTo>
                        <a:cubicBezTo>
                          <a:pt x="28" y="17"/>
                          <a:pt x="28" y="17"/>
                          <a:pt x="28" y="17"/>
                        </a:cubicBezTo>
                        <a:cubicBezTo>
                          <a:pt x="20" y="13"/>
                          <a:pt x="10" y="14"/>
                          <a:pt x="2" y="11"/>
                        </a:cubicBezTo>
                        <a:lnTo>
                          <a:pt x="0" y="1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81" name="Freeform: Shape 298"/>
                  <p:cNvSpPr/>
                  <p:nvPr/>
                </p:nvSpPr>
                <p:spPr bwMode="auto">
                  <a:xfrm>
                    <a:off x="6832600" y="1266825"/>
                    <a:ext cx="74613" cy="26988"/>
                  </a:xfrm>
                  <a:custGeom>
                    <a:avLst/>
                    <a:gdLst/>
                    <a:ahLst/>
                    <a:cxnLst>
                      <a:cxn ang="0">
                        <a:pos x="0" y="0"/>
                      </a:cxn>
                      <a:cxn ang="0">
                        <a:pos x="52" y="9"/>
                      </a:cxn>
                      <a:cxn ang="0">
                        <a:pos x="56" y="13"/>
                      </a:cxn>
                      <a:cxn ang="0">
                        <a:pos x="37" y="20"/>
                      </a:cxn>
                      <a:cxn ang="0">
                        <a:pos x="4" y="3"/>
                      </a:cxn>
                      <a:cxn ang="0">
                        <a:pos x="0" y="0"/>
                      </a:cxn>
                    </a:cxnLst>
                    <a:rect l="0" t="0" r="r" b="b"/>
                    <a:pathLst>
                      <a:path w="56" h="20">
                        <a:moveTo>
                          <a:pt x="0" y="0"/>
                        </a:moveTo>
                        <a:cubicBezTo>
                          <a:pt x="4" y="3"/>
                          <a:pt x="50" y="9"/>
                          <a:pt x="52" y="9"/>
                        </a:cubicBezTo>
                        <a:cubicBezTo>
                          <a:pt x="55" y="9"/>
                          <a:pt x="56" y="11"/>
                          <a:pt x="56" y="13"/>
                        </a:cubicBezTo>
                        <a:cubicBezTo>
                          <a:pt x="56" y="18"/>
                          <a:pt x="44" y="20"/>
                          <a:pt x="37" y="20"/>
                        </a:cubicBezTo>
                        <a:cubicBezTo>
                          <a:pt x="25" y="20"/>
                          <a:pt x="4" y="14"/>
                          <a:pt x="4" y="3"/>
                        </a:cubicBezTo>
                        <a:lnTo>
                          <a:pt x="0"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82" name="Freeform: Shape 299"/>
                  <p:cNvSpPr/>
                  <p:nvPr/>
                </p:nvSpPr>
                <p:spPr bwMode="auto">
                  <a:xfrm>
                    <a:off x="6726238" y="1303338"/>
                    <a:ext cx="15875" cy="17463"/>
                  </a:xfrm>
                  <a:custGeom>
                    <a:avLst/>
                    <a:gdLst/>
                    <a:ahLst/>
                    <a:cxnLst>
                      <a:cxn ang="0">
                        <a:pos x="12" y="7"/>
                      </a:cxn>
                      <a:cxn ang="0">
                        <a:pos x="5" y="13"/>
                      </a:cxn>
                      <a:cxn ang="0">
                        <a:pos x="0" y="7"/>
                      </a:cxn>
                      <a:cxn ang="0">
                        <a:pos x="12" y="7"/>
                      </a:cxn>
                    </a:cxnLst>
                    <a:rect l="0" t="0" r="r" b="b"/>
                    <a:pathLst>
                      <a:path w="12" h="13">
                        <a:moveTo>
                          <a:pt x="12" y="7"/>
                        </a:moveTo>
                        <a:cubicBezTo>
                          <a:pt x="12" y="11"/>
                          <a:pt x="8" y="13"/>
                          <a:pt x="5" y="13"/>
                        </a:cubicBezTo>
                        <a:cubicBezTo>
                          <a:pt x="0" y="13"/>
                          <a:pt x="0" y="11"/>
                          <a:pt x="0" y="7"/>
                        </a:cubicBezTo>
                        <a:cubicBezTo>
                          <a:pt x="0" y="0"/>
                          <a:pt x="12" y="1"/>
                          <a:pt x="12" y="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sp>
            <p:nvSpPr>
              <p:cNvPr id="75" name="Oval 74"/>
              <p:cNvSpPr/>
              <p:nvPr/>
            </p:nvSpPr>
            <p:spPr>
              <a:xfrm>
                <a:off x="8231827" y="4352237"/>
                <a:ext cx="139942" cy="135840"/>
              </a:xfrm>
              <a:prstGeom prst="ellipse">
                <a:avLst/>
              </a:prstGeom>
              <a:gradFill>
                <a:gsLst>
                  <a:gs pos="0">
                    <a:schemeClr val="accent4"/>
                  </a:gs>
                  <a:gs pos="99000">
                    <a:schemeClr val="accent3"/>
                  </a:gs>
                </a:gsLst>
                <a:lin ang="0" scaled="1"/>
              </a:gradFill>
              <a:ln w="9525">
                <a:solidFill>
                  <a:schemeClr val="bg1"/>
                </a:solidFill>
              </a:ln>
              <a:effectLst>
                <a:glow rad="12700">
                  <a:schemeClr val="accent3">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a:off x="7657780" y="4394074"/>
                <a:ext cx="139942" cy="135840"/>
              </a:xfrm>
              <a:prstGeom prst="ellipse">
                <a:avLst/>
              </a:prstGeom>
              <a:gradFill>
                <a:gsLst>
                  <a:gs pos="0">
                    <a:schemeClr val="accent4"/>
                  </a:gs>
                  <a:gs pos="99000">
                    <a:schemeClr val="accent3"/>
                  </a:gs>
                </a:gsLst>
                <a:lin ang="0" scaled="1"/>
              </a:gradFill>
              <a:ln w="9525">
                <a:solidFill>
                  <a:schemeClr val="bg1"/>
                </a:solidFill>
              </a:ln>
              <a:effectLst>
                <a:glow rad="12700">
                  <a:schemeClr val="accent3">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p:cNvSpPr/>
              <p:nvPr/>
            </p:nvSpPr>
            <p:spPr>
              <a:xfrm>
                <a:off x="10823076" y="4670001"/>
                <a:ext cx="139942" cy="135840"/>
              </a:xfrm>
              <a:prstGeom prst="ellipse">
                <a:avLst/>
              </a:prstGeom>
              <a:gradFill>
                <a:gsLst>
                  <a:gs pos="0">
                    <a:schemeClr val="accent4"/>
                  </a:gs>
                  <a:gs pos="99000">
                    <a:schemeClr val="accent3"/>
                  </a:gs>
                </a:gsLst>
                <a:lin ang="0" scaled="1"/>
              </a:gradFill>
              <a:ln w="9525">
                <a:solidFill>
                  <a:schemeClr val="bg1"/>
                </a:solidFill>
              </a:ln>
              <a:effectLst>
                <a:glow rad="12700">
                  <a:schemeClr val="accent3">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p:cNvSpPr/>
              <p:nvPr/>
            </p:nvSpPr>
            <p:spPr>
              <a:xfrm>
                <a:off x="9260934" y="4190312"/>
                <a:ext cx="103243" cy="91780"/>
              </a:xfrm>
              <a:prstGeom prst="ellipse">
                <a:avLst/>
              </a:prstGeom>
              <a:gradFill>
                <a:gsLst>
                  <a:gs pos="0">
                    <a:schemeClr val="accent4"/>
                  </a:gs>
                  <a:gs pos="99000">
                    <a:schemeClr val="accent3"/>
                  </a:gs>
                </a:gsLst>
                <a:lin ang="0" scaled="1"/>
              </a:gradFill>
              <a:ln w="9525">
                <a:solidFill>
                  <a:schemeClr val="bg1"/>
                </a:solidFill>
              </a:ln>
              <a:effectLst>
                <a:glow rad="12700">
                  <a:schemeClr val="accent3">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p:cNvSpPr/>
              <p:nvPr/>
            </p:nvSpPr>
            <p:spPr>
              <a:xfrm>
                <a:off x="10779662" y="4394075"/>
                <a:ext cx="86828" cy="87536"/>
              </a:xfrm>
              <a:prstGeom prst="ellipse">
                <a:avLst/>
              </a:prstGeom>
              <a:gradFill>
                <a:gsLst>
                  <a:gs pos="0">
                    <a:schemeClr val="accent4"/>
                  </a:gs>
                  <a:gs pos="99000">
                    <a:schemeClr val="accent3"/>
                  </a:gs>
                </a:gsLst>
                <a:lin ang="0" scaled="1"/>
              </a:gradFill>
              <a:ln w="9525">
                <a:solidFill>
                  <a:schemeClr val="bg1"/>
                </a:solidFill>
              </a:ln>
              <a:effectLst>
                <a:glow rad="12700">
                  <a:schemeClr val="accent3">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10915488" y="4579247"/>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11139121" y="4491517"/>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p:nvPr/>
            </p:nvSpPr>
            <p:spPr>
              <a:xfrm>
                <a:off x="10352973" y="4695278"/>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p:cNvSpPr/>
              <p:nvPr/>
            </p:nvSpPr>
            <p:spPr>
              <a:xfrm>
                <a:off x="9572314" y="4582075"/>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9850887" y="4055886"/>
                <a:ext cx="103243" cy="9178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p:cNvSpPr/>
              <p:nvPr/>
            </p:nvSpPr>
            <p:spPr>
              <a:xfrm>
                <a:off x="9639541" y="4647165"/>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p:cNvSpPr/>
              <p:nvPr/>
            </p:nvSpPr>
            <p:spPr>
              <a:xfrm>
                <a:off x="9517434" y="4716500"/>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9706768" y="4712255"/>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p:cNvSpPr/>
              <p:nvPr/>
            </p:nvSpPr>
            <p:spPr>
              <a:xfrm>
                <a:off x="9502342" y="4374068"/>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p:cNvSpPr/>
              <p:nvPr/>
            </p:nvSpPr>
            <p:spPr>
              <a:xfrm>
                <a:off x="9514689" y="4323129"/>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p:cNvSpPr/>
              <p:nvPr/>
            </p:nvSpPr>
            <p:spPr>
              <a:xfrm>
                <a:off x="9258189" y="4353039"/>
                <a:ext cx="103243" cy="91780"/>
              </a:xfrm>
              <a:prstGeom prst="ellipse">
                <a:avLst/>
              </a:prstGeom>
              <a:gradFill>
                <a:gsLst>
                  <a:gs pos="0">
                    <a:schemeClr val="accent4"/>
                  </a:gs>
                  <a:gs pos="99000">
                    <a:schemeClr val="accent3"/>
                  </a:gs>
                </a:gsLst>
                <a:lin ang="0" scaled="1"/>
              </a:gradFill>
              <a:ln w="9525">
                <a:solidFill>
                  <a:schemeClr val="bg1"/>
                </a:solidFill>
              </a:ln>
              <a:effectLst>
                <a:glow rad="12700">
                  <a:schemeClr val="accent3">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p:cNvSpPr/>
              <p:nvPr/>
            </p:nvSpPr>
            <p:spPr>
              <a:xfrm>
                <a:off x="9395388" y="4214368"/>
                <a:ext cx="103243" cy="9178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p:cNvSpPr/>
              <p:nvPr/>
            </p:nvSpPr>
            <p:spPr>
              <a:xfrm>
                <a:off x="9339135" y="4287949"/>
                <a:ext cx="103243" cy="9178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p:cNvSpPr/>
              <p:nvPr/>
            </p:nvSpPr>
            <p:spPr>
              <a:xfrm>
                <a:off x="9347308" y="4481610"/>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p:cNvSpPr/>
              <p:nvPr/>
            </p:nvSpPr>
            <p:spPr>
              <a:xfrm>
                <a:off x="10960274" y="4548310"/>
                <a:ext cx="139942" cy="135840"/>
              </a:xfrm>
              <a:prstGeom prst="ellipse">
                <a:avLst/>
              </a:prstGeom>
              <a:gradFill>
                <a:gsLst>
                  <a:gs pos="0">
                    <a:schemeClr val="accent4"/>
                  </a:gs>
                  <a:gs pos="99000">
                    <a:schemeClr val="accent3"/>
                  </a:gs>
                </a:gsLst>
                <a:lin ang="0" scaled="1"/>
              </a:gradFill>
              <a:ln w="9525">
                <a:solidFill>
                  <a:schemeClr val="bg1"/>
                </a:solidFill>
              </a:ln>
              <a:effectLst>
                <a:glow rad="12700">
                  <a:schemeClr val="accent3">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p:cNvSpPr/>
              <p:nvPr/>
            </p:nvSpPr>
            <p:spPr>
              <a:xfrm>
                <a:off x="10793382" y="4597641"/>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p:cNvSpPr/>
              <p:nvPr/>
            </p:nvSpPr>
            <p:spPr>
              <a:xfrm>
                <a:off x="10848261" y="4582075"/>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p:cNvSpPr/>
              <p:nvPr/>
            </p:nvSpPr>
            <p:spPr>
              <a:xfrm>
                <a:off x="10919604" y="4341524"/>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p:cNvSpPr/>
              <p:nvPr/>
            </p:nvSpPr>
            <p:spPr>
              <a:xfrm>
                <a:off x="10986833" y="4442184"/>
                <a:ext cx="86828" cy="87536"/>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p:cNvSpPr/>
              <p:nvPr/>
            </p:nvSpPr>
            <p:spPr>
              <a:xfrm>
                <a:off x="8198957" y="4498591"/>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p:cNvSpPr/>
              <p:nvPr/>
            </p:nvSpPr>
            <p:spPr>
              <a:xfrm>
                <a:off x="8196213" y="4610377"/>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p:cNvSpPr/>
              <p:nvPr/>
            </p:nvSpPr>
            <p:spPr>
              <a:xfrm>
                <a:off x="7740711" y="4616036"/>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a:off x="7754430" y="4320300"/>
                <a:ext cx="38335" cy="44060"/>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3" name="组合 122"/>
              <p:cNvGrpSpPr/>
              <p:nvPr/>
            </p:nvGrpSpPr>
            <p:grpSpPr>
              <a:xfrm>
                <a:off x="7572839" y="5092912"/>
                <a:ext cx="3599572" cy="438072"/>
                <a:chOff x="7641511" y="1873544"/>
                <a:chExt cx="3599572" cy="438072"/>
              </a:xfrm>
            </p:grpSpPr>
            <p:pic>
              <p:nvPicPr>
                <p:cNvPr id="124" name="图片 123"/>
                <p:cNvPicPr>
                  <a:picLocks noChangeAspect="1"/>
                </p:cNvPicPr>
                <p:nvPr/>
              </p:nvPicPr>
              <p:blipFill>
                <a:blip r:embed="rId3"/>
                <a:stretch>
                  <a:fillRect/>
                </a:stretch>
              </p:blipFill>
              <p:spPr>
                <a:xfrm>
                  <a:off x="7641511" y="1873544"/>
                  <a:ext cx="321488" cy="438072"/>
                </a:xfrm>
                <a:prstGeom prst="rect">
                  <a:avLst/>
                </a:prstGeom>
              </p:spPr>
            </p:pic>
            <p:cxnSp>
              <p:nvCxnSpPr>
                <p:cNvPr id="125" name="箭头-数据交换"/>
                <p:cNvCxnSpPr/>
                <p:nvPr/>
              </p:nvCxnSpPr>
              <p:spPr>
                <a:xfrm flipH="1">
                  <a:off x="7973620" y="2063500"/>
                  <a:ext cx="339951" cy="0"/>
                </a:xfrm>
                <a:prstGeom prst="line">
                  <a:avLst/>
                </a:prstGeom>
                <a:noFill/>
                <a:ln w="50800" cap="sq">
                  <a:gradFill flip="none" rotWithShape="1">
                    <a:gsLst>
                      <a:gs pos="0">
                        <a:schemeClr val="bg1"/>
                      </a:gs>
                      <a:gs pos="7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pic>
              <p:nvPicPr>
                <p:cNvPr id="126" name="图片 125"/>
                <p:cNvPicPr>
                  <a:picLocks noChangeAspect="1"/>
                </p:cNvPicPr>
                <p:nvPr/>
              </p:nvPicPr>
              <p:blipFill>
                <a:blip r:embed="rId3"/>
                <a:stretch>
                  <a:fillRect/>
                </a:stretch>
              </p:blipFill>
              <p:spPr>
                <a:xfrm>
                  <a:off x="8305702" y="1873544"/>
                  <a:ext cx="321488" cy="438072"/>
                </a:xfrm>
                <a:prstGeom prst="rect">
                  <a:avLst/>
                </a:prstGeom>
              </p:spPr>
            </p:pic>
            <p:cxnSp>
              <p:nvCxnSpPr>
                <p:cNvPr id="127" name="箭头-数据交换"/>
                <p:cNvCxnSpPr/>
                <p:nvPr/>
              </p:nvCxnSpPr>
              <p:spPr>
                <a:xfrm flipH="1">
                  <a:off x="8627514" y="2063500"/>
                  <a:ext cx="339951" cy="0"/>
                </a:xfrm>
                <a:prstGeom prst="line">
                  <a:avLst/>
                </a:prstGeom>
                <a:noFill/>
                <a:ln w="50800" cap="sq">
                  <a:gradFill flip="none" rotWithShape="1">
                    <a:gsLst>
                      <a:gs pos="0">
                        <a:schemeClr val="bg1"/>
                      </a:gs>
                      <a:gs pos="7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pic>
              <p:nvPicPr>
                <p:cNvPr id="128" name="图片 127"/>
                <p:cNvPicPr>
                  <a:picLocks noChangeAspect="1"/>
                </p:cNvPicPr>
                <p:nvPr/>
              </p:nvPicPr>
              <p:blipFill>
                <a:blip r:embed="rId3"/>
                <a:stretch>
                  <a:fillRect/>
                </a:stretch>
              </p:blipFill>
              <p:spPr>
                <a:xfrm>
                  <a:off x="8959596" y="1873544"/>
                  <a:ext cx="321488" cy="438072"/>
                </a:xfrm>
                <a:prstGeom prst="rect">
                  <a:avLst/>
                </a:prstGeom>
              </p:spPr>
            </p:pic>
            <p:cxnSp>
              <p:nvCxnSpPr>
                <p:cNvPr id="129" name="箭头-数据交换"/>
                <p:cNvCxnSpPr/>
                <p:nvPr/>
              </p:nvCxnSpPr>
              <p:spPr>
                <a:xfrm flipH="1">
                  <a:off x="9281478" y="2063500"/>
                  <a:ext cx="339951" cy="0"/>
                </a:xfrm>
                <a:prstGeom prst="line">
                  <a:avLst/>
                </a:prstGeom>
                <a:noFill/>
                <a:ln w="50800" cap="sq">
                  <a:gradFill flip="none" rotWithShape="1">
                    <a:gsLst>
                      <a:gs pos="0">
                        <a:schemeClr val="bg1"/>
                      </a:gs>
                      <a:gs pos="7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pic>
              <p:nvPicPr>
                <p:cNvPr id="130" name="图片 129"/>
                <p:cNvPicPr>
                  <a:picLocks noChangeAspect="1"/>
                </p:cNvPicPr>
                <p:nvPr/>
              </p:nvPicPr>
              <p:blipFill>
                <a:blip r:embed="rId3"/>
                <a:stretch>
                  <a:fillRect/>
                </a:stretch>
              </p:blipFill>
              <p:spPr>
                <a:xfrm>
                  <a:off x="9613560" y="1873544"/>
                  <a:ext cx="321488" cy="438072"/>
                </a:xfrm>
                <a:prstGeom prst="rect">
                  <a:avLst/>
                </a:prstGeom>
              </p:spPr>
            </p:pic>
            <p:cxnSp>
              <p:nvCxnSpPr>
                <p:cNvPr id="131" name="箭头-数据交换"/>
                <p:cNvCxnSpPr/>
                <p:nvPr/>
              </p:nvCxnSpPr>
              <p:spPr>
                <a:xfrm flipH="1">
                  <a:off x="9931659" y="2063500"/>
                  <a:ext cx="339951" cy="0"/>
                </a:xfrm>
                <a:prstGeom prst="line">
                  <a:avLst/>
                </a:prstGeom>
                <a:noFill/>
                <a:ln w="50800" cap="sq">
                  <a:gradFill flip="none" rotWithShape="1">
                    <a:gsLst>
                      <a:gs pos="0">
                        <a:schemeClr val="bg1"/>
                      </a:gs>
                      <a:gs pos="7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pic>
              <p:nvPicPr>
                <p:cNvPr id="132" name="图片 131"/>
                <p:cNvPicPr>
                  <a:picLocks noChangeAspect="1"/>
                </p:cNvPicPr>
                <p:nvPr/>
              </p:nvPicPr>
              <p:blipFill>
                <a:blip r:embed="rId3"/>
                <a:stretch>
                  <a:fillRect/>
                </a:stretch>
              </p:blipFill>
              <p:spPr>
                <a:xfrm>
                  <a:off x="10263741" y="1873544"/>
                  <a:ext cx="321488" cy="438072"/>
                </a:xfrm>
                <a:prstGeom prst="rect">
                  <a:avLst/>
                </a:prstGeom>
              </p:spPr>
            </p:pic>
            <p:cxnSp>
              <p:nvCxnSpPr>
                <p:cNvPr id="133" name="箭头-数据交换"/>
                <p:cNvCxnSpPr/>
                <p:nvPr/>
              </p:nvCxnSpPr>
              <p:spPr>
                <a:xfrm flipH="1">
                  <a:off x="10587513" y="2063500"/>
                  <a:ext cx="339951" cy="0"/>
                </a:xfrm>
                <a:prstGeom prst="line">
                  <a:avLst/>
                </a:prstGeom>
                <a:noFill/>
                <a:ln w="50800" cap="sq">
                  <a:gradFill flip="none" rotWithShape="1">
                    <a:gsLst>
                      <a:gs pos="0">
                        <a:schemeClr val="bg1"/>
                      </a:gs>
                      <a:gs pos="7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pic>
              <p:nvPicPr>
                <p:cNvPr id="134" name="图片 133"/>
                <p:cNvPicPr>
                  <a:picLocks noChangeAspect="1"/>
                </p:cNvPicPr>
                <p:nvPr/>
              </p:nvPicPr>
              <p:blipFill>
                <a:blip r:embed="rId3"/>
                <a:stretch>
                  <a:fillRect/>
                </a:stretch>
              </p:blipFill>
              <p:spPr>
                <a:xfrm>
                  <a:off x="10919595" y="1873544"/>
                  <a:ext cx="321488" cy="438072"/>
                </a:xfrm>
                <a:prstGeom prst="rect">
                  <a:avLst/>
                </a:prstGeom>
              </p:spPr>
            </p:pic>
          </p:grpSp>
        </p:grpSp>
        <p:sp>
          <p:nvSpPr>
            <p:cNvPr id="111" name="TextBox 110"/>
            <p:cNvSpPr txBox="1"/>
            <p:nvPr/>
          </p:nvSpPr>
          <p:spPr>
            <a:xfrm>
              <a:off x="7341562" y="6320779"/>
              <a:ext cx="4691542" cy="330779"/>
            </a:xfrm>
            <a:prstGeom prst="rect">
              <a:avLst/>
            </a:prstGeom>
            <a:noFill/>
          </p:spPr>
          <p:txBody>
            <a:bodyPr wrap="none" rtlCol="0">
              <a:spAutoFit/>
            </a:bodyPr>
            <a:lstStyle/>
            <a:p>
              <a:pPr algn="ctr"/>
              <a:r>
                <a:rPr lang="en-US" sz="1400" b="1" dirty="0">
                  <a:latin typeface="DengXian" pitchFamily="2" charset="-122"/>
                  <a:ea typeface="DengXian" pitchFamily="2" charset="-122"/>
                </a:rPr>
                <a:t>Hybrid chain (only green nodes can commit blocks)</a:t>
              </a:r>
            </a:p>
          </p:txBody>
        </p:sp>
      </p:grpSp>
      <p:sp>
        <p:nvSpPr>
          <p:cNvPr id="112" name="矩形 3"/>
          <p:cNvSpPr/>
          <p:nvPr/>
        </p:nvSpPr>
        <p:spPr>
          <a:xfrm>
            <a:off x="749238" y="1596834"/>
            <a:ext cx="4621585" cy="4300152"/>
          </a:xfrm>
          <a:prstGeom prst="rect">
            <a:avLst/>
          </a:prstGeom>
        </p:spPr>
        <p:txBody>
          <a:bodyPr wrap="square">
            <a:spAutoFit/>
          </a:bodyPr>
          <a:lstStyle/>
          <a:p>
            <a:pPr lvl="0">
              <a:lnSpc>
                <a:spcPct val="114000"/>
              </a:lnSpc>
              <a:spcAft>
                <a:spcPts val="1200"/>
              </a:spcAft>
            </a:pPr>
            <a:r>
              <a:rPr lang="en-US" altLang="zh-CN" b="1" dirty="0">
                <a:solidFill>
                  <a:prstClr val="black"/>
                </a:solidFill>
                <a:latin typeface="DengXian" pitchFamily="2" charset="-122"/>
                <a:ea typeface="DengXian" pitchFamily="2" charset="-122"/>
              </a:rPr>
              <a:t>Motivation</a:t>
            </a:r>
          </a:p>
          <a:p>
            <a:pPr marL="11430" indent="-11430">
              <a:lnSpc>
                <a:spcPct val="114000"/>
              </a:lnSpc>
              <a:spcAft>
                <a:spcPts val="1200"/>
              </a:spcAft>
              <a:buClr>
                <a:srgbClr val="6E829E"/>
              </a:buClr>
            </a:pPr>
            <a:r>
              <a:rPr lang="en-US" sz="1400" dirty="0">
                <a:latin typeface="DengXian" pitchFamily="2" charset="-122"/>
                <a:ea typeface="DengXian" pitchFamily="2" charset="-122"/>
              </a:rPr>
              <a:t>Traditional blockchain: slow transaction rate (about 7/sec), waste of energy</a:t>
            </a:r>
            <a:r>
              <a:rPr lang="en-US" altLang="zh-CN" sz="1400" dirty="0">
                <a:latin typeface="DengXian" pitchFamily="2" charset="-122"/>
                <a:ea typeface="DengXian" pitchFamily="2" charset="-122"/>
              </a:rPr>
              <a:t>.</a:t>
            </a:r>
          </a:p>
          <a:p>
            <a:pPr marL="11430" indent="-11430">
              <a:lnSpc>
                <a:spcPct val="114000"/>
              </a:lnSpc>
              <a:spcAft>
                <a:spcPts val="1200"/>
              </a:spcAft>
              <a:buClr>
                <a:srgbClr val="6E829E"/>
              </a:buClr>
            </a:pPr>
            <a:r>
              <a:rPr lang="en-US" altLang="zh-CN" sz="1400" dirty="0">
                <a:latin typeface="DengXian" pitchFamily="2" charset="-122"/>
                <a:ea typeface="DengXian" pitchFamily="2" charset="-122"/>
              </a:rPr>
              <a:t>Hybrid chain based system is one of the way to solve the problem -- super nodes ( with most </a:t>
            </a:r>
            <a:r>
              <a:rPr lang="en-US" altLang="zh-CN" sz="1400" b="1" dirty="0">
                <a:latin typeface="DengXian" pitchFamily="2" charset="-122"/>
                <a:ea typeface="DengXian" pitchFamily="2" charset="-122"/>
              </a:rPr>
              <a:t>computing power</a:t>
            </a:r>
            <a:r>
              <a:rPr lang="en-US" altLang="zh-CN" sz="1400" b="1" dirty="0">
                <a:solidFill>
                  <a:srgbClr val="92D050"/>
                </a:solidFill>
                <a:latin typeface="DengXian" pitchFamily="2" charset="-122"/>
                <a:ea typeface="DengXian" pitchFamily="2" charset="-122"/>
              </a:rPr>
              <a:t> </a:t>
            </a:r>
            <a:r>
              <a:rPr lang="en-US" altLang="zh-CN" sz="1400" dirty="0">
                <a:latin typeface="DengXian" pitchFamily="2" charset="-122"/>
                <a:ea typeface="DengXian" pitchFamily="2" charset="-122"/>
              </a:rPr>
              <a:t>or most</a:t>
            </a:r>
            <a:r>
              <a:rPr lang="en-US" altLang="zh-CN" sz="1400" b="1" dirty="0">
                <a:latin typeface="DengXian" pitchFamily="2" charset="-122"/>
                <a:ea typeface="DengXian" pitchFamily="2" charset="-122"/>
              </a:rPr>
              <a:t> wealth</a:t>
            </a:r>
            <a:r>
              <a:rPr lang="en-US" altLang="zh-CN" sz="1400" dirty="0">
                <a:latin typeface="DengXian" pitchFamily="2" charset="-122"/>
                <a:ea typeface="DengXian" pitchFamily="2" charset="-122"/>
              </a:rPr>
              <a:t>) are elected and only super nodes have the privilege to commit blocks.</a:t>
            </a:r>
          </a:p>
          <a:p>
            <a:pPr marL="11430" indent="-11430">
              <a:lnSpc>
                <a:spcPct val="114000"/>
              </a:lnSpc>
              <a:spcAft>
                <a:spcPts val="1200"/>
              </a:spcAft>
              <a:buClr>
                <a:srgbClr val="6E829E"/>
              </a:buClr>
            </a:pPr>
            <a:r>
              <a:rPr lang="en-US" altLang="zh-CN" sz="1400" dirty="0">
                <a:latin typeface="DengXian" pitchFamily="2" charset="-122"/>
                <a:ea typeface="DengXian" pitchFamily="2" charset="-122"/>
              </a:rPr>
              <a:t>TRIAS Leviatom elect the most</a:t>
            </a:r>
            <a:r>
              <a:rPr lang="en-US" altLang="zh-CN" sz="1600" b="1" dirty="0">
                <a:latin typeface="DengXian" pitchFamily="2" charset="-122"/>
                <a:ea typeface="DengXian" pitchFamily="2" charset="-122"/>
              </a:rPr>
              <a:t> trustable</a:t>
            </a:r>
            <a:r>
              <a:rPr lang="en-US" altLang="zh-CN" sz="1600" b="1" dirty="0">
                <a:solidFill>
                  <a:srgbClr val="FF0000"/>
                </a:solidFill>
                <a:latin typeface="DengXian" pitchFamily="2" charset="-122"/>
                <a:ea typeface="DengXian" pitchFamily="2" charset="-122"/>
              </a:rPr>
              <a:t> </a:t>
            </a:r>
            <a:r>
              <a:rPr lang="en-US" altLang="zh-CN" sz="1400" dirty="0">
                <a:latin typeface="DengXian" pitchFamily="2" charset="-122"/>
                <a:ea typeface="DengXian" pitchFamily="2" charset="-122"/>
              </a:rPr>
              <a:t>nodes as super nodes.</a:t>
            </a:r>
          </a:p>
          <a:p>
            <a:pPr marL="11430" indent="-11430">
              <a:lnSpc>
                <a:spcPct val="114000"/>
              </a:lnSpc>
              <a:spcAft>
                <a:spcPts val="1200"/>
              </a:spcAft>
              <a:buClr>
                <a:srgbClr val="6E829E"/>
              </a:buClr>
            </a:pPr>
            <a:r>
              <a:rPr lang="en-US" altLang="zh-CN" sz="1400" dirty="0">
                <a:latin typeface="DengXian" pitchFamily="2" charset="-122"/>
                <a:ea typeface="DengXian" pitchFamily="2" charset="-122"/>
              </a:rPr>
              <a:t>The technologies backing this idea are: </a:t>
            </a:r>
          </a:p>
          <a:p>
            <a:pPr marL="182880" indent="-182880">
              <a:lnSpc>
                <a:spcPct val="114000"/>
              </a:lnSpc>
              <a:spcAft>
                <a:spcPts val="1200"/>
              </a:spcAft>
              <a:buClr>
                <a:srgbClr val="8FA3BF"/>
              </a:buClr>
              <a:buFont typeface="Wingdings" charset="2"/>
              <a:buChar char="n"/>
            </a:pPr>
            <a:r>
              <a:rPr lang="en-US" altLang="zh-CN" sz="1400" dirty="0">
                <a:latin typeface="DengXian" pitchFamily="2" charset="-122"/>
                <a:ea typeface="DengXian" pitchFamily="2" charset="-122"/>
              </a:rPr>
              <a:t>Trusted computing (TEE) for attesting &amp; verifying nodes;</a:t>
            </a:r>
          </a:p>
          <a:p>
            <a:pPr marL="182880" indent="-182880">
              <a:lnSpc>
                <a:spcPct val="114000"/>
              </a:lnSpc>
              <a:spcAft>
                <a:spcPts val="1200"/>
              </a:spcAft>
              <a:buClr>
                <a:srgbClr val="8FA3BF"/>
              </a:buClr>
              <a:buFont typeface="Wingdings" charset="2"/>
              <a:buChar char="n"/>
            </a:pPr>
            <a:r>
              <a:rPr lang="en-US" altLang="zh-CN" sz="1400" dirty="0">
                <a:latin typeface="DengXian" pitchFamily="2" charset="-122"/>
                <a:ea typeface="DengXian" pitchFamily="2" charset="-122"/>
              </a:rPr>
              <a:t>DAG based gossip consensus protocol to propagate trust information and help make election decision.</a:t>
            </a:r>
          </a:p>
        </p:txBody>
      </p:sp>
      <p:grpSp>
        <p:nvGrpSpPr>
          <p:cNvPr id="17" name="组合 16"/>
          <p:cNvGrpSpPr/>
          <p:nvPr/>
        </p:nvGrpSpPr>
        <p:grpSpPr>
          <a:xfrm>
            <a:off x="7041668" y="802232"/>
            <a:ext cx="4516920" cy="2572835"/>
            <a:chOff x="7041668" y="610204"/>
            <a:chExt cx="4854494" cy="2765117"/>
          </a:xfrm>
        </p:grpSpPr>
        <p:sp>
          <p:nvSpPr>
            <p:cNvPr id="3" name="TextBox 2"/>
            <p:cNvSpPr txBox="1"/>
            <p:nvPr/>
          </p:nvSpPr>
          <p:spPr>
            <a:xfrm>
              <a:off x="8446592" y="3044542"/>
              <a:ext cx="2174524" cy="330779"/>
            </a:xfrm>
            <a:prstGeom prst="rect">
              <a:avLst/>
            </a:prstGeom>
            <a:noFill/>
          </p:spPr>
          <p:txBody>
            <a:bodyPr wrap="none" rtlCol="0">
              <a:spAutoFit/>
            </a:bodyPr>
            <a:lstStyle/>
            <a:p>
              <a:pPr algn="ctr"/>
              <a:r>
                <a:rPr lang="en-US" sz="1400" b="1" dirty="0">
                  <a:latin typeface="DengXian" pitchFamily="2" charset="-122"/>
                  <a:ea typeface="DengXian" pitchFamily="2" charset="-122"/>
                </a:rPr>
                <a:t>POW/POS based chain</a:t>
              </a:r>
            </a:p>
          </p:txBody>
        </p:sp>
        <p:grpSp>
          <p:nvGrpSpPr>
            <p:cNvPr id="15" name="组合 14"/>
            <p:cNvGrpSpPr/>
            <p:nvPr/>
          </p:nvGrpSpPr>
          <p:grpSpPr>
            <a:xfrm>
              <a:off x="7041668" y="610204"/>
              <a:ext cx="4854494" cy="2705559"/>
              <a:chOff x="7041668" y="65115"/>
              <a:chExt cx="4854494" cy="2705559"/>
            </a:xfrm>
          </p:grpSpPr>
          <p:grpSp>
            <p:nvGrpSpPr>
              <p:cNvPr id="135" name="Group 226"/>
              <p:cNvGrpSpPr/>
              <p:nvPr/>
            </p:nvGrpSpPr>
            <p:grpSpPr>
              <a:xfrm>
                <a:off x="7041668" y="65115"/>
                <a:ext cx="4854494" cy="2705559"/>
                <a:chOff x="1942968" y="1574492"/>
                <a:chExt cx="5258124" cy="2616486"/>
              </a:xfrm>
              <a:solidFill>
                <a:srgbClr val="DFE5EF"/>
              </a:solidFill>
            </p:grpSpPr>
            <p:grpSp>
              <p:nvGrpSpPr>
                <p:cNvPr id="136" name="Group 227"/>
                <p:cNvGrpSpPr/>
                <p:nvPr/>
              </p:nvGrpSpPr>
              <p:grpSpPr>
                <a:xfrm>
                  <a:off x="4152916" y="2680892"/>
                  <a:ext cx="1003018" cy="1121762"/>
                  <a:chOff x="4097338" y="2217738"/>
                  <a:chExt cx="1139825" cy="1274763"/>
                </a:xfrm>
                <a:grpFill/>
              </p:grpSpPr>
              <p:sp>
                <p:nvSpPr>
                  <p:cNvPr id="307" name="Freeform: Shape 398"/>
                  <p:cNvSpPr/>
                  <p:nvPr/>
                </p:nvSpPr>
                <p:spPr bwMode="auto">
                  <a:xfrm>
                    <a:off x="5102225" y="3086100"/>
                    <a:ext cx="120650" cy="233363"/>
                  </a:xfrm>
                  <a:custGeom>
                    <a:avLst/>
                    <a:gdLst/>
                    <a:ahLst/>
                    <a:cxnLst>
                      <a:cxn ang="0">
                        <a:pos x="9" y="114"/>
                      </a:cxn>
                      <a:cxn ang="0">
                        <a:pos x="18" y="94"/>
                      </a:cxn>
                      <a:cxn ang="0">
                        <a:pos x="11" y="71"/>
                      </a:cxn>
                      <a:cxn ang="0">
                        <a:pos x="40" y="43"/>
                      </a:cxn>
                      <a:cxn ang="0">
                        <a:pos x="71" y="13"/>
                      </a:cxn>
                      <a:cxn ang="0">
                        <a:pos x="73" y="0"/>
                      </a:cxn>
                      <a:cxn ang="0">
                        <a:pos x="91" y="42"/>
                      </a:cxn>
                      <a:cxn ang="0">
                        <a:pos x="91" y="49"/>
                      </a:cxn>
                      <a:cxn ang="0">
                        <a:pos x="84" y="47"/>
                      </a:cxn>
                      <a:cxn ang="0">
                        <a:pos x="64" y="126"/>
                      </a:cxn>
                      <a:cxn ang="0">
                        <a:pos x="25" y="175"/>
                      </a:cxn>
                      <a:cxn ang="0">
                        <a:pos x="5" y="151"/>
                      </a:cxn>
                      <a:cxn ang="0">
                        <a:pos x="5" y="140"/>
                      </a:cxn>
                      <a:cxn ang="0">
                        <a:pos x="0" y="122"/>
                      </a:cxn>
                      <a:cxn ang="0">
                        <a:pos x="9" y="114"/>
                      </a:cxn>
                    </a:cxnLst>
                    <a:rect l="0" t="0" r="r" b="b"/>
                    <a:pathLst>
                      <a:path w="91" h="175">
                        <a:moveTo>
                          <a:pt x="9" y="114"/>
                        </a:moveTo>
                        <a:cubicBezTo>
                          <a:pt x="9" y="114"/>
                          <a:pt x="18" y="95"/>
                          <a:pt x="18" y="94"/>
                        </a:cubicBezTo>
                        <a:cubicBezTo>
                          <a:pt x="18" y="89"/>
                          <a:pt x="11" y="78"/>
                          <a:pt x="11" y="71"/>
                        </a:cubicBezTo>
                        <a:cubicBezTo>
                          <a:pt x="11" y="49"/>
                          <a:pt x="27" y="50"/>
                          <a:pt x="40" y="43"/>
                        </a:cubicBezTo>
                        <a:cubicBezTo>
                          <a:pt x="50" y="37"/>
                          <a:pt x="64" y="20"/>
                          <a:pt x="71" y="13"/>
                        </a:cubicBezTo>
                        <a:cubicBezTo>
                          <a:pt x="73" y="11"/>
                          <a:pt x="72" y="4"/>
                          <a:pt x="73" y="0"/>
                        </a:cubicBezTo>
                        <a:cubicBezTo>
                          <a:pt x="88" y="2"/>
                          <a:pt x="87" y="31"/>
                          <a:pt x="91" y="42"/>
                        </a:cubicBezTo>
                        <a:cubicBezTo>
                          <a:pt x="91" y="49"/>
                          <a:pt x="91" y="49"/>
                          <a:pt x="91" y="49"/>
                        </a:cubicBezTo>
                        <a:cubicBezTo>
                          <a:pt x="89" y="48"/>
                          <a:pt x="85" y="47"/>
                          <a:pt x="84" y="47"/>
                        </a:cubicBezTo>
                        <a:cubicBezTo>
                          <a:pt x="84" y="79"/>
                          <a:pt x="74" y="101"/>
                          <a:pt x="64" y="126"/>
                        </a:cubicBezTo>
                        <a:cubicBezTo>
                          <a:pt x="56" y="146"/>
                          <a:pt x="52" y="175"/>
                          <a:pt x="25" y="175"/>
                        </a:cubicBezTo>
                        <a:cubicBezTo>
                          <a:pt x="14" y="175"/>
                          <a:pt x="5" y="163"/>
                          <a:pt x="5" y="151"/>
                        </a:cubicBezTo>
                        <a:cubicBezTo>
                          <a:pt x="5" y="145"/>
                          <a:pt x="6" y="143"/>
                          <a:pt x="5" y="140"/>
                        </a:cubicBezTo>
                        <a:cubicBezTo>
                          <a:pt x="0" y="136"/>
                          <a:pt x="0" y="129"/>
                          <a:pt x="0" y="122"/>
                        </a:cubicBezTo>
                        <a:cubicBezTo>
                          <a:pt x="0" y="121"/>
                          <a:pt x="8" y="114"/>
                          <a:pt x="9" y="11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08" name="Freeform: Shape 399"/>
                  <p:cNvSpPr/>
                  <p:nvPr/>
                </p:nvSpPr>
                <p:spPr bwMode="auto">
                  <a:xfrm>
                    <a:off x="4097338" y="2217738"/>
                    <a:ext cx="1139825" cy="1274763"/>
                  </a:xfrm>
                  <a:custGeom>
                    <a:avLst/>
                    <a:gdLst/>
                    <a:ahLst/>
                    <a:cxnLst>
                      <a:cxn ang="0">
                        <a:pos x="499" y="66"/>
                      </a:cxn>
                      <a:cxn ang="0">
                        <a:pos x="527" y="81"/>
                      </a:cxn>
                      <a:cxn ang="0">
                        <a:pos x="609" y="86"/>
                      </a:cxn>
                      <a:cxn ang="0">
                        <a:pos x="644" y="89"/>
                      </a:cxn>
                      <a:cxn ang="0">
                        <a:pos x="644" y="136"/>
                      </a:cxn>
                      <a:cxn ang="0">
                        <a:pos x="620" y="115"/>
                      </a:cxn>
                      <a:cxn ang="0">
                        <a:pos x="679" y="223"/>
                      </a:cxn>
                      <a:cxn ang="0">
                        <a:pos x="699" y="267"/>
                      </a:cxn>
                      <a:cxn ang="0">
                        <a:pos x="730" y="310"/>
                      </a:cxn>
                      <a:cxn ang="0">
                        <a:pos x="755" y="348"/>
                      </a:cxn>
                      <a:cxn ang="0">
                        <a:pos x="787" y="359"/>
                      </a:cxn>
                      <a:cxn ang="0">
                        <a:pos x="853" y="346"/>
                      </a:cxn>
                      <a:cxn ang="0">
                        <a:pos x="826" y="425"/>
                      </a:cxn>
                      <a:cxn ang="0">
                        <a:pos x="719" y="541"/>
                      </a:cxn>
                      <a:cxn ang="0">
                        <a:pos x="708" y="600"/>
                      </a:cxn>
                      <a:cxn ang="0">
                        <a:pos x="721" y="638"/>
                      </a:cxn>
                      <a:cxn ang="0">
                        <a:pos x="720" y="676"/>
                      </a:cxn>
                      <a:cxn ang="0">
                        <a:pos x="660" y="745"/>
                      </a:cxn>
                      <a:cxn ang="0">
                        <a:pos x="659" y="788"/>
                      </a:cxn>
                      <a:cxn ang="0">
                        <a:pos x="643" y="816"/>
                      </a:cxn>
                      <a:cxn ang="0">
                        <a:pos x="627" y="846"/>
                      </a:cxn>
                      <a:cxn ang="0">
                        <a:pos x="592" y="902"/>
                      </a:cxn>
                      <a:cxn ang="0">
                        <a:pos x="538" y="946"/>
                      </a:cxn>
                      <a:cxn ang="0">
                        <a:pos x="512" y="944"/>
                      </a:cxn>
                      <a:cxn ang="0">
                        <a:pos x="452" y="949"/>
                      </a:cxn>
                      <a:cxn ang="0">
                        <a:pos x="440" y="929"/>
                      </a:cxn>
                      <a:cxn ang="0">
                        <a:pos x="431" y="893"/>
                      </a:cxn>
                      <a:cxn ang="0">
                        <a:pos x="395" y="789"/>
                      </a:cxn>
                      <a:cxn ang="0">
                        <a:pos x="360" y="708"/>
                      </a:cxn>
                      <a:cxn ang="0">
                        <a:pos x="382" y="621"/>
                      </a:cxn>
                      <a:cxn ang="0">
                        <a:pos x="364" y="558"/>
                      </a:cxn>
                      <a:cxn ang="0">
                        <a:pos x="337" y="490"/>
                      </a:cxn>
                      <a:cxn ang="0">
                        <a:pos x="342" y="461"/>
                      </a:cxn>
                      <a:cxn ang="0">
                        <a:pos x="295" y="443"/>
                      </a:cxn>
                      <a:cxn ang="0">
                        <a:pos x="206" y="433"/>
                      </a:cxn>
                      <a:cxn ang="0">
                        <a:pos x="164" y="434"/>
                      </a:cxn>
                      <a:cxn ang="0">
                        <a:pos x="109" y="439"/>
                      </a:cxn>
                      <a:cxn ang="0">
                        <a:pos x="40" y="369"/>
                      </a:cxn>
                      <a:cxn ang="0">
                        <a:pos x="7" y="338"/>
                      </a:cxn>
                      <a:cxn ang="0">
                        <a:pos x="7" y="324"/>
                      </a:cxn>
                      <a:cxn ang="0">
                        <a:pos x="18" y="269"/>
                      </a:cxn>
                      <a:cxn ang="0">
                        <a:pos x="22" y="199"/>
                      </a:cxn>
                      <a:cxn ang="0">
                        <a:pos x="77" y="132"/>
                      </a:cxn>
                      <a:cxn ang="0">
                        <a:pos x="104" y="77"/>
                      </a:cxn>
                      <a:cxn ang="0">
                        <a:pos x="141" y="36"/>
                      </a:cxn>
                      <a:cxn ang="0">
                        <a:pos x="187" y="35"/>
                      </a:cxn>
                      <a:cxn ang="0">
                        <a:pos x="273" y="6"/>
                      </a:cxn>
                      <a:cxn ang="0">
                        <a:pos x="307" y="4"/>
                      </a:cxn>
                      <a:cxn ang="0">
                        <a:pos x="338" y="0"/>
                      </a:cxn>
                      <a:cxn ang="0">
                        <a:pos x="358" y="6"/>
                      </a:cxn>
                      <a:cxn ang="0">
                        <a:pos x="357" y="27"/>
                      </a:cxn>
                      <a:cxn ang="0">
                        <a:pos x="371" y="64"/>
                      </a:cxn>
                      <a:cxn ang="0">
                        <a:pos x="455" y="100"/>
                      </a:cxn>
                      <a:cxn ang="0">
                        <a:pos x="464" y="84"/>
                      </a:cxn>
                      <a:cxn ang="0">
                        <a:pos x="490" y="66"/>
                      </a:cxn>
                    </a:cxnLst>
                    <a:rect l="0" t="0" r="r" b="b"/>
                    <a:pathLst>
                      <a:path w="856" h="957">
                        <a:moveTo>
                          <a:pt x="490" y="66"/>
                        </a:moveTo>
                        <a:cubicBezTo>
                          <a:pt x="499" y="66"/>
                          <a:pt x="499" y="66"/>
                          <a:pt x="499" y="66"/>
                        </a:cubicBezTo>
                        <a:cubicBezTo>
                          <a:pt x="499" y="73"/>
                          <a:pt x="504" y="74"/>
                          <a:pt x="506" y="77"/>
                        </a:cubicBezTo>
                        <a:cubicBezTo>
                          <a:pt x="510" y="82"/>
                          <a:pt x="520" y="78"/>
                          <a:pt x="527" y="81"/>
                        </a:cubicBezTo>
                        <a:cubicBezTo>
                          <a:pt x="541" y="86"/>
                          <a:pt x="561" y="93"/>
                          <a:pt x="576" y="93"/>
                        </a:cubicBezTo>
                        <a:cubicBezTo>
                          <a:pt x="591" y="93"/>
                          <a:pt x="595" y="86"/>
                          <a:pt x="609" y="86"/>
                        </a:cubicBezTo>
                        <a:cubicBezTo>
                          <a:pt x="617" y="86"/>
                          <a:pt x="622" y="92"/>
                          <a:pt x="632" y="92"/>
                        </a:cubicBezTo>
                        <a:cubicBezTo>
                          <a:pt x="638" y="92"/>
                          <a:pt x="638" y="90"/>
                          <a:pt x="644" y="89"/>
                        </a:cubicBezTo>
                        <a:cubicBezTo>
                          <a:pt x="647" y="96"/>
                          <a:pt x="653" y="102"/>
                          <a:pt x="653" y="111"/>
                        </a:cubicBezTo>
                        <a:cubicBezTo>
                          <a:pt x="653" y="115"/>
                          <a:pt x="646" y="131"/>
                          <a:pt x="644" y="136"/>
                        </a:cubicBezTo>
                        <a:cubicBezTo>
                          <a:pt x="635" y="135"/>
                          <a:pt x="627" y="115"/>
                          <a:pt x="620" y="107"/>
                        </a:cubicBezTo>
                        <a:cubicBezTo>
                          <a:pt x="620" y="115"/>
                          <a:pt x="620" y="115"/>
                          <a:pt x="620" y="115"/>
                        </a:cubicBezTo>
                        <a:cubicBezTo>
                          <a:pt x="662" y="189"/>
                          <a:pt x="662" y="189"/>
                          <a:pt x="662" y="189"/>
                        </a:cubicBezTo>
                        <a:cubicBezTo>
                          <a:pt x="659" y="198"/>
                          <a:pt x="673" y="218"/>
                          <a:pt x="679" y="223"/>
                        </a:cubicBezTo>
                        <a:cubicBezTo>
                          <a:pt x="679" y="246"/>
                          <a:pt x="679" y="246"/>
                          <a:pt x="679" y="246"/>
                        </a:cubicBezTo>
                        <a:cubicBezTo>
                          <a:pt x="684" y="258"/>
                          <a:pt x="692" y="258"/>
                          <a:pt x="699" y="267"/>
                        </a:cubicBezTo>
                        <a:cubicBezTo>
                          <a:pt x="707" y="278"/>
                          <a:pt x="702" y="289"/>
                          <a:pt x="710" y="297"/>
                        </a:cubicBezTo>
                        <a:cubicBezTo>
                          <a:pt x="717" y="304"/>
                          <a:pt x="722" y="305"/>
                          <a:pt x="730" y="310"/>
                        </a:cubicBezTo>
                        <a:cubicBezTo>
                          <a:pt x="737" y="316"/>
                          <a:pt x="741" y="334"/>
                          <a:pt x="755" y="334"/>
                        </a:cubicBezTo>
                        <a:cubicBezTo>
                          <a:pt x="755" y="341"/>
                          <a:pt x="759" y="343"/>
                          <a:pt x="755" y="348"/>
                        </a:cubicBezTo>
                        <a:cubicBezTo>
                          <a:pt x="761" y="352"/>
                          <a:pt x="767" y="366"/>
                          <a:pt x="774" y="366"/>
                        </a:cubicBezTo>
                        <a:cubicBezTo>
                          <a:pt x="781" y="366"/>
                          <a:pt x="782" y="361"/>
                          <a:pt x="787" y="359"/>
                        </a:cubicBezTo>
                        <a:cubicBezTo>
                          <a:pt x="794" y="357"/>
                          <a:pt x="798" y="360"/>
                          <a:pt x="805" y="359"/>
                        </a:cubicBezTo>
                        <a:cubicBezTo>
                          <a:pt x="822" y="356"/>
                          <a:pt x="838" y="350"/>
                          <a:pt x="853" y="346"/>
                        </a:cubicBezTo>
                        <a:cubicBezTo>
                          <a:pt x="855" y="348"/>
                          <a:pt x="856" y="350"/>
                          <a:pt x="856" y="352"/>
                        </a:cubicBezTo>
                        <a:cubicBezTo>
                          <a:pt x="856" y="377"/>
                          <a:pt x="837" y="410"/>
                          <a:pt x="826" y="425"/>
                        </a:cubicBezTo>
                        <a:cubicBezTo>
                          <a:pt x="812" y="443"/>
                          <a:pt x="807" y="459"/>
                          <a:pt x="790" y="471"/>
                        </a:cubicBezTo>
                        <a:cubicBezTo>
                          <a:pt x="761" y="494"/>
                          <a:pt x="730" y="501"/>
                          <a:pt x="719" y="541"/>
                        </a:cubicBezTo>
                        <a:cubicBezTo>
                          <a:pt x="716" y="552"/>
                          <a:pt x="704" y="555"/>
                          <a:pt x="704" y="567"/>
                        </a:cubicBezTo>
                        <a:cubicBezTo>
                          <a:pt x="704" y="581"/>
                          <a:pt x="708" y="587"/>
                          <a:pt x="708" y="600"/>
                        </a:cubicBezTo>
                        <a:cubicBezTo>
                          <a:pt x="708" y="615"/>
                          <a:pt x="724" y="623"/>
                          <a:pt x="724" y="631"/>
                        </a:cubicBezTo>
                        <a:cubicBezTo>
                          <a:pt x="724" y="634"/>
                          <a:pt x="722" y="637"/>
                          <a:pt x="721" y="638"/>
                        </a:cubicBezTo>
                        <a:cubicBezTo>
                          <a:pt x="721" y="649"/>
                          <a:pt x="721" y="649"/>
                          <a:pt x="721" y="649"/>
                        </a:cubicBezTo>
                        <a:cubicBezTo>
                          <a:pt x="721" y="656"/>
                          <a:pt x="720" y="664"/>
                          <a:pt x="720" y="676"/>
                        </a:cubicBezTo>
                        <a:cubicBezTo>
                          <a:pt x="722" y="679"/>
                          <a:pt x="723" y="682"/>
                          <a:pt x="723" y="685"/>
                        </a:cubicBezTo>
                        <a:cubicBezTo>
                          <a:pt x="723" y="720"/>
                          <a:pt x="665" y="716"/>
                          <a:pt x="660" y="745"/>
                        </a:cubicBezTo>
                        <a:cubicBezTo>
                          <a:pt x="654" y="746"/>
                          <a:pt x="647" y="753"/>
                          <a:pt x="647" y="758"/>
                        </a:cubicBezTo>
                        <a:cubicBezTo>
                          <a:pt x="647" y="768"/>
                          <a:pt x="659" y="774"/>
                          <a:pt x="659" y="788"/>
                        </a:cubicBezTo>
                        <a:cubicBezTo>
                          <a:pt x="659" y="795"/>
                          <a:pt x="658" y="809"/>
                          <a:pt x="656" y="813"/>
                        </a:cubicBezTo>
                        <a:cubicBezTo>
                          <a:pt x="653" y="817"/>
                          <a:pt x="646" y="815"/>
                          <a:pt x="643" y="816"/>
                        </a:cubicBezTo>
                        <a:cubicBezTo>
                          <a:pt x="632" y="822"/>
                          <a:pt x="626" y="826"/>
                          <a:pt x="621" y="837"/>
                        </a:cubicBezTo>
                        <a:cubicBezTo>
                          <a:pt x="624" y="839"/>
                          <a:pt x="627" y="842"/>
                          <a:pt x="627" y="846"/>
                        </a:cubicBezTo>
                        <a:cubicBezTo>
                          <a:pt x="627" y="859"/>
                          <a:pt x="615" y="868"/>
                          <a:pt x="610" y="874"/>
                        </a:cubicBezTo>
                        <a:cubicBezTo>
                          <a:pt x="600" y="883"/>
                          <a:pt x="599" y="893"/>
                          <a:pt x="592" y="902"/>
                        </a:cubicBezTo>
                        <a:cubicBezTo>
                          <a:pt x="581" y="916"/>
                          <a:pt x="576" y="929"/>
                          <a:pt x="558" y="938"/>
                        </a:cubicBezTo>
                        <a:cubicBezTo>
                          <a:pt x="550" y="941"/>
                          <a:pt x="539" y="938"/>
                          <a:pt x="538" y="946"/>
                        </a:cubicBezTo>
                        <a:cubicBezTo>
                          <a:pt x="532" y="946"/>
                          <a:pt x="529" y="949"/>
                          <a:pt x="525" y="949"/>
                        </a:cubicBezTo>
                        <a:cubicBezTo>
                          <a:pt x="520" y="949"/>
                          <a:pt x="517" y="944"/>
                          <a:pt x="512" y="944"/>
                        </a:cubicBezTo>
                        <a:cubicBezTo>
                          <a:pt x="494" y="944"/>
                          <a:pt x="483" y="957"/>
                          <a:pt x="466" y="957"/>
                        </a:cubicBezTo>
                        <a:cubicBezTo>
                          <a:pt x="459" y="957"/>
                          <a:pt x="455" y="953"/>
                          <a:pt x="452" y="949"/>
                        </a:cubicBezTo>
                        <a:cubicBezTo>
                          <a:pt x="449" y="949"/>
                          <a:pt x="449" y="950"/>
                          <a:pt x="448" y="951"/>
                        </a:cubicBezTo>
                        <a:cubicBezTo>
                          <a:pt x="448" y="942"/>
                          <a:pt x="443" y="932"/>
                          <a:pt x="440" y="929"/>
                        </a:cubicBezTo>
                        <a:cubicBezTo>
                          <a:pt x="443" y="925"/>
                          <a:pt x="445" y="922"/>
                          <a:pt x="445" y="917"/>
                        </a:cubicBezTo>
                        <a:cubicBezTo>
                          <a:pt x="445" y="910"/>
                          <a:pt x="433" y="897"/>
                          <a:pt x="431" y="893"/>
                        </a:cubicBezTo>
                        <a:cubicBezTo>
                          <a:pt x="415" y="866"/>
                          <a:pt x="395" y="840"/>
                          <a:pt x="395" y="801"/>
                        </a:cubicBezTo>
                        <a:cubicBezTo>
                          <a:pt x="395" y="794"/>
                          <a:pt x="395" y="792"/>
                          <a:pt x="395" y="789"/>
                        </a:cubicBezTo>
                        <a:cubicBezTo>
                          <a:pt x="395" y="783"/>
                          <a:pt x="389" y="781"/>
                          <a:pt x="386" y="774"/>
                        </a:cubicBezTo>
                        <a:cubicBezTo>
                          <a:pt x="374" y="754"/>
                          <a:pt x="360" y="737"/>
                          <a:pt x="360" y="708"/>
                        </a:cubicBezTo>
                        <a:cubicBezTo>
                          <a:pt x="360" y="677"/>
                          <a:pt x="388" y="670"/>
                          <a:pt x="388" y="646"/>
                        </a:cubicBezTo>
                        <a:cubicBezTo>
                          <a:pt x="388" y="635"/>
                          <a:pt x="384" y="631"/>
                          <a:pt x="382" y="621"/>
                        </a:cubicBezTo>
                        <a:cubicBezTo>
                          <a:pt x="379" y="602"/>
                          <a:pt x="376" y="596"/>
                          <a:pt x="371" y="585"/>
                        </a:cubicBezTo>
                        <a:cubicBezTo>
                          <a:pt x="368" y="576"/>
                          <a:pt x="370" y="566"/>
                          <a:pt x="364" y="558"/>
                        </a:cubicBezTo>
                        <a:cubicBezTo>
                          <a:pt x="352" y="544"/>
                          <a:pt x="327" y="528"/>
                          <a:pt x="327" y="508"/>
                        </a:cubicBezTo>
                        <a:cubicBezTo>
                          <a:pt x="327" y="503"/>
                          <a:pt x="334" y="492"/>
                          <a:pt x="337" y="490"/>
                        </a:cubicBezTo>
                        <a:cubicBezTo>
                          <a:pt x="336" y="486"/>
                          <a:pt x="337" y="485"/>
                          <a:pt x="337" y="483"/>
                        </a:cubicBezTo>
                        <a:cubicBezTo>
                          <a:pt x="337" y="478"/>
                          <a:pt x="337" y="465"/>
                          <a:pt x="342" y="461"/>
                        </a:cubicBezTo>
                        <a:cubicBezTo>
                          <a:pt x="337" y="451"/>
                          <a:pt x="329" y="443"/>
                          <a:pt x="314" y="443"/>
                        </a:cubicBezTo>
                        <a:cubicBezTo>
                          <a:pt x="306" y="443"/>
                          <a:pt x="299" y="443"/>
                          <a:pt x="295" y="443"/>
                        </a:cubicBezTo>
                        <a:cubicBezTo>
                          <a:pt x="282" y="443"/>
                          <a:pt x="279" y="417"/>
                          <a:pt x="261" y="417"/>
                        </a:cubicBezTo>
                        <a:cubicBezTo>
                          <a:pt x="239" y="417"/>
                          <a:pt x="223" y="427"/>
                          <a:pt x="206" y="433"/>
                        </a:cubicBezTo>
                        <a:cubicBezTo>
                          <a:pt x="199" y="435"/>
                          <a:pt x="197" y="440"/>
                          <a:pt x="191" y="440"/>
                        </a:cubicBezTo>
                        <a:cubicBezTo>
                          <a:pt x="184" y="440"/>
                          <a:pt x="173" y="434"/>
                          <a:pt x="164" y="434"/>
                        </a:cubicBezTo>
                        <a:cubicBezTo>
                          <a:pt x="147" y="434"/>
                          <a:pt x="139" y="443"/>
                          <a:pt x="122" y="443"/>
                        </a:cubicBezTo>
                        <a:cubicBezTo>
                          <a:pt x="117" y="443"/>
                          <a:pt x="111" y="440"/>
                          <a:pt x="109" y="439"/>
                        </a:cubicBezTo>
                        <a:cubicBezTo>
                          <a:pt x="97" y="430"/>
                          <a:pt x="71" y="415"/>
                          <a:pt x="62" y="401"/>
                        </a:cubicBezTo>
                        <a:cubicBezTo>
                          <a:pt x="53" y="388"/>
                          <a:pt x="51" y="377"/>
                          <a:pt x="40" y="369"/>
                        </a:cubicBezTo>
                        <a:cubicBezTo>
                          <a:pt x="37" y="366"/>
                          <a:pt x="13" y="346"/>
                          <a:pt x="13" y="344"/>
                        </a:cubicBezTo>
                        <a:cubicBezTo>
                          <a:pt x="11" y="341"/>
                          <a:pt x="10" y="340"/>
                          <a:pt x="7" y="338"/>
                        </a:cubicBezTo>
                        <a:cubicBezTo>
                          <a:pt x="9" y="338"/>
                          <a:pt x="9" y="338"/>
                          <a:pt x="9" y="338"/>
                        </a:cubicBezTo>
                        <a:cubicBezTo>
                          <a:pt x="9" y="331"/>
                          <a:pt x="7" y="328"/>
                          <a:pt x="7" y="324"/>
                        </a:cubicBezTo>
                        <a:cubicBezTo>
                          <a:pt x="7" y="317"/>
                          <a:pt x="3" y="315"/>
                          <a:pt x="0" y="309"/>
                        </a:cubicBezTo>
                        <a:cubicBezTo>
                          <a:pt x="10" y="304"/>
                          <a:pt x="18" y="280"/>
                          <a:pt x="18" y="269"/>
                        </a:cubicBezTo>
                        <a:cubicBezTo>
                          <a:pt x="18" y="250"/>
                          <a:pt x="10" y="238"/>
                          <a:pt x="10" y="220"/>
                        </a:cubicBezTo>
                        <a:cubicBezTo>
                          <a:pt x="10" y="211"/>
                          <a:pt x="20" y="206"/>
                          <a:pt x="22" y="199"/>
                        </a:cubicBezTo>
                        <a:cubicBezTo>
                          <a:pt x="28" y="182"/>
                          <a:pt x="41" y="158"/>
                          <a:pt x="52" y="144"/>
                        </a:cubicBezTo>
                        <a:cubicBezTo>
                          <a:pt x="58" y="135"/>
                          <a:pt x="69" y="136"/>
                          <a:pt x="77" y="132"/>
                        </a:cubicBezTo>
                        <a:cubicBezTo>
                          <a:pt x="84" y="128"/>
                          <a:pt x="95" y="119"/>
                          <a:pt x="97" y="112"/>
                        </a:cubicBezTo>
                        <a:cubicBezTo>
                          <a:pt x="102" y="96"/>
                          <a:pt x="96" y="89"/>
                          <a:pt x="104" y="77"/>
                        </a:cubicBezTo>
                        <a:cubicBezTo>
                          <a:pt x="116" y="63"/>
                          <a:pt x="131" y="49"/>
                          <a:pt x="142" y="36"/>
                        </a:cubicBezTo>
                        <a:cubicBezTo>
                          <a:pt x="141" y="36"/>
                          <a:pt x="141" y="36"/>
                          <a:pt x="141" y="36"/>
                        </a:cubicBezTo>
                        <a:cubicBezTo>
                          <a:pt x="145" y="31"/>
                          <a:pt x="146" y="27"/>
                          <a:pt x="150" y="24"/>
                        </a:cubicBezTo>
                        <a:cubicBezTo>
                          <a:pt x="161" y="32"/>
                          <a:pt x="172" y="35"/>
                          <a:pt x="187" y="35"/>
                        </a:cubicBezTo>
                        <a:cubicBezTo>
                          <a:pt x="197" y="35"/>
                          <a:pt x="198" y="29"/>
                          <a:pt x="204" y="27"/>
                        </a:cubicBezTo>
                        <a:cubicBezTo>
                          <a:pt x="221" y="18"/>
                          <a:pt x="254" y="6"/>
                          <a:pt x="273" y="6"/>
                        </a:cubicBezTo>
                        <a:cubicBezTo>
                          <a:pt x="280" y="6"/>
                          <a:pt x="285" y="10"/>
                          <a:pt x="289" y="10"/>
                        </a:cubicBezTo>
                        <a:cubicBezTo>
                          <a:pt x="294" y="10"/>
                          <a:pt x="301" y="4"/>
                          <a:pt x="307" y="4"/>
                        </a:cubicBezTo>
                        <a:cubicBezTo>
                          <a:pt x="313" y="4"/>
                          <a:pt x="316" y="7"/>
                          <a:pt x="321" y="7"/>
                        </a:cubicBezTo>
                        <a:cubicBezTo>
                          <a:pt x="329" y="7"/>
                          <a:pt x="330" y="0"/>
                          <a:pt x="338" y="0"/>
                        </a:cubicBezTo>
                        <a:cubicBezTo>
                          <a:pt x="347" y="0"/>
                          <a:pt x="344" y="8"/>
                          <a:pt x="351" y="8"/>
                        </a:cubicBezTo>
                        <a:cubicBezTo>
                          <a:pt x="354" y="8"/>
                          <a:pt x="355" y="6"/>
                          <a:pt x="358" y="6"/>
                        </a:cubicBezTo>
                        <a:cubicBezTo>
                          <a:pt x="358" y="12"/>
                          <a:pt x="351" y="11"/>
                          <a:pt x="351" y="17"/>
                        </a:cubicBezTo>
                        <a:cubicBezTo>
                          <a:pt x="351" y="21"/>
                          <a:pt x="357" y="23"/>
                          <a:pt x="357" y="27"/>
                        </a:cubicBezTo>
                        <a:cubicBezTo>
                          <a:pt x="357" y="33"/>
                          <a:pt x="351" y="37"/>
                          <a:pt x="351" y="44"/>
                        </a:cubicBezTo>
                        <a:cubicBezTo>
                          <a:pt x="351" y="55"/>
                          <a:pt x="363" y="64"/>
                          <a:pt x="371" y="64"/>
                        </a:cubicBezTo>
                        <a:cubicBezTo>
                          <a:pt x="377" y="64"/>
                          <a:pt x="380" y="64"/>
                          <a:pt x="384" y="64"/>
                        </a:cubicBezTo>
                        <a:cubicBezTo>
                          <a:pt x="412" y="64"/>
                          <a:pt x="423" y="100"/>
                          <a:pt x="455" y="100"/>
                        </a:cubicBezTo>
                        <a:cubicBezTo>
                          <a:pt x="459" y="100"/>
                          <a:pt x="464" y="95"/>
                          <a:pt x="464" y="93"/>
                        </a:cubicBezTo>
                        <a:cubicBezTo>
                          <a:pt x="464" y="90"/>
                          <a:pt x="464" y="87"/>
                          <a:pt x="464" y="84"/>
                        </a:cubicBezTo>
                        <a:cubicBezTo>
                          <a:pt x="464" y="70"/>
                          <a:pt x="475" y="70"/>
                          <a:pt x="488" y="66"/>
                        </a:cubicBezTo>
                        <a:lnTo>
                          <a:pt x="490" y="66"/>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nvGrpSpPr>
                <p:cNvPr id="137" name="Group 228"/>
                <p:cNvGrpSpPr/>
                <p:nvPr/>
              </p:nvGrpSpPr>
              <p:grpSpPr>
                <a:xfrm>
                  <a:off x="3214129" y="3083196"/>
                  <a:ext cx="685899" cy="1107782"/>
                  <a:chOff x="3030538" y="2674938"/>
                  <a:chExt cx="779463" cy="1258888"/>
                </a:xfrm>
                <a:grpFill/>
              </p:grpSpPr>
              <p:sp>
                <p:nvSpPr>
                  <p:cNvPr id="305" name="Freeform: Shape 396"/>
                  <p:cNvSpPr/>
                  <p:nvPr/>
                </p:nvSpPr>
                <p:spPr bwMode="auto">
                  <a:xfrm>
                    <a:off x="3541713" y="2881313"/>
                    <a:ext cx="39688" cy="31750"/>
                  </a:xfrm>
                  <a:custGeom>
                    <a:avLst/>
                    <a:gdLst/>
                    <a:ahLst/>
                    <a:cxnLst>
                      <a:cxn ang="0">
                        <a:pos x="10" y="0"/>
                      </a:cxn>
                      <a:cxn ang="0">
                        <a:pos x="20" y="4"/>
                      </a:cxn>
                      <a:cxn ang="0">
                        <a:pos x="27" y="5"/>
                      </a:cxn>
                      <a:cxn ang="0">
                        <a:pos x="30" y="9"/>
                      </a:cxn>
                      <a:cxn ang="0">
                        <a:pos x="18" y="23"/>
                      </a:cxn>
                      <a:cxn ang="0">
                        <a:pos x="0" y="11"/>
                      </a:cxn>
                      <a:cxn ang="0">
                        <a:pos x="9" y="0"/>
                      </a:cxn>
                      <a:cxn ang="0">
                        <a:pos x="10" y="0"/>
                      </a:cxn>
                    </a:cxnLst>
                    <a:rect l="0" t="0" r="r" b="b"/>
                    <a:pathLst>
                      <a:path w="30" h="23">
                        <a:moveTo>
                          <a:pt x="10" y="0"/>
                        </a:moveTo>
                        <a:cubicBezTo>
                          <a:pt x="13" y="1"/>
                          <a:pt x="16" y="4"/>
                          <a:pt x="20" y="4"/>
                        </a:cubicBezTo>
                        <a:cubicBezTo>
                          <a:pt x="21" y="9"/>
                          <a:pt x="25" y="5"/>
                          <a:pt x="27" y="5"/>
                        </a:cubicBezTo>
                        <a:cubicBezTo>
                          <a:pt x="29" y="5"/>
                          <a:pt x="30" y="8"/>
                          <a:pt x="30" y="9"/>
                        </a:cubicBezTo>
                        <a:cubicBezTo>
                          <a:pt x="30" y="12"/>
                          <a:pt x="23" y="23"/>
                          <a:pt x="18" y="23"/>
                        </a:cubicBezTo>
                        <a:cubicBezTo>
                          <a:pt x="11" y="23"/>
                          <a:pt x="0" y="15"/>
                          <a:pt x="0" y="11"/>
                        </a:cubicBezTo>
                        <a:cubicBezTo>
                          <a:pt x="0" y="4"/>
                          <a:pt x="3" y="0"/>
                          <a:pt x="9" y="0"/>
                        </a:cubicBezTo>
                        <a:cubicBezTo>
                          <a:pt x="9" y="0"/>
                          <a:pt x="10" y="0"/>
                          <a:pt x="10"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06" name="Freeform: Shape 397"/>
                  <p:cNvSpPr/>
                  <p:nvPr/>
                </p:nvSpPr>
                <p:spPr bwMode="auto">
                  <a:xfrm>
                    <a:off x="3030538" y="2674938"/>
                    <a:ext cx="779463" cy="1258888"/>
                  </a:xfrm>
                  <a:custGeom>
                    <a:avLst/>
                    <a:gdLst/>
                    <a:ahLst/>
                    <a:cxnLst>
                      <a:cxn ang="0">
                        <a:pos x="46" y="91"/>
                      </a:cxn>
                      <a:cxn ang="0">
                        <a:pos x="51" y="51"/>
                      </a:cxn>
                      <a:cxn ang="0">
                        <a:pos x="59" y="46"/>
                      </a:cxn>
                      <a:cxn ang="0">
                        <a:pos x="82" y="18"/>
                      </a:cxn>
                      <a:cxn ang="0">
                        <a:pos x="128" y="6"/>
                      </a:cxn>
                      <a:cxn ang="0">
                        <a:pos x="126" y="42"/>
                      </a:cxn>
                      <a:cxn ang="0">
                        <a:pos x="136" y="13"/>
                      </a:cxn>
                      <a:cxn ang="0">
                        <a:pos x="146" y="5"/>
                      </a:cxn>
                      <a:cxn ang="0">
                        <a:pos x="194" y="24"/>
                      </a:cxn>
                      <a:cxn ang="0">
                        <a:pos x="227" y="20"/>
                      </a:cxn>
                      <a:cxn ang="0">
                        <a:pos x="233" y="26"/>
                      </a:cxn>
                      <a:cxn ang="0">
                        <a:pos x="270" y="50"/>
                      </a:cxn>
                      <a:cxn ang="0">
                        <a:pos x="328" y="84"/>
                      </a:cxn>
                      <a:cxn ang="0">
                        <a:pos x="354" y="89"/>
                      </a:cxn>
                      <a:cxn ang="0">
                        <a:pos x="389" y="130"/>
                      </a:cxn>
                      <a:cxn ang="0">
                        <a:pos x="383" y="170"/>
                      </a:cxn>
                      <a:cxn ang="0">
                        <a:pos x="403" y="185"/>
                      </a:cxn>
                      <a:cxn ang="0">
                        <a:pos x="454" y="175"/>
                      </a:cxn>
                      <a:cxn ang="0">
                        <a:pos x="467" y="191"/>
                      </a:cxn>
                      <a:cxn ang="0">
                        <a:pos x="513" y="191"/>
                      </a:cxn>
                      <a:cxn ang="0">
                        <a:pos x="575" y="220"/>
                      </a:cxn>
                      <a:cxn ang="0">
                        <a:pos x="549" y="310"/>
                      </a:cxn>
                      <a:cxn ang="0">
                        <a:pos x="532" y="374"/>
                      </a:cxn>
                      <a:cxn ang="0">
                        <a:pos x="522" y="405"/>
                      </a:cxn>
                      <a:cxn ang="0">
                        <a:pos x="485" y="449"/>
                      </a:cxn>
                      <a:cxn ang="0">
                        <a:pos x="429" y="474"/>
                      </a:cxn>
                      <a:cxn ang="0">
                        <a:pos x="412" y="524"/>
                      </a:cxn>
                      <a:cxn ang="0">
                        <a:pos x="388" y="559"/>
                      </a:cxn>
                      <a:cxn ang="0">
                        <a:pos x="311" y="614"/>
                      </a:cxn>
                      <a:cxn ang="0">
                        <a:pos x="297" y="619"/>
                      </a:cxn>
                      <a:cxn ang="0">
                        <a:pos x="308" y="654"/>
                      </a:cxn>
                      <a:cxn ang="0">
                        <a:pos x="244" y="677"/>
                      </a:cxn>
                      <a:cxn ang="0">
                        <a:pos x="240" y="707"/>
                      </a:cxn>
                      <a:cxn ang="0">
                        <a:pos x="205" y="711"/>
                      </a:cxn>
                      <a:cxn ang="0">
                        <a:pos x="225" y="730"/>
                      </a:cxn>
                      <a:cxn ang="0">
                        <a:pos x="214" y="739"/>
                      </a:cxn>
                      <a:cxn ang="0">
                        <a:pos x="178" y="787"/>
                      </a:cxn>
                      <a:cxn ang="0">
                        <a:pos x="176" y="846"/>
                      </a:cxn>
                      <a:cxn ang="0">
                        <a:pos x="161" y="884"/>
                      </a:cxn>
                      <a:cxn ang="0">
                        <a:pos x="200" y="935"/>
                      </a:cxn>
                      <a:cxn ang="0">
                        <a:pos x="169" y="945"/>
                      </a:cxn>
                      <a:cxn ang="0">
                        <a:pos x="127" y="921"/>
                      </a:cxn>
                      <a:cxn ang="0">
                        <a:pos x="92" y="903"/>
                      </a:cxn>
                      <a:cxn ang="0">
                        <a:pos x="93" y="889"/>
                      </a:cxn>
                      <a:cxn ang="0">
                        <a:pos x="84" y="857"/>
                      </a:cxn>
                      <a:cxn ang="0">
                        <a:pos x="82" y="791"/>
                      </a:cxn>
                      <a:cxn ang="0">
                        <a:pos x="86" y="782"/>
                      </a:cxn>
                      <a:cxn ang="0">
                        <a:pos x="112" y="718"/>
                      </a:cxn>
                      <a:cxn ang="0">
                        <a:pos x="95" y="708"/>
                      </a:cxn>
                      <a:cxn ang="0">
                        <a:pos x="102" y="680"/>
                      </a:cxn>
                      <a:cxn ang="0">
                        <a:pos x="114" y="626"/>
                      </a:cxn>
                      <a:cxn ang="0">
                        <a:pos x="124" y="562"/>
                      </a:cxn>
                      <a:cxn ang="0">
                        <a:pos x="136" y="494"/>
                      </a:cxn>
                      <a:cxn ang="0">
                        <a:pos x="143" y="434"/>
                      </a:cxn>
                      <a:cxn ang="0">
                        <a:pos x="104" y="370"/>
                      </a:cxn>
                      <a:cxn ang="0">
                        <a:pos x="62" y="330"/>
                      </a:cxn>
                      <a:cxn ang="0">
                        <a:pos x="28" y="261"/>
                      </a:cxn>
                      <a:cxn ang="0">
                        <a:pos x="11" y="242"/>
                      </a:cxn>
                      <a:cxn ang="0">
                        <a:pos x="18" y="191"/>
                      </a:cxn>
                      <a:cxn ang="0">
                        <a:pos x="14" y="148"/>
                      </a:cxn>
                      <a:cxn ang="0">
                        <a:pos x="47" y="106"/>
                      </a:cxn>
                    </a:cxnLst>
                    <a:rect l="0" t="0" r="r" b="b"/>
                    <a:pathLst>
                      <a:path w="586" h="945">
                        <a:moveTo>
                          <a:pt x="49" y="103"/>
                        </a:moveTo>
                        <a:cubicBezTo>
                          <a:pt x="49" y="102"/>
                          <a:pt x="49" y="101"/>
                          <a:pt x="49" y="100"/>
                        </a:cubicBezTo>
                        <a:cubicBezTo>
                          <a:pt x="49" y="97"/>
                          <a:pt x="46" y="94"/>
                          <a:pt x="46" y="91"/>
                        </a:cubicBezTo>
                        <a:cubicBezTo>
                          <a:pt x="46" y="85"/>
                          <a:pt x="48" y="84"/>
                          <a:pt x="48" y="79"/>
                        </a:cubicBezTo>
                        <a:cubicBezTo>
                          <a:pt x="48" y="70"/>
                          <a:pt x="40" y="71"/>
                          <a:pt x="40" y="63"/>
                        </a:cubicBezTo>
                        <a:cubicBezTo>
                          <a:pt x="40" y="57"/>
                          <a:pt x="49" y="55"/>
                          <a:pt x="51" y="51"/>
                        </a:cubicBezTo>
                        <a:cubicBezTo>
                          <a:pt x="55" y="52"/>
                          <a:pt x="53" y="52"/>
                          <a:pt x="57" y="51"/>
                        </a:cubicBezTo>
                        <a:cubicBezTo>
                          <a:pt x="57" y="50"/>
                          <a:pt x="57" y="49"/>
                          <a:pt x="57" y="48"/>
                        </a:cubicBezTo>
                        <a:cubicBezTo>
                          <a:pt x="57" y="48"/>
                          <a:pt x="58" y="46"/>
                          <a:pt x="59" y="46"/>
                        </a:cubicBezTo>
                        <a:cubicBezTo>
                          <a:pt x="59" y="42"/>
                          <a:pt x="64" y="40"/>
                          <a:pt x="66" y="39"/>
                        </a:cubicBezTo>
                        <a:cubicBezTo>
                          <a:pt x="69" y="37"/>
                          <a:pt x="69" y="31"/>
                          <a:pt x="70" y="28"/>
                        </a:cubicBezTo>
                        <a:cubicBezTo>
                          <a:pt x="72" y="21"/>
                          <a:pt x="76" y="19"/>
                          <a:pt x="82" y="18"/>
                        </a:cubicBezTo>
                        <a:cubicBezTo>
                          <a:pt x="93" y="14"/>
                          <a:pt x="100" y="12"/>
                          <a:pt x="111" y="9"/>
                        </a:cubicBezTo>
                        <a:cubicBezTo>
                          <a:pt x="117" y="7"/>
                          <a:pt x="118" y="0"/>
                          <a:pt x="124" y="0"/>
                        </a:cubicBezTo>
                        <a:cubicBezTo>
                          <a:pt x="126" y="0"/>
                          <a:pt x="128" y="5"/>
                          <a:pt x="128" y="6"/>
                        </a:cubicBezTo>
                        <a:cubicBezTo>
                          <a:pt x="128" y="9"/>
                          <a:pt x="125" y="11"/>
                          <a:pt x="123" y="11"/>
                        </a:cubicBezTo>
                        <a:cubicBezTo>
                          <a:pt x="122" y="18"/>
                          <a:pt x="119" y="25"/>
                          <a:pt x="119" y="29"/>
                        </a:cubicBezTo>
                        <a:cubicBezTo>
                          <a:pt x="119" y="34"/>
                          <a:pt x="122" y="42"/>
                          <a:pt x="126" y="42"/>
                        </a:cubicBezTo>
                        <a:cubicBezTo>
                          <a:pt x="128" y="42"/>
                          <a:pt x="131" y="37"/>
                          <a:pt x="131" y="35"/>
                        </a:cubicBezTo>
                        <a:cubicBezTo>
                          <a:pt x="131" y="30"/>
                          <a:pt x="125" y="27"/>
                          <a:pt x="125" y="21"/>
                        </a:cubicBezTo>
                        <a:cubicBezTo>
                          <a:pt x="125" y="15"/>
                          <a:pt x="132" y="16"/>
                          <a:pt x="136" y="13"/>
                        </a:cubicBezTo>
                        <a:cubicBezTo>
                          <a:pt x="147" y="13"/>
                          <a:pt x="147" y="13"/>
                          <a:pt x="147" y="13"/>
                        </a:cubicBezTo>
                        <a:cubicBezTo>
                          <a:pt x="145" y="8"/>
                          <a:pt x="139" y="10"/>
                          <a:pt x="139" y="5"/>
                        </a:cubicBezTo>
                        <a:cubicBezTo>
                          <a:pt x="146" y="5"/>
                          <a:pt x="146" y="5"/>
                          <a:pt x="146" y="5"/>
                        </a:cubicBezTo>
                        <a:cubicBezTo>
                          <a:pt x="148" y="12"/>
                          <a:pt x="158" y="14"/>
                          <a:pt x="165" y="16"/>
                        </a:cubicBezTo>
                        <a:cubicBezTo>
                          <a:pt x="165" y="20"/>
                          <a:pt x="167" y="23"/>
                          <a:pt x="170" y="24"/>
                        </a:cubicBezTo>
                        <a:cubicBezTo>
                          <a:pt x="177" y="24"/>
                          <a:pt x="190" y="24"/>
                          <a:pt x="194" y="24"/>
                        </a:cubicBezTo>
                        <a:cubicBezTo>
                          <a:pt x="194" y="28"/>
                          <a:pt x="199" y="29"/>
                          <a:pt x="203" y="29"/>
                        </a:cubicBezTo>
                        <a:cubicBezTo>
                          <a:pt x="209" y="28"/>
                          <a:pt x="214" y="28"/>
                          <a:pt x="216" y="22"/>
                        </a:cubicBezTo>
                        <a:cubicBezTo>
                          <a:pt x="217" y="21"/>
                          <a:pt x="226" y="21"/>
                          <a:pt x="227" y="20"/>
                        </a:cubicBezTo>
                        <a:cubicBezTo>
                          <a:pt x="232" y="20"/>
                          <a:pt x="240" y="21"/>
                          <a:pt x="240" y="21"/>
                        </a:cubicBezTo>
                        <a:cubicBezTo>
                          <a:pt x="238" y="23"/>
                          <a:pt x="234" y="23"/>
                          <a:pt x="233" y="22"/>
                        </a:cubicBezTo>
                        <a:cubicBezTo>
                          <a:pt x="233" y="26"/>
                          <a:pt x="233" y="26"/>
                          <a:pt x="233" y="26"/>
                        </a:cubicBezTo>
                        <a:cubicBezTo>
                          <a:pt x="236" y="32"/>
                          <a:pt x="245" y="33"/>
                          <a:pt x="252" y="36"/>
                        </a:cubicBezTo>
                        <a:cubicBezTo>
                          <a:pt x="258" y="37"/>
                          <a:pt x="256" y="44"/>
                          <a:pt x="258" y="50"/>
                        </a:cubicBezTo>
                        <a:cubicBezTo>
                          <a:pt x="270" y="50"/>
                          <a:pt x="270" y="50"/>
                          <a:pt x="270" y="50"/>
                        </a:cubicBezTo>
                        <a:cubicBezTo>
                          <a:pt x="279" y="58"/>
                          <a:pt x="283" y="57"/>
                          <a:pt x="288" y="68"/>
                        </a:cubicBezTo>
                        <a:cubicBezTo>
                          <a:pt x="289" y="70"/>
                          <a:pt x="293" y="70"/>
                          <a:pt x="295" y="70"/>
                        </a:cubicBezTo>
                        <a:cubicBezTo>
                          <a:pt x="298" y="83"/>
                          <a:pt x="316" y="81"/>
                          <a:pt x="328" y="84"/>
                        </a:cubicBezTo>
                        <a:cubicBezTo>
                          <a:pt x="340" y="84"/>
                          <a:pt x="340" y="84"/>
                          <a:pt x="340" y="84"/>
                        </a:cubicBezTo>
                        <a:cubicBezTo>
                          <a:pt x="343" y="85"/>
                          <a:pt x="350" y="89"/>
                          <a:pt x="354" y="89"/>
                        </a:cubicBezTo>
                        <a:cubicBezTo>
                          <a:pt x="354" y="89"/>
                          <a:pt x="354" y="89"/>
                          <a:pt x="354" y="89"/>
                        </a:cubicBezTo>
                        <a:cubicBezTo>
                          <a:pt x="355" y="89"/>
                          <a:pt x="356" y="89"/>
                          <a:pt x="357" y="89"/>
                        </a:cubicBezTo>
                        <a:cubicBezTo>
                          <a:pt x="364" y="89"/>
                          <a:pt x="373" y="104"/>
                          <a:pt x="381" y="106"/>
                        </a:cubicBezTo>
                        <a:cubicBezTo>
                          <a:pt x="381" y="111"/>
                          <a:pt x="386" y="125"/>
                          <a:pt x="389" y="130"/>
                        </a:cubicBezTo>
                        <a:cubicBezTo>
                          <a:pt x="391" y="134"/>
                          <a:pt x="397" y="134"/>
                          <a:pt x="397" y="139"/>
                        </a:cubicBezTo>
                        <a:cubicBezTo>
                          <a:pt x="390" y="148"/>
                          <a:pt x="377" y="152"/>
                          <a:pt x="377" y="165"/>
                        </a:cubicBezTo>
                        <a:cubicBezTo>
                          <a:pt x="377" y="170"/>
                          <a:pt x="381" y="169"/>
                          <a:pt x="383" y="170"/>
                        </a:cubicBezTo>
                        <a:cubicBezTo>
                          <a:pt x="387" y="172"/>
                          <a:pt x="390" y="176"/>
                          <a:pt x="390" y="180"/>
                        </a:cubicBezTo>
                        <a:cubicBezTo>
                          <a:pt x="401" y="180"/>
                          <a:pt x="401" y="180"/>
                          <a:pt x="401" y="180"/>
                        </a:cubicBezTo>
                        <a:cubicBezTo>
                          <a:pt x="401" y="182"/>
                          <a:pt x="402" y="185"/>
                          <a:pt x="403" y="185"/>
                        </a:cubicBezTo>
                        <a:cubicBezTo>
                          <a:pt x="405" y="185"/>
                          <a:pt x="407" y="182"/>
                          <a:pt x="408" y="180"/>
                        </a:cubicBezTo>
                        <a:cubicBezTo>
                          <a:pt x="413" y="173"/>
                          <a:pt x="418" y="164"/>
                          <a:pt x="425" y="164"/>
                        </a:cubicBezTo>
                        <a:cubicBezTo>
                          <a:pt x="433" y="164"/>
                          <a:pt x="449" y="172"/>
                          <a:pt x="454" y="175"/>
                        </a:cubicBezTo>
                        <a:cubicBezTo>
                          <a:pt x="458" y="178"/>
                          <a:pt x="462" y="177"/>
                          <a:pt x="463" y="180"/>
                        </a:cubicBezTo>
                        <a:cubicBezTo>
                          <a:pt x="464" y="184"/>
                          <a:pt x="464" y="187"/>
                          <a:pt x="464" y="191"/>
                        </a:cubicBezTo>
                        <a:cubicBezTo>
                          <a:pt x="467" y="191"/>
                          <a:pt x="467" y="191"/>
                          <a:pt x="467" y="191"/>
                        </a:cubicBezTo>
                        <a:cubicBezTo>
                          <a:pt x="471" y="190"/>
                          <a:pt x="472" y="186"/>
                          <a:pt x="476" y="186"/>
                        </a:cubicBezTo>
                        <a:cubicBezTo>
                          <a:pt x="486" y="186"/>
                          <a:pt x="487" y="194"/>
                          <a:pt x="496" y="194"/>
                        </a:cubicBezTo>
                        <a:cubicBezTo>
                          <a:pt x="513" y="191"/>
                          <a:pt x="513" y="191"/>
                          <a:pt x="513" y="191"/>
                        </a:cubicBezTo>
                        <a:cubicBezTo>
                          <a:pt x="521" y="193"/>
                          <a:pt x="529" y="196"/>
                          <a:pt x="534" y="198"/>
                        </a:cubicBezTo>
                        <a:cubicBezTo>
                          <a:pt x="538" y="205"/>
                          <a:pt x="551" y="217"/>
                          <a:pt x="558" y="220"/>
                        </a:cubicBezTo>
                        <a:cubicBezTo>
                          <a:pt x="565" y="221"/>
                          <a:pt x="569" y="219"/>
                          <a:pt x="575" y="220"/>
                        </a:cubicBezTo>
                        <a:cubicBezTo>
                          <a:pt x="584" y="223"/>
                          <a:pt x="586" y="232"/>
                          <a:pt x="586" y="242"/>
                        </a:cubicBezTo>
                        <a:cubicBezTo>
                          <a:pt x="586" y="274"/>
                          <a:pt x="568" y="283"/>
                          <a:pt x="556" y="301"/>
                        </a:cubicBezTo>
                        <a:cubicBezTo>
                          <a:pt x="553" y="305"/>
                          <a:pt x="551" y="306"/>
                          <a:pt x="549" y="310"/>
                        </a:cubicBezTo>
                        <a:cubicBezTo>
                          <a:pt x="544" y="317"/>
                          <a:pt x="540" y="317"/>
                          <a:pt x="535" y="322"/>
                        </a:cubicBezTo>
                        <a:cubicBezTo>
                          <a:pt x="529" y="328"/>
                          <a:pt x="535" y="343"/>
                          <a:pt x="535" y="353"/>
                        </a:cubicBezTo>
                        <a:cubicBezTo>
                          <a:pt x="535" y="361"/>
                          <a:pt x="532" y="369"/>
                          <a:pt x="532" y="374"/>
                        </a:cubicBezTo>
                        <a:cubicBezTo>
                          <a:pt x="532" y="377"/>
                          <a:pt x="530" y="378"/>
                          <a:pt x="530" y="380"/>
                        </a:cubicBezTo>
                        <a:cubicBezTo>
                          <a:pt x="528" y="382"/>
                          <a:pt x="524" y="386"/>
                          <a:pt x="524" y="390"/>
                        </a:cubicBezTo>
                        <a:cubicBezTo>
                          <a:pt x="524" y="394"/>
                          <a:pt x="523" y="403"/>
                          <a:pt x="522" y="405"/>
                        </a:cubicBezTo>
                        <a:cubicBezTo>
                          <a:pt x="515" y="415"/>
                          <a:pt x="513" y="419"/>
                          <a:pt x="506" y="428"/>
                        </a:cubicBezTo>
                        <a:cubicBezTo>
                          <a:pt x="505" y="431"/>
                          <a:pt x="505" y="436"/>
                          <a:pt x="504" y="438"/>
                        </a:cubicBezTo>
                        <a:cubicBezTo>
                          <a:pt x="502" y="443"/>
                          <a:pt x="492" y="449"/>
                          <a:pt x="485" y="449"/>
                        </a:cubicBezTo>
                        <a:cubicBezTo>
                          <a:pt x="476" y="449"/>
                          <a:pt x="470" y="449"/>
                          <a:pt x="463" y="452"/>
                        </a:cubicBezTo>
                        <a:cubicBezTo>
                          <a:pt x="461" y="453"/>
                          <a:pt x="460" y="455"/>
                          <a:pt x="459" y="457"/>
                        </a:cubicBezTo>
                        <a:cubicBezTo>
                          <a:pt x="448" y="467"/>
                          <a:pt x="437" y="461"/>
                          <a:pt x="429" y="474"/>
                        </a:cubicBezTo>
                        <a:cubicBezTo>
                          <a:pt x="426" y="479"/>
                          <a:pt x="420" y="479"/>
                          <a:pt x="416" y="483"/>
                        </a:cubicBezTo>
                        <a:cubicBezTo>
                          <a:pt x="411" y="489"/>
                          <a:pt x="412" y="495"/>
                          <a:pt x="412" y="503"/>
                        </a:cubicBezTo>
                        <a:cubicBezTo>
                          <a:pt x="412" y="524"/>
                          <a:pt x="412" y="524"/>
                          <a:pt x="412" y="524"/>
                        </a:cubicBezTo>
                        <a:cubicBezTo>
                          <a:pt x="403" y="528"/>
                          <a:pt x="398" y="536"/>
                          <a:pt x="394" y="545"/>
                        </a:cubicBezTo>
                        <a:cubicBezTo>
                          <a:pt x="394" y="545"/>
                          <a:pt x="394" y="545"/>
                          <a:pt x="394" y="545"/>
                        </a:cubicBezTo>
                        <a:cubicBezTo>
                          <a:pt x="391" y="550"/>
                          <a:pt x="391" y="553"/>
                          <a:pt x="388" y="559"/>
                        </a:cubicBezTo>
                        <a:cubicBezTo>
                          <a:pt x="380" y="571"/>
                          <a:pt x="371" y="572"/>
                          <a:pt x="364" y="584"/>
                        </a:cubicBezTo>
                        <a:cubicBezTo>
                          <a:pt x="355" y="597"/>
                          <a:pt x="351" y="619"/>
                          <a:pt x="331" y="619"/>
                        </a:cubicBezTo>
                        <a:cubicBezTo>
                          <a:pt x="324" y="619"/>
                          <a:pt x="314" y="614"/>
                          <a:pt x="311" y="614"/>
                        </a:cubicBezTo>
                        <a:cubicBezTo>
                          <a:pt x="305" y="614"/>
                          <a:pt x="299" y="609"/>
                          <a:pt x="293" y="609"/>
                        </a:cubicBezTo>
                        <a:cubicBezTo>
                          <a:pt x="291" y="609"/>
                          <a:pt x="289" y="610"/>
                          <a:pt x="289" y="611"/>
                        </a:cubicBezTo>
                        <a:cubicBezTo>
                          <a:pt x="289" y="615"/>
                          <a:pt x="296" y="617"/>
                          <a:pt x="297" y="619"/>
                        </a:cubicBezTo>
                        <a:cubicBezTo>
                          <a:pt x="300" y="622"/>
                          <a:pt x="300" y="627"/>
                          <a:pt x="302" y="632"/>
                        </a:cubicBezTo>
                        <a:cubicBezTo>
                          <a:pt x="304" y="637"/>
                          <a:pt x="311" y="637"/>
                          <a:pt x="311" y="642"/>
                        </a:cubicBezTo>
                        <a:cubicBezTo>
                          <a:pt x="311" y="647"/>
                          <a:pt x="311" y="650"/>
                          <a:pt x="308" y="654"/>
                        </a:cubicBezTo>
                        <a:cubicBezTo>
                          <a:pt x="304" y="660"/>
                          <a:pt x="301" y="663"/>
                          <a:pt x="297" y="667"/>
                        </a:cubicBezTo>
                        <a:cubicBezTo>
                          <a:pt x="289" y="675"/>
                          <a:pt x="280" y="673"/>
                          <a:pt x="270" y="676"/>
                        </a:cubicBezTo>
                        <a:cubicBezTo>
                          <a:pt x="263" y="678"/>
                          <a:pt x="248" y="673"/>
                          <a:pt x="244" y="677"/>
                        </a:cubicBezTo>
                        <a:cubicBezTo>
                          <a:pt x="238" y="683"/>
                          <a:pt x="243" y="696"/>
                          <a:pt x="240" y="703"/>
                        </a:cubicBezTo>
                        <a:cubicBezTo>
                          <a:pt x="240" y="702"/>
                          <a:pt x="240" y="702"/>
                          <a:pt x="240" y="702"/>
                        </a:cubicBezTo>
                        <a:cubicBezTo>
                          <a:pt x="240" y="703"/>
                          <a:pt x="240" y="706"/>
                          <a:pt x="240" y="707"/>
                        </a:cubicBezTo>
                        <a:cubicBezTo>
                          <a:pt x="240" y="709"/>
                          <a:pt x="233" y="712"/>
                          <a:pt x="229" y="712"/>
                        </a:cubicBezTo>
                        <a:cubicBezTo>
                          <a:pt x="220" y="712"/>
                          <a:pt x="218" y="706"/>
                          <a:pt x="210" y="706"/>
                        </a:cubicBezTo>
                        <a:cubicBezTo>
                          <a:pt x="207" y="706"/>
                          <a:pt x="205" y="709"/>
                          <a:pt x="205" y="711"/>
                        </a:cubicBezTo>
                        <a:cubicBezTo>
                          <a:pt x="205" y="717"/>
                          <a:pt x="211" y="729"/>
                          <a:pt x="214" y="729"/>
                        </a:cubicBezTo>
                        <a:cubicBezTo>
                          <a:pt x="217" y="729"/>
                          <a:pt x="219" y="726"/>
                          <a:pt x="221" y="726"/>
                        </a:cubicBezTo>
                        <a:cubicBezTo>
                          <a:pt x="222" y="728"/>
                          <a:pt x="225" y="728"/>
                          <a:pt x="225" y="730"/>
                        </a:cubicBezTo>
                        <a:cubicBezTo>
                          <a:pt x="225" y="733"/>
                          <a:pt x="221" y="736"/>
                          <a:pt x="220" y="736"/>
                        </a:cubicBezTo>
                        <a:cubicBezTo>
                          <a:pt x="215" y="736"/>
                          <a:pt x="213" y="732"/>
                          <a:pt x="209" y="732"/>
                        </a:cubicBezTo>
                        <a:cubicBezTo>
                          <a:pt x="209" y="737"/>
                          <a:pt x="211" y="738"/>
                          <a:pt x="214" y="739"/>
                        </a:cubicBezTo>
                        <a:cubicBezTo>
                          <a:pt x="206" y="747"/>
                          <a:pt x="206" y="755"/>
                          <a:pt x="203" y="766"/>
                        </a:cubicBezTo>
                        <a:cubicBezTo>
                          <a:pt x="202" y="770"/>
                          <a:pt x="194" y="771"/>
                          <a:pt x="191" y="771"/>
                        </a:cubicBezTo>
                        <a:cubicBezTo>
                          <a:pt x="184" y="773"/>
                          <a:pt x="178" y="779"/>
                          <a:pt x="178" y="787"/>
                        </a:cubicBezTo>
                        <a:cubicBezTo>
                          <a:pt x="178" y="804"/>
                          <a:pt x="198" y="798"/>
                          <a:pt x="198" y="811"/>
                        </a:cubicBezTo>
                        <a:cubicBezTo>
                          <a:pt x="198" y="824"/>
                          <a:pt x="187" y="825"/>
                          <a:pt x="181" y="831"/>
                        </a:cubicBezTo>
                        <a:cubicBezTo>
                          <a:pt x="177" y="835"/>
                          <a:pt x="178" y="841"/>
                          <a:pt x="176" y="846"/>
                        </a:cubicBezTo>
                        <a:cubicBezTo>
                          <a:pt x="173" y="852"/>
                          <a:pt x="166" y="850"/>
                          <a:pt x="162" y="854"/>
                        </a:cubicBezTo>
                        <a:cubicBezTo>
                          <a:pt x="156" y="859"/>
                          <a:pt x="154" y="865"/>
                          <a:pt x="154" y="874"/>
                        </a:cubicBezTo>
                        <a:cubicBezTo>
                          <a:pt x="154" y="878"/>
                          <a:pt x="158" y="883"/>
                          <a:pt x="161" y="884"/>
                        </a:cubicBezTo>
                        <a:cubicBezTo>
                          <a:pt x="169" y="888"/>
                          <a:pt x="168" y="908"/>
                          <a:pt x="174" y="914"/>
                        </a:cubicBezTo>
                        <a:cubicBezTo>
                          <a:pt x="184" y="924"/>
                          <a:pt x="196" y="928"/>
                          <a:pt x="207" y="934"/>
                        </a:cubicBezTo>
                        <a:cubicBezTo>
                          <a:pt x="206" y="936"/>
                          <a:pt x="203" y="935"/>
                          <a:pt x="200" y="935"/>
                        </a:cubicBezTo>
                        <a:cubicBezTo>
                          <a:pt x="194" y="935"/>
                          <a:pt x="183" y="943"/>
                          <a:pt x="179" y="943"/>
                        </a:cubicBezTo>
                        <a:cubicBezTo>
                          <a:pt x="176" y="943"/>
                          <a:pt x="176" y="943"/>
                          <a:pt x="174" y="943"/>
                        </a:cubicBezTo>
                        <a:cubicBezTo>
                          <a:pt x="173" y="943"/>
                          <a:pt x="171" y="945"/>
                          <a:pt x="169" y="945"/>
                        </a:cubicBezTo>
                        <a:cubicBezTo>
                          <a:pt x="165" y="945"/>
                          <a:pt x="162" y="945"/>
                          <a:pt x="157" y="945"/>
                        </a:cubicBezTo>
                        <a:cubicBezTo>
                          <a:pt x="147" y="945"/>
                          <a:pt x="151" y="933"/>
                          <a:pt x="143" y="931"/>
                        </a:cubicBezTo>
                        <a:cubicBezTo>
                          <a:pt x="137" y="929"/>
                          <a:pt x="127" y="929"/>
                          <a:pt x="127" y="921"/>
                        </a:cubicBezTo>
                        <a:cubicBezTo>
                          <a:pt x="124" y="921"/>
                          <a:pt x="122" y="921"/>
                          <a:pt x="119" y="921"/>
                        </a:cubicBezTo>
                        <a:cubicBezTo>
                          <a:pt x="115" y="921"/>
                          <a:pt x="114" y="917"/>
                          <a:pt x="114" y="915"/>
                        </a:cubicBezTo>
                        <a:cubicBezTo>
                          <a:pt x="102" y="915"/>
                          <a:pt x="98" y="909"/>
                          <a:pt x="92" y="903"/>
                        </a:cubicBezTo>
                        <a:cubicBezTo>
                          <a:pt x="91" y="902"/>
                          <a:pt x="88" y="900"/>
                          <a:pt x="88" y="899"/>
                        </a:cubicBezTo>
                        <a:cubicBezTo>
                          <a:pt x="88" y="895"/>
                          <a:pt x="96" y="895"/>
                          <a:pt x="97" y="891"/>
                        </a:cubicBezTo>
                        <a:cubicBezTo>
                          <a:pt x="95" y="891"/>
                          <a:pt x="94" y="890"/>
                          <a:pt x="93" y="889"/>
                        </a:cubicBezTo>
                        <a:cubicBezTo>
                          <a:pt x="94" y="887"/>
                          <a:pt x="96" y="884"/>
                          <a:pt x="96" y="882"/>
                        </a:cubicBezTo>
                        <a:cubicBezTo>
                          <a:pt x="96" y="871"/>
                          <a:pt x="84" y="873"/>
                          <a:pt x="84" y="863"/>
                        </a:cubicBezTo>
                        <a:cubicBezTo>
                          <a:pt x="84" y="860"/>
                          <a:pt x="84" y="859"/>
                          <a:pt x="84" y="857"/>
                        </a:cubicBezTo>
                        <a:cubicBezTo>
                          <a:pt x="84" y="848"/>
                          <a:pt x="78" y="832"/>
                          <a:pt x="78" y="825"/>
                        </a:cubicBezTo>
                        <a:cubicBezTo>
                          <a:pt x="78" y="817"/>
                          <a:pt x="88" y="814"/>
                          <a:pt x="88" y="807"/>
                        </a:cubicBezTo>
                        <a:cubicBezTo>
                          <a:pt x="88" y="803"/>
                          <a:pt x="83" y="796"/>
                          <a:pt x="82" y="791"/>
                        </a:cubicBezTo>
                        <a:cubicBezTo>
                          <a:pt x="82" y="787"/>
                          <a:pt x="82" y="787"/>
                          <a:pt x="82" y="787"/>
                        </a:cubicBezTo>
                        <a:cubicBezTo>
                          <a:pt x="82" y="787"/>
                          <a:pt x="82" y="787"/>
                          <a:pt x="82" y="787"/>
                        </a:cubicBezTo>
                        <a:cubicBezTo>
                          <a:pt x="82" y="784"/>
                          <a:pt x="84" y="782"/>
                          <a:pt x="86" y="782"/>
                        </a:cubicBezTo>
                        <a:cubicBezTo>
                          <a:pt x="94" y="782"/>
                          <a:pt x="91" y="790"/>
                          <a:pt x="98" y="790"/>
                        </a:cubicBezTo>
                        <a:cubicBezTo>
                          <a:pt x="112" y="725"/>
                          <a:pt x="112" y="725"/>
                          <a:pt x="112" y="725"/>
                        </a:cubicBezTo>
                        <a:cubicBezTo>
                          <a:pt x="112" y="718"/>
                          <a:pt x="112" y="718"/>
                          <a:pt x="112" y="718"/>
                        </a:cubicBezTo>
                        <a:cubicBezTo>
                          <a:pt x="111" y="718"/>
                          <a:pt x="109" y="717"/>
                          <a:pt x="108" y="718"/>
                        </a:cubicBezTo>
                        <a:cubicBezTo>
                          <a:pt x="105" y="719"/>
                          <a:pt x="105" y="723"/>
                          <a:pt x="102" y="723"/>
                        </a:cubicBezTo>
                        <a:cubicBezTo>
                          <a:pt x="98" y="723"/>
                          <a:pt x="95" y="713"/>
                          <a:pt x="95" y="708"/>
                        </a:cubicBezTo>
                        <a:cubicBezTo>
                          <a:pt x="95" y="699"/>
                          <a:pt x="98" y="696"/>
                          <a:pt x="100" y="688"/>
                        </a:cubicBezTo>
                        <a:cubicBezTo>
                          <a:pt x="103" y="688"/>
                          <a:pt x="104" y="687"/>
                          <a:pt x="104" y="685"/>
                        </a:cubicBezTo>
                        <a:cubicBezTo>
                          <a:pt x="104" y="683"/>
                          <a:pt x="102" y="680"/>
                          <a:pt x="102" y="680"/>
                        </a:cubicBezTo>
                        <a:cubicBezTo>
                          <a:pt x="100" y="680"/>
                          <a:pt x="99" y="668"/>
                          <a:pt x="99" y="665"/>
                        </a:cubicBezTo>
                        <a:cubicBezTo>
                          <a:pt x="99" y="655"/>
                          <a:pt x="106" y="645"/>
                          <a:pt x="109" y="639"/>
                        </a:cubicBezTo>
                        <a:cubicBezTo>
                          <a:pt x="111" y="635"/>
                          <a:pt x="112" y="629"/>
                          <a:pt x="114" y="626"/>
                        </a:cubicBezTo>
                        <a:cubicBezTo>
                          <a:pt x="116" y="624"/>
                          <a:pt x="118" y="625"/>
                          <a:pt x="118" y="623"/>
                        </a:cubicBezTo>
                        <a:cubicBezTo>
                          <a:pt x="121" y="613"/>
                          <a:pt x="121" y="605"/>
                          <a:pt x="124" y="595"/>
                        </a:cubicBezTo>
                        <a:cubicBezTo>
                          <a:pt x="124" y="562"/>
                          <a:pt x="124" y="562"/>
                          <a:pt x="124" y="562"/>
                        </a:cubicBezTo>
                        <a:cubicBezTo>
                          <a:pt x="121" y="554"/>
                          <a:pt x="126" y="548"/>
                          <a:pt x="126" y="541"/>
                        </a:cubicBezTo>
                        <a:cubicBezTo>
                          <a:pt x="126" y="524"/>
                          <a:pt x="136" y="513"/>
                          <a:pt x="136" y="498"/>
                        </a:cubicBezTo>
                        <a:cubicBezTo>
                          <a:pt x="136" y="497"/>
                          <a:pt x="136" y="495"/>
                          <a:pt x="136" y="494"/>
                        </a:cubicBezTo>
                        <a:cubicBezTo>
                          <a:pt x="136" y="491"/>
                          <a:pt x="138" y="483"/>
                          <a:pt x="139" y="478"/>
                        </a:cubicBezTo>
                        <a:cubicBezTo>
                          <a:pt x="139" y="465"/>
                          <a:pt x="139" y="465"/>
                          <a:pt x="139" y="459"/>
                        </a:cubicBezTo>
                        <a:cubicBezTo>
                          <a:pt x="139" y="453"/>
                          <a:pt x="143" y="441"/>
                          <a:pt x="143" y="434"/>
                        </a:cubicBezTo>
                        <a:cubicBezTo>
                          <a:pt x="143" y="429"/>
                          <a:pt x="141" y="403"/>
                          <a:pt x="140" y="399"/>
                        </a:cubicBezTo>
                        <a:cubicBezTo>
                          <a:pt x="136" y="388"/>
                          <a:pt x="128" y="381"/>
                          <a:pt x="121" y="377"/>
                        </a:cubicBezTo>
                        <a:cubicBezTo>
                          <a:pt x="114" y="374"/>
                          <a:pt x="109" y="375"/>
                          <a:pt x="104" y="370"/>
                        </a:cubicBezTo>
                        <a:cubicBezTo>
                          <a:pt x="99" y="365"/>
                          <a:pt x="96" y="363"/>
                          <a:pt x="90" y="362"/>
                        </a:cubicBezTo>
                        <a:cubicBezTo>
                          <a:pt x="78" y="358"/>
                          <a:pt x="72" y="351"/>
                          <a:pt x="64" y="343"/>
                        </a:cubicBezTo>
                        <a:cubicBezTo>
                          <a:pt x="60" y="340"/>
                          <a:pt x="62" y="335"/>
                          <a:pt x="62" y="330"/>
                        </a:cubicBezTo>
                        <a:cubicBezTo>
                          <a:pt x="62" y="323"/>
                          <a:pt x="55" y="319"/>
                          <a:pt x="53" y="313"/>
                        </a:cubicBezTo>
                        <a:cubicBezTo>
                          <a:pt x="50" y="302"/>
                          <a:pt x="41" y="294"/>
                          <a:pt x="38" y="285"/>
                        </a:cubicBezTo>
                        <a:cubicBezTo>
                          <a:pt x="35" y="275"/>
                          <a:pt x="32" y="269"/>
                          <a:pt x="28" y="261"/>
                        </a:cubicBezTo>
                        <a:cubicBezTo>
                          <a:pt x="27" y="258"/>
                          <a:pt x="24" y="259"/>
                          <a:pt x="23" y="257"/>
                        </a:cubicBezTo>
                        <a:cubicBezTo>
                          <a:pt x="20" y="254"/>
                          <a:pt x="19" y="248"/>
                          <a:pt x="17" y="245"/>
                        </a:cubicBezTo>
                        <a:cubicBezTo>
                          <a:pt x="16" y="242"/>
                          <a:pt x="12" y="243"/>
                          <a:pt x="11" y="242"/>
                        </a:cubicBezTo>
                        <a:cubicBezTo>
                          <a:pt x="6" y="237"/>
                          <a:pt x="0" y="228"/>
                          <a:pt x="0" y="220"/>
                        </a:cubicBezTo>
                        <a:cubicBezTo>
                          <a:pt x="0" y="215"/>
                          <a:pt x="3" y="209"/>
                          <a:pt x="5" y="207"/>
                        </a:cubicBezTo>
                        <a:cubicBezTo>
                          <a:pt x="8" y="200"/>
                          <a:pt x="16" y="198"/>
                          <a:pt x="18" y="191"/>
                        </a:cubicBezTo>
                        <a:cubicBezTo>
                          <a:pt x="14" y="189"/>
                          <a:pt x="15" y="191"/>
                          <a:pt x="12" y="191"/>
                        </a:cubicBezTo>
                        <a:cubicBezTo>
                          <a:pt x="5" y="191"/>
                          <a:pt x="5" y="182"/>
                          <a:pt x="5" y="176"/>
                        </a:cubicBezTo>
                        <a:cubicBezTo>
                          <a:pt x="5" y="166"/>
                          <a:pt x="16" y="168"/>
                          <a:pt x="14" y="148"/>
                        </a:cubicBezTo>
                        <a:cubicBezTo>
                          <a:pt x="26" y="148"/>
                          <a:pt x="29" y="136"/>
                          <a:pt x="32" y="129"/>
                        </a:cubicBezTo>
                        <a:cubicBezTo>
                          <a:pt x="37" y="119"/>
                          <a:pt x="49" y="123"/>
                          <a:pt x="51" y="111"/>
                        </a:cubicBezTo>
                        <a:cubicBezTo>
                          <a:pt x="49" y="110"/>
                          <a:pt x="47" y="107"/>
                          <a:pt x="47" y="106"/>
                        </a:cubicBezTo>
                        <a:cubicBezTo>
                          <a:pt x="49" y="103"/>
                          <a:pt x="49" y="103"/>
                          <a:pt x="49" y="10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nvGrpSpPr>
                <p:cNvPr id="138" name="Group 229"/>
                <p:cNvGrpSpPr/>
                <p:nvPr/>
              </p:nvGrpSpPr>
              <p:grpSpPr>
                <a:xfrm>
                  <a:off x="1942968" y="1574492"/>
                  <a:ext cx="2279905" cy="1588333"/>
                  <a:chOff x="1585913" y="960438"/>
                  <a:chExt cx="2590800" cy="1804987"/>
                </a:xfrm>
                <a:grpFill/>
              </p:grpSpPr>
              <p:sp>
                <p:nvSpPr>
                  <p:cNvPr id="242" name="Freeform: Shape 333"/>
                  <p:cNvSpPr/>
                  <p:nvPr/>
                </p:nvSpPr>
                <p:spPr bwMode="auto">
                  <a:xfrm>
                    <a:off x="3359150" y="2703513"/>
                    <a:ext cx="12700" cy="14288"/>
                  </a:xfrm>
                  <a:custGeom>
                    <a:avLst/>
                    <a:gdLst/>
                    <a:ahLst/>
                    <a:cxnLst>
                      <a:cxn ang="0">
                        <a:pos x="9" y="4"/>
                      </a:cxn>
                      <a:cxn ang="0">
                        <a:pos x="9" y="0"/>
                      </a:cxn>
                      <a:cxn ang="0">
                        <a:pos x="5" y="0"/>
                      </a:cxn>
                      <a:cxn ang="0">
                        <a:pos x="0" y="9"/>
                      </a:cxn>
                      <a:cxn ang="0">
                        <a:pos x="4" y="9"/>
                      </a:cxn>
                      <a:cxn ang="0">
                        <a:pos x="9" y="4"/>
                      </a:cxn>
                    </a:cxnLst>
                    <a:rect l="0" t="0" r="r" b="b"/>
                    <a:pathLst>
                      <a:path w="9" h="11">
                        <a:moveTo>
                          <a:pt x="9" y="4"/>
                        </a:moveTo>
                        <a:cubicBezTo>
                          <a:pt x="9" y="0"/>
                          <a:pt x="9" y="0"/>
                          <a:pt x="9" y="0"/>
                        </a:cubicBezTo>
                        <a:cubicBezTo>
                          <a:pt x="8" y="0"/>
                          <a:pt x="6" y="0"/>
                          <a:pt x="5" y="0"/>
                        </a:cubicBezTo>
                        <a:cubicBezTo>
                          <a:pt x="2" y="0"/>
                          <a:pt x="0" y="5"/>
                          <a:pt x="0" y="9"/>
                        </a:cubicBezTo>
                        <a:cubicBezTo>
                          <a:pt x="0" y="11"/>
                          <a:pt x="2" y="9"/>
                          <a:pt x="4" y="9"/>
                        </a:cubicBezTo>
                        <a:cubicBezTo>
                          <a:pt x="6" y="9"/>
                          <a:pt x="8" y="5"/>
                          <a:pt x="9"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43" name="Freeform: Shape 334"/>
                  <p:cNvSpPr/>
                  <p:nvPr/>
                </p:nvSpPr>
                <p:spPr bwMode="auto">
                  <a:xfrm>
                    <a:off x="3989388" y="1552575"/>
                    <a:ext cx="169863" cy="77788"/>
                  </a:xfrm>
                  <a:custGeom>
                    <a:avLst/>
                    <a:gdLst/>
                    <a:ahLst/>
                    <a:cxnLst>
                      <a:cxn ang="0">
                        <a:pos x="127" y="31"/>
                      </a:cxn>
                      <a:cxn ang="0">
                        <a:pos x="108" y="47"/>
                      </a:cxn>
                      <a:cxn ang="0">
                        <a:pos x="74" y="58"/>
                      </a:cxn>
                      <a:cxn ang="0">
                        <a:pos x="34" y="50"/>
                      </a:cxn>
                      <a:cxn ang="0">
                        <a:pos x="14" y="42"/>
                      </a:cxn>
                      <a:cxn ang="0">
                        <a:pos x="18" y="40"/>
                      </a:cxn>
                      <a:cxn ang="0">
                        <a:pos x="21" y="27"/>
                      </a:cxn>
                      <a:cxn ang="0">
                        <a:pos x="2" y="25"/>
                      </a:cxn>
                      <a:cxn ang="0">
                        <a:pos x="25" y="21"/>
                      </a:cxn>
                      <a:cxn ang="0">
                        <a:pos x="23" y="18"/>
                      </a:cxn>
                      <a:cxn ang="0">
                        <a:pos x="0" y="8"/>
                      </a:cxn>
                      <a:cxn ang="0">
                        <a:pos x="9" y="9"/>
                      </a:cxn>
                      <a:cxn ang="0">
                        <a:pos x="9" y="5"/>
                      </a:cxn>
                      <a:cxn ang="0">
                        <a:pos x="17" y="0"/>
                      </a:cxn>
                      <a:cxn ang="0">
                        <a:pos x="21" y="0"/>
                      </a:cxn>
                      <a:cxn ang="0">
                        <a:pos x="23" y="7"/>
                      </a:cxn>
                      <a:cxn ang="0">
                        <a:pos x="30" y="16"/>
                      </a:cxn>
                      <a:cxn ang="0">
                        <a:pos x="38" y="13"/>
                      </a:cxn>
                      <a:cxn ang="0">
                        <a:pos x="38" y="8"/>
                      </a:cxn>
                      <a:cxn ang="0">
                        <a:pos x="44" y="12"/>
                      </a:cxn>
                      <a:cxn ang="0">
                        <a:pos x="54" y="9"/>
                      </a:cxn>
                      <a:cxn ang="0">
                        <a:pos x="60" y="12"/>
                      </a:cxn>
                      <a:cxn ang="0">
                        <a:pos x="60" y="8"/>
                      </a:cxn>
                      <a:cxn ang="0">
                        <a:pos x="74" y="9"/>
                      </a:cxn>
                      <a:cxn ang="0">
                        <a:pos x="89" y="8"/>
                      </a:cxn>
                      <a:cxn ang="0">
                        <a:pos x="91" y="1"/>
                      </a:cxn>
                      <a:cxn ang="0">
                        <a:pos x="96" y="1"/>
                      </a:cxn>
                      <a:cxn ang="0">
                        <a:pos x="104" y="7"/>
                      </a:cxn>
                      <a:cxn ang="0">
                        <a:pos x="115" y="4"/>
                      </a:cxn>
                      <a:cxn ang="0">
                        <a:pos x="112" y="8"/>
                      </a:cxn>
                      <a:cxn ang="0">
                        <a:pos x="128" y="30"/>
                      </a:cxn>
                      <a:cxn ang="0">
                        <a:pos x="127" y="31"/>
                      </a:cxn>
                    </a:cxnLst>
                    <a:rect l="0" t="0" r="r" b="b"/>
                    <a:pathLst>
                      <a:path w="128" h="58">
                        <a:moveTo>
                          <a:pt x="127" y="31"/>
                        </a:moveTo>
                        <a:cubicBezTo>
                          <a:pt x="124" y="38"/>
                          <a:pt x="113" y="45"/>
                          <a:pt x="108" y="47"/>
                        </a:cubicBezTo>
                        <a:cubicBezTo>
                          <a:pt x="97" y="51"/>
                          <a:pt x="89" y="58"/>
                          <a:pt x="74" y="58"/>
                        </a:cubicBezTo>
                        <a:cubicBezTo>
                          <a:pt x="57" y="58"/>
                          <a:pt x="46" y="54"/>
                          <a:pt x="34" y="50"/>
                        </a:cubicBezTo>
                        <a:cubicBezTo>
                          <a:pt x="28" y="49"/>
                          <a:pt x="24" y="42"/>
                          <a:pt x="14" y="42"/>
                        </a:cubicBezTo>
                        <a:cubicBezTo>
                          <a:pt x="16" y="41"/>
                          <a:pt x="17" y="40"/>
                          <a:pt x="18" y="40"/>
                        </a:cubicBezTo>
                        <a:cubicBezTo>
                          <a:pt x="18" y="34"/>
                          <a:pt x="20" y="32"/>
                          <a:pt x="21" y="27"/>
                        </a:cubicBezTo>
                        <a:cubicBezTo>
                          <a:pt x="14" y="25"/>
                          <a:pt x="6" y="30"/>
                          <a:pt x="2" y="25"/>
                        </a:cubicBezTo>
                        <a:cubicBezTo>
                          <a:pt x="8" y="25"/>
                          <a:pt x="20" y="23"/>
                          <a:pt x="25" y="21"/>
                        </a:cubicBezTo>
                        <a:cubicBezTo>
                          <a:pt x="23" y="20"/>
                          <a:pt x="23" y="19"/>
                          <a:pt x="23" y="18"/>
                        </a:cubicBezTo>
                        <a:cubicBezTo>
                          <a:pt x="18" y="18"/>
                          <a:pt x="1" y="13"/>
                          <a:pt x="0" y="8"/>
                        </a:cubicBezTo>
                        <a:cubicBezTo>
                          <a:pt x="4" y="7"/>
                          <a:pt x="7" y="8"/>
                          <a:pt x="9" y="9"/>
                        </a:cubicBezTo>
                        <a:cubicBezTo>
                          <a:pt x="9" y="8"/>
                          <a:pt x="9" y="7"/>
                          <a:pt x="9" y="5"/>
                        </a:cubicBezTo>
                        <a:cubicBezTo>
                          <a:pt x="13" y="5"/>
                          <a:pt x="14" y="0"/>
                          <a:pt x="17" y="0"/>
                        </a:cubicBezTo>
                        <a:cubicBezTo>
                          <a:pt x="18" y="0"/>
                          <a:pt x="19" y="0"/>
                          <a:pt x="21" y="0"/>
                        </a:cubicBezTo>
                        <a:cubicBezTo>
                          <a:pt x="21" y="3"/>
                          <a:pt x="23" y="4"/>
                          <a:pt x="23" y="7"/>
                        </a:cubicBezTo>
                        <a:cubicBezTo>
                          <a:pt x="23" y="10"/>
                          <a:pt x="27" y="16"/>
                          <a:pt x="30" y="16"/>
                        </a:cubicBezTo>
                        <a:cubicBezTo>
                          <a:pt x="33" y="16"/>
                          <a:pt x="36" y="14"/>
                          <a:pt x="38" y="13"/>
                        </a:cubicBezTo>
                        <a:cubicBezTo>
                          <a:pt x="37" y="10"/>
                          <a:pt x="37" y="9"/>
                          <a:pt x="38" y="8"/>
                        </a:cubicBezTo>
                        <a:cubicBezTo>
                          <a:pt x="40" y="9"/>
                          <a:pt x="41" y="12"/>
                          <a:pt x="44" y="12"/>
                        </a:cubicBezTo>
                        <a:cubicBezTo>
                          <a:pt x="54" y="9"/>
                          <a:pt x="54" y="9"/>
                          <a:pt x="54" y="9"/>
                        </a:cubicBezTo>
                        <a:cubicBezTo>
                          <a:pt x="58" y="10"/>
                          <a:pt x="59" y="11"/>
                          <a:pt x="60" y="12"/>
                        </a:cubicBezTo>
                        <a:cubicBezTo>
                          <a:pt x="60" y="11"/>
                          <a:pt x="60" y="9"/>
                          <a:pt x="60" y="8"/>
                        </a:cubicBezTo>
                        <a:cubicBezTo>
                          <a:pt x="67" y="8"/>
                          <a:pt x="70" y="9"/>
                          <a:pt x="74" y="9"/>
                        </a:cubicBezTo>
                        <a:cubicBezTo>
                          <a:pt x="80" y="9"/>
                          <a:pt x="85" y="4"/>
                          <a:pt x="89" y="8"/>
                        </a:cubicBezTo>
                        <a:cubicBezTo>
                          <a:pt x="89" y="4"/>
                          <a:pt x="90" y="3"/>
                          <a:pt x="91" y="1"/>
                        </a:cubicBezTo>
                        <a:cubicBezTo>
                          <a:pt x="94" y="2"/>
                          <a:pt x="94" y="2"/>
                          <a:pt x="96" y="1"/>
                        </a:cubicBezTo>
                        <a:cubicBezTo>
                          <a:pt x="96" y="6"/>
                          <a:pt x="100" y="7"/>
                          <a:pt x="104" y="7"/>
                        </a:cubicBezTo>
                        <a:cubicBezTo>
                          <a:pt x="108" y="7"/>
                          <a:pt x="111" y="4"/>
                          <a:pt x="115" y="4"/>
                        </a:cubicBezTo>
                        <a:cubicBezTo>
                          <a:pt x="113" y="5"/>
                          <a:pt x="112" y="7"/>
                          <a:pt x="112" y="8"/>
                        </a:cubicBezTo>
                        <a:cubicBezTo>
                          <a:pt x="112" y="21"/>
                          <a:pt x="128" y="18"/>
                          <a:pt x="128" y="30"/>
                        </a:cubicBezTo>
                        <a:lnTo>
                          <a:pt x="127" y="3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44" name="Freeform: Shape 335"/>
                  <p:cNvSpPr/>
                  <p:nvPr/>
                </p:nvSpPr>
                <p:spPr bwMode="auto">
                  <a:xfrm>
                    <a:off x="2971800" y="2487613"/>
                    <a:ext cx="174625" cy="60325"/>
                  </a:xfrm>
                  <a:custGeom>
                    <a:avLst/>
                    <a:gdLst/>
                    <a:ahLst/>
                    <a:cxnLst>
                      <a:cxn ang="0">
                        <a:pos x="131" y="40"/>
                      </a:cxn>
                      <a:cxn ang="0">
                        <a:pos x="114" y="45"/>
                      </a:cxn>
                      <a:cxn ang="0">
                        <a:pos x="88" y="42"/>
                      </a:cxn>
                      <a:cxn ang="0">
                        <a:pos x="88" y="39"/>
                      </a:cxn>
                      <a:cxn ang="0">
                        <a:pos x="93" y="35"/>
                      </a:cxn>
                      <a:cxn ang="0">
                        <a:pos x="78" y="26"/>
                      </a:cxn>
                      <a:cxn ang="0">
                        <a:pos x="73" y="22"/>
                      </a:cxn>
                      <a:cxn ang="0">
                        <a:pos x="64" y="22"/>
                      </a:cxn>
                      <a:cxn ang="0">
                        <a:pos x="48" y="15"/>
                      </a:cxn>
                      <a:cxn ang="0">
                        <a:pos x="35" y="15"/>
                      </a:cxn>
                      <a:cxn ang="0">
                        <a:pos x="34" y="10"/>
                      </a:cxn>
                      <a:cxn ang="0">
                        <a:pos x="28" y="9"/>
                      </a:cxn>
                      <a:cxn ang="0">
                        <a:pos x="4" y="20"/>
                      </a:cxn>
                      <a:cxn ang="0">
                        <a:pos x="0" y="20"/>
                      </a:cxn>
                      <a:cxn ang="0">
                        <a:pos x="36" y="0"/>
                      </a:cxn>
                      <a:cxn ang="0">
                        <a:pos x="79" y="11"/>
                      </a:cxn>
                      <a:cxn ang="0">
                        <a:pos x="86" y="17"/>
                      </a:cxn>
                      <a:cxn ang="0">
                        <a:pos x="114" y="28"/>
                      </a:cxn>
                      <a:cxn ang="0">
                        <a:pos x="114" y="31"/>
                      </a:cxn>
                      <a:cxn ang="0">
                        <a:pos x="120" y="31"/>
                      </a:cxn>
                      <a:cxn ang="0">
                        <a:pos x="131" y="40"/>
                      </a:cxn>
                    </a:cxnLst>
                    <a:rect l="0" t="0" r="r" b="b"/>
                    <a:pathLst>
                      <a:path w="131" h="45">
                        <a:moveTo>
                          <a:pt x="131" y="40"/>
                        </a:moveTo>
                        <a:cubicBezTo>
                          <a:pt x="127" y="45"/>
                          <a:pt x="119" y="45"/>
                          <a:pt x="114" y="45"/>
                        </a:cubicBezTo>
                        <a:cubicBezTo>
                          <a:pt x="104" y="45"/>
                          <a:pt x="97" y="42"/>
                          <a:pt x="88" y="42"/>
                        </a:cubicBezTo>
                        <a:cubicBezTo>
                          <a:pt x="88" y="41"/>
                          <a:pt x="88" y="40"/>
                          <a:pt x="88" y="39"/>
                        </a:cubicBezTo>
                        <a:cubicBezTo>
                          <a:pt x="90" y="39"/>
                          <a:pt x="92" y="38"/>
                          <a:pt x="93" y="35"/>
                        </a:cubicBezTo>
                        <a:cubicBezTo>
                          <a:pt x="86" y="32"/>
                          <a:pt x="79" y="33"/>
                          <a:pt x="78" y="26"/>
                        </a:cubicBezTo>
                        <a:cubicBezTo>
                          <a:pt x="74" y="26"/>
                          <a:pt x="75" y="23"/>
                          <a:pt x="73" y="22"/>
                        </a:cubicBezTo>
                        <a:cubicBezTo>
                          <a:pt x="69" y="20"/>
                          <a:pt x="67" y="22"/>
                          <a:pt x="64" y="22"/>
                        </a:cubicBezTo>
                        <a:cubicBezTo>
                          <a:pt x="57" y="22"/>
                          <a:pt x="54" y="15"/>
                          <a:pt x="48" y="15"/>
                        </a:cubicBezTo>
                        <a:cubicBezTo>
                          <a:pt x="35" y="15"/>
                          <a:pt x="35" y="15"/>
                          <a:pt x="35" y="15"/>
                        </a:cubicBezTo>
                        <a:cubicBezTo>
                          <a:pt x="33" y="13"/>
                          <a:pt x="33" y="12"/>
                          <a:pt x="34" y="10"/>
                        </a:cubicBezTo>
                        <a:cubicBezTo>
                          <a:pt x="33" y="9"/>
                          <a:pt x="30" y="9"/>
                          <a:pt x="28" y="9"/>
                        </a:cubicBezTo>
                        <a:cubicBezTo>
                          <a:pt x="20" y="9"/>
                          <a:pt x="8" y="15"/>
                          <a:pt x="4" y="20"/>
                        </a:cubicBezTo>
                        <a:cubicBezTo>
                          <a:pt x="0" y="20"/>
                          <a:pt x="0" y="20"/>
                          <a:pt x="0" y="20"/>
                        </a:cubicBezTo>
                        <a:cubicBezTo>
                          <a:pt x="7" y="8"/>
                          <a:pt x="16" y="0"/>
                          <a:pt x="36" y="0"/>
                        </a:cubicBezTo>
                        <a:cubicBezTo>
                          <a:pt x="55" y="0"/>
                          <a:pt x="64" y="11"/>
                          <a:pt x="79" y="11"/>
                        </a:cubicBezTo>
                        <a:cubicBezTo>
                          <a:pt x="82" y="11"/>
                          <a:pt x="86" y="16"/>
                          <a:pt x="86" y="17"/>
                        </a:cubicBezTo>
                        <a:cubicBezTo>
                          <a:pt x="93" y="23"/>
                          <a:pt x="104" y="28"/>
                          <a:pt x="114" y="28"/>
                        </a:cubicBezTo>
                        <a:cubicBezTo>
                          <a:pt x="114" y="28"/>
                          <a:pt x="113" y="30"/>
                          <a:pt x="114" y="31"/>
                        </a:cubicBezTo>
                        <a:cubicBezTo>
                          <a:pt x="120" y="31"/>
                          <a:pt x="120" y="31"/>
                          <a:pt x="120" y="31"/>
                        </a:cubicBezTo>
                        <a:cubicBezTo>
                          <a:pt x="125" y="32"/>
                          <a:pt x="127" y="39"/>
                          <a:pt x="131" y="4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45" name="Freeform: Shape 336"/>
                  <p:cNvSpPr/>
                  <p:nvPr/>
                </p:nvSpPr>
                <p:spPr bwMode="auto">
                  <a:xfrm>
                    <a:off x="2995613" y="2509838"/>
                    <a:ext cx="9525" cy="11113"/>
                  </a:xfrm>
                  <a:custGeom>
                    <a:avLst/>
                    <a:gdLst/>
                    <a:ahLst/>
                    <a:cxnLst>
                      <a:cxn ang="0">
                        <a:pos x="6" y="0"/>
                      </a:cxn>
                      <a:cxn ang="0">
                        <a:pos x="6" y="7"/>
                      </a:cxn>
                      <a:cxn ang="0">
                        <a:pos x="0" y="7"/>
                      </a:cxn>
                      <a:cxn ang="0">
                        <a:pos x="4" y="3"/>
                      </a:cxn>
                      <a:cxn ang="0">
                        <a:pos x="4" y="0"/>
                      </a:cxn>
                      <a:cxn ang="0">
                        <a:pos x="5" y="0"/>
                      </a:cxn>
                      <a:cxn ang="0">
                        <a:pos x="6" y="0"/>
                      </a:cxn>
                    </a:cxnLst>
                    <a:rect l="0" t="0" r="r" b="b"/>
                    <a:pathLst>
                      <a:path w="7" h="8">
                        <a:moveTo>
                          <a:pt x="6" y="0"/>
                        </a:moveTo>
                        <a:cubicBezTo>
                          <a:pt x="6" y="3"/>
                          <a:pt x="7" y="5"/>
                          <a:pt x="6" y="7"/>
                        </a:cubicBezTo>
                        <a:cubicBezTo>
                          <a:pt x="5" y="7"/>
                          <a:pt x="0" y="8"/>
                          <a:pt x="0" y="7"/>
                        </a:cubicBezTo>
                        <a:cubicBezTo>
                          <a:pt x="0" y="4"/>
                          <a:pt x="2" y="3"/>
                          <a:pt x="4" y="3"/>
                        </a:cubicBezTo>
                        <a:cubicBezTo>
                          <a:pt x="4" y="0"/>
                          <a:pt x="4" y="0"/>
                          <a:pt x="4" y="0"/>
                        </a:cubicBezTo>
                        <a:cubicBezTo>
                          <a:pt x="5" y="0"/>
                          <a:pt x="5" y="0"/>
                          <a:pt x="5" y="0"/>
                        </a:cubicBezTo>
                        <a:lnTo>
                          <a:pt x="6"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46" name="Freeform: Shape 337"/>
                  <p:cNvSpPr/>
                  <p:nvPr/>
                </p:nvSpPr>
                <p:spPr bwMode="auto">
                  <a:xfrm>
                    <a:off x="3082925" y="2568575"/>
                    <a:ext cx="28575" cy="14288"/>
                  </a:xfrm>
                  <a:custGeom>
                    <a:avLst/>
                    <a:gdLst/>
                    <a:ahLst/>
                    <a:cxnLst>
                      <a:cxn ang="0">
                        <a:pos x="18" y="3"/>
                      </a:cxn>
                      <a:cxn ang="0">
                        <a:pos x="22" y="7"/>
                      </a:cxn>
                      <a:cxn ang="0">
                        <a:pos x="7" y="10"/>
                      </a:cxn>
                      <a:cxn ang="0">
                        <a:pos x="0" y="3"/>
                      </a:cxn>
                      <a:cxn ang="0">
                        <a:pos x="5" y="0"/>
                      </a:cxn>
                      <a:cxn ang="0">
                        <a:pos x="19" y="4"/>
                      </a:cxn>
                      <a:cxn ang="0">
                        <a:pos x="18" y="3"/>
                      </a:cxn>
                    </a:cxnLst>
                    <a:rect l="0" t="0" r="r" b="b"/>
                    <a:pathLst>
                      <a:path w="22" h="10">
                        <a:moveTo>
                          <a:pt x="18" y="3"/>
                        </a:moveTo>
                        <a:cubicBezTo>
                          <a:pt x="21" y="4"/>
                          <a:pt x="22" y="5"/>
                          <a:pt x="22" y="7"/>
                        </a:cubicBezTo>
                        <a:cubicBezTo>
                          <a:pt x="17" y="8"/>
                          <a:pt x="13" y="10"/>
                          <a:pt x="7" y="10"/>
                        </a:cubicBezTo>
                        <a:cubicBezTo>
                          <a:pt x="4" y="10"/>
                          <a:pt x="0" y="7"/>
                          <a:pt x="0" y="3"/>
                        </a:cubicBezTo>
                        <a:cubicBezTo>
                          <a:pt x="0" y="1"/>
                          <a:pt x="3" y="0"/>
                          <a:pt x="5" y="0"/>
                        </a:cubicBezTo>
                        <a:cubicBezTo>
                          <a:pt x="10" y="0"/>
                          <a:pt x="16" y="3"/>
                          <a:pt x="19" y="4"/>
                        </a:cubicBezTo>
                        <a:lnTo>
                          <a:pt x="18" y="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47" name="Freeform: Shape 338"/>
                  <p:cNvSpPr/>
                  <p:nvPr/>
                </p:nvSpPr>
                <p:spPr bwMode="auto">
                  <a:xfrm>
                    <a:off x="3267075" y="2568575"/>
                    <a:ext cx="23813" cy="9525"/>
                  </a:xfrm>
                  <a:custGeom>
                    <a:avLst/>
                    <a:gdLst/>
                    <a:ahLst/>
                    <a:cxnLst>
                      <a:cxn ang="0">
                        <a:pos x="18" y="4"/>
                      </a:cxn>
                      <a:cxn ang="0">
                        <a:pos x="11" y="7"/>
                      </a:cxn>
                      <a:cxn ang="0">
                        <a:pos x="0" y="2"/>
                      </a:cxn>
                      <a:cxn ang="0">
                        <a:pos x="5" y="0"/>
                      </a:cxn>
                      <a:cxn ang="0">
                        <a:pos x="18" y="4"/>
                      </a:cxn>
                    </a:cxnLst>
                    <a:rect l="0" t="0" r="r" b="b"/>
                    <a:pathLst>
                      <a:path w="18" h="7">
                        <a:moveTo>
                          <a:pt x="18" y="4"/>
                        </a:moveTo>
                        <a:cubicBezTo>
                          <a:pt x="17" y="7"/>
                          <a:pt x="14" y="7"/>
                          <a:pt x="11" y="7"/>
                        </a:cubicBezTo>
                        <a:cubicBezTo>
                          <a:pt x="6" y="7"/>
                          <a:pt x="0" y="7"/>
                          <a:pt x="0" y="2"/>
                        </a:cubicBezTo>
                        <a:cubicBezTo>
                          <a:pt x="0" y="0"/>
                          <a:pt x="4" y="0"/>
                          <a:pt x="5" y="0"/>
                        </a:cubicBezTo>
                        <a:cubicBezTo>
                          <a:pt x="6" y="0"/>
                          <a:pt x="17" y="2"/>
                          <a:pt x="18"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48" name="Freeform: Shape 339"/>
                  <p:cNvSpPr/>
                  <p:nvPr/>
                </p:nvSpPr>
                <p:spPr bwMode="auto">
                  <a:xfrm>
                    <a:off x="3146425" y="2543175"/>
                    <a:ext cx="100013" cy="39688"/>
                  </a:xfrm>
                  <a:custGeom>
                    <a:avLst/>
                    <a:gdLst/>
                    <a:ahLst/>
                    <a:cxnLst>
                      <a:cxn ang="0">
                        <a:pos x="64" y="11"/>
                      </a:cxn>
                      <a:cxn ang="0">
                        <a:pos x="75" y="21"/>
                      </a:cxn>
                      <a:cxn ang="0">
                        <a:pos x="59" y="21"/>
                      </a:cxn>
                      <a:cxn ang="0">
                        <a:pos x="51" y="24"/>
                      </a:cxn>
                      <a:cxn ang="0">
                        <a:pos x="47" y="22"/>
                      </a:cxn>
                      <a:cxn ang="0">
                        <a:pos x="37" y="30"/>
                      </a:cxn>
                      <a:cxn ang="0">
                        <a:pos x="31" y="24"/>
                      </a:cxn>
                      <a:cxn ang="0">
                        <a:pos x="11" y="23"/>
                      </a:cxn>
                      <a:cxn ang="0">
                        <a:pos x="6" y="23"/>
                      </a:cxn>
                      <a:cxn ang="0">
                        <a:pos x="6" y="27"/>
                      </a:cxn>
                      <a:cxn ang="0">
                        <a:pos x="0" y="19"/>
                      </a:cxn>
                      <a:cxn ang="0">
                        <a:pos x="3" y="18"/>
                      </a:cxn>
                      <a:cxn ang="0">
                        <a:pos x="22" y="17"/>
                      </a:cxn>
                      <a:cxn ang="0">
                        <a:pos x="19" y="8"/>
                      </a:cxn>
                      <a:cxn ang="0">
                        <a:pos x="14" y="3"/>
                      </a:cxn>
                      <a:cxn ang="0">
                        <a:pos x="17" y="0"/>
                      </a:cxn>
                      <a:cxn ang="0">
                        <a:pos x="28" y="3"/>
                      </a:cxn>
                      <a:cxn ang="0">
                        <a:pos x="41" y="1"/>
                      </a:cxn>
                      <a:cxn ang="0">
                        <a:pos x="66" y="13"/>
                      </a:cxn>
                      <a:cxn ang="0">
                        <a:pos x="64" y="11"/>
                      </a:cxn>
                    </a:cxnLst>
                    <a:rect l="0" t="0" r="r" b="b"/>
                    <a:pathLst>
                      <a:path w="75" h="30">
                        <a:moveTo>
                          <a:pt x="64" y="11"/>
                        </a:moveTo>
                        <a:cubicBezTo>
                          <a:pt x="68" y="15"/>
                          <a:pt x="72" y="16"/>
                          <a:pt x="75" y="21"/>
                        </a:cubicBezTo>
                        <a:cubicBezTo>
                          <a:pt x="59" y="21"/>
                          <a:pt x="59" y="21"/>
                          <a:pt x="59" y="21"/>
                        </a:cubicBezTo>
                        <a:cubicBezTo>
                          <a:pt x="56" y="23"/>
                          <a:pt x="54" y="24"/>
                          <a:pt x="51" y="24"/>
                        </a:cubicBezTo>
                        <a:cubicBezTo>
                          <a:pt x="49" y="24"/>
                          <a:pt x="49" y="22"/>
                          <a:pt x="47" y="22"/>
                        </a:cubicBezTo>
                        <a:cubicBezTo>
                          <a:pt x="41" y="22"/>
                          <a:pt x="41" y="30"/>
                          <a:pt x="37" y="30"/>
                        </a:cubicBezTo>
                        <a:cubicBezTo>
                          <a:pt x="33" y="30"/>
                          <a:pt x="34" y="26"/>
                          <a:pt x="31" y="24"/>
                        </a:cubicBezTo>
                        <a:cubicBezTo>
                          <a:pt x="27" y="22"/>
                          <a:pt x="17" y="23"/>
                          <a:pt x="11" y="23"/>
                        </a:cubicBezTo>
                        <a:cubicBezTo>
                          <a:pt x="8" y="23"/>
                          <a:pt x="8" y="24"/>
                          <a:pt x="6" y="23"/>
                        </a:cubicBezTo>
                        <a:cubicBezTo>
                          <a:pt x="6" y="24"/>
                          <a:pt x="6" y="25"/>
                          <a:pt x="6" y="27"/>
                        </a:cubicBezTo>
                        <a:cubicBezTo>
                          <a:pt x="3" y="26"/>
                          <a:pt x="0" y="22"/>
                          <a:pt x="0" y="19"/>
                        </a:cubicBezTo>
                        <a:cubicBezTo>
                          <a:pt x="1" y="19"/>
                          <a:pt x="2" y="18"/>
                          <a:pt x="3" y="18"/>
                        </a:cubicBezTo>
                        <a:cubicBezTo>
                          <a:pt x="13" y="18"/>
                          <a:pt x="17" y="20"/>
                          <a:pt x="22" y="17"/>
                        </a:cubicBezTo>
                        <a:cubicBezTo>
                          <a:pt x="20" y="15"/>
                          <a:pt x="19" y="12"/>
                          <a:pt x="19" y="8"/>
                        </a:cubicBezTo>
                        <a:cubicBezTo>
                          <a:pt x="17" y="8"/>
                          <a:pt x="14" y="6"/>
                          <a:pt x="14" y="3"/>
                        </a:cubicBezTo>
                        <a:cubicBezTo>
                          <a:pt x="14" y="2"/>
                          <a:pt x="16" y="0"/>
                          <a:pt x="17" y="0"/>
                        </a:cubicBezTo>
                        <a:cubicBezTo>
                          <a:pt x="21" y="0"/>
                          <a:pt x="24" y="3"/>
                          <a:pt x="28" y="3"/>
                        </a:cubicBezTo>
                        <a:cubicBezTo>
                          <a:pt x="34" y="3"/>
                          <a:pt x="36" y="1"/>
                          <a:pt x="41" y="1"/>
                        </a:cubicBezTo>
                        <a:cubicBezTo>
                          <a:pt x="55" y="1"/>
                          <a:pt x="58" y="9"/>
                          <a:pt x="66" y="13"/>
                        </a:cubicBezTo>
                        <a:lnTo>
                          <a:pt x="64" y="1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49" name="Freeform: Shape 340"/>
                  <p:cNvSpPr/>
                  <p:nvPr/>
                </p:nvSpPr>
                <p:spPr bwMode="auto">
                  <a:xfrm>
                    <a:off x="3076575" y="2455863"/>
                    <a:ext cx="9525" cy="11113"/>
                  </a:xfrm>
                  <a:custGeom>
                    <a:avLst/>
                    <a:gdLst/>
                    <a:ahLst/>
                    <a:cxnLst>
                      <a:cxn ang="0">
                        <a:pos x="2" y="0"/>
                      </a:cxn>
                      <a:cxn ang="0">
                        <a:pos x="7" y="6"/>
                      </a:cxn>
                      <a:cxn ang="0">
                        <a:pos x="5" y="8"/>
                      </a:cxn>
                      <a:cxn ang="0">
                        <a:pos x="0" y="0"/>
                      </a:cxn>
                      <a:cxn ang="0">
                        <a:pos x="2" y="0"/>
                      </a:cxn>
                    </a:cxnLst>
                    <a:rect l="0" t="0" r="r" b="b"/>
                    <a:pathLst>
                      <a:path w="7" h="8">
                        <a:moveTo>
                          <a:pt x="2" y="0"/>
                        </a:moveTo>
                        <a:cubicBezTo>
                          <a:pt x="6" y="0"/>
                          <a:pt x="7" y="3"/>
                          <a:pt x="7" y="6"/>
                        </a:cubicBezTo>
                        <a:cubicBezTo>
                          <a:pt x="7" y="7"/>
                          <a:pt x="6" y="8"/>
                          <a:pt x="5" y="8"/>
                        </a:cubicBezTo>
                        <a:cubicBezTo>
                          <a:pt x="0" y="8"/>
                          <a:pt x="0" y="3"/>
                          <a:pt x="0" y="0"/>
                        </a:cubicBezTo>
                        <a:cubicBezTo>
                          <a:pt x="0" y="0"/>
                          <a:pt x="2" y="0"/>
                          <a:pt x="2"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50" name="Freeform: Shape 341"/>
                  <p:cNvSpPr/>
                  <p:nvPr/>
                </p:nvSpPr>
                <p:spPr bwMode="auto">
                  <a:xfrm>
                    <a:off x="3068638" y="2422525"/>
                    <a:ext cx="14288" cy="4763"/>
                  </a:xfrm>
                  <a:custGeom>
                    <a:avLst/>
                    <a:gdLst/>
                    <a:ahLst/>
                    <a:cxnLst>
                      <a:cxn ang="0">
                        <a:pos x="0" y="3"/>
                      </a:cxn>
                      <a:cxn ang="0">
                        <a:pos x="6" y="0"/>
                      </a:cxn>
                      <a:cxn ang="0">
                        <a:pos x="11" y="3"/>
                      </a:cxn>
                      <a:cxn ang="0">
                        <a:pos x="0" y="3"/>
                      </a:cxn>
                    </a:cxnLst>
                    <a:rect l="0" t="0" r="r" b="b"/>
                    <a:pathLst>
                      <a:path w="11" h="4">
                        <a:moveTo>
                          <a:pt x="0" y="3"/>
                        </a:moveTo>
                        <a:cubicBezTo>
                          <a:pt x="1" y="2"/>
                          <a:pt x="4" y="0"/>
                          <a:pt x="6" y="0"/>
                        </a:cubicBezTo>
                        <a:cubicBezTo>
                          <a:pt x="9" y="0"/>
                          <a:pt x="10" y="2"/>
                          <a:pt x="11" y="3"/>
                        </a:cubicBezTo>
                        <a:cubicBezTo>
                          <a:pt x="7" y="4"/>
                          <a:pt x="2" y="3"/>
                          <a:pt x="0" y="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51" name="Freeform: Shape 342"/>
                  <p:cNvSpPr/>
                  <p:nvPr/>
                </p:nvSpPr>
                <p:spPr bwMode="auto">
                  <a:xfrm>
                    <a:off x="3094038" y="2428875"/>
                    <a:ext cx="4763" cy="6350"/>
                  </a:xfrm>
                  <a:custGeom>
                    <a:avLst/>
                    <a:gdLst/>
                    <a:ahLst/>
                    <a:cxnLst>
                      <a:cxn ang="0">
                        <a:pos x="3" y="4"/>
                      </a:cxn>
                      <a:cxn ang="0">
                        <a:pos x="1" y="0"/>
                      </a:cxn>
                      <a:cxn ang="0">
                        <a:pos x="3" y="4"/>
                      </a:cxn>
                    </a:cxnLst>
                    <a:rect l="0" t="0" r="r" b="b"/>
                    <a:pathLst>
                      <a:path w="3" h="4">
                        <a:moveTo>
                          <a:pt x="3" y="4"/>
                        </a:moveTo>
                        <a:cubicBezTo>
                          <a:pt x="2" y="4"/>
                          <a:pt x="0" y="1"/>
                          <a:pt x="1" y="0"/>
                        </a:cubicBezTo>
                        <a:lnTo>
                          <a:pt x="3" y="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52" name="Freeform: Shape 343"/>
                  <p:cNvSpPr/>
                  <p:nvPr/>
                </p:nvSpPr>
                <p:spPr bwMode="auto">
                  <a:xfrm>
                    <a:off x="3154363" y="2517775"/>
                    <a:ext cx="11113" cy="7938"/>
                  </a:xfrm>
                  <a:custGeom>
                    <a:avLst/>
                    <a:gdLst/>
                    <a:ahLst/>
                    <a:cxnLst>
                      <a:cxn ang="0">
                        <a:pos x="0" y="4"/>
                      </a:cxn>
                      <a:cxn ang="0">
                        <a:pos x="0" y="7"/>
                      </a:cxn>
                      <a:cxn ang="0">
                        <a:pos x="2" y="7"/>
                      </a:cxn>
                      <a:cxn ang="0">
                        <a:pos x="9" y="4"/>
                      </a:cxn>
                      <a:cxn ang="0">
                        <a:pos x="9" y="0"/>
                      </a:cxn>
                      <a:cxn ang="0">
                        <a:pos x="0" y="4"/>
                      </a:cxn>
                    </a:cxnLst>
                    <a:rect l="0" t="0" r="r" b="b"/>
                    <a:pathLst>
                      <a:path w="9" h="7">
                        <a:moveTo>
                          <a:pt x="0" y="4"/>
                        </a:moveTo>
                        <a:cubicBezTo>
                          <a:pt x="0" y="5"/>
                          <a:pt x="0" y="6"/>
                          <a:pt x="0" y="7"/>
                        </a:cubicBezTo>
                        <a:cubicBezTo>
                          <a:pt x="0" y="7"/>
                          <a:pt x="1" y="7"/>
                          <a:pt x="2" y="7"/>
                        </a:cubicBezTo>
                        <a:cubicBezTo>
                          <a:pt x="4" y="7"/>
                          <a:pt x="7" y="6"/>
                          <a:pt x="9" y="4"/>
                        </a:cubicBezTo>
                        <a:cubicBezTo>
                          <a:pt x="9" y="0"/>
                          <a:pt x="9" y="0"/>
                          <a:pt x="9" y="0"/>
                        </a:cubicBezTo>
                        <a:cubicBezTo>
                          <a:pt x="7" y="3"/>
                          <a:pt x="4" y="5"/>
                          <a:pt x="0"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53" name="Freeform: Shape 344"/>
                  <p:cNvSpPr/>
                  <p:nvPr/>
                </p:nvSpPr>
                <p:spPr bwMode="auto">
                  <a:xfrm>
                    <a:off x="2301875" y="1979613"/>
                    <a:ext cx="966788" cy="473075"/>
                  </a:xfrm>
                  <a:custGeom>
                    <a:avLst/>
                    <a:gdLst/>
                    <a:ahLst/>
                    <a:cxnLst>
                      <a:cxn ang="0">
                        <a:pos x="543" y="285"/>
                      </a:cxn>
                      <a:cxn ang="0">
                        <a:pos x="555" y="317"/>
                      </a:cxn>
                      <a:cxn ang="0">
                        <a:pos x="560" y="338"/>
                      </a:cxn>
                      <a:cxn ang="0">
                        <a:pos x="542" y="345"/>
                      </a:cxn>
                      <a:cxn ang="0">
                        <a:pos x="507" y="287"/>
                      </a:cxn>
                      <a:cxn ang="0">
                        <a:pos x="474" y="283"/>
                      </a:cxn>
                      <a:cxn ang="0">
                        <a:pos x="460" y="283"/>
                      </a:cxn>
                      <a:cxn ang="0">
                        <a:pos x="443" y="286"/>
                      </a:cxn>
                      <a:cxn ang="0">
                        <a:pos x="412" y="292"/>
                      </a:cxn>
                      <a:cxn ang="0">
                        <a:pos x="393" y="291"/>
                      </a:cxn>
                      <a:cxn ang="0">
                        <a:pos x="357" y="309"/>
                      </a:cxn>
                      <a:cxn ang="0">
                        <a:pos x="343" y="342"/>
                      </a:cxn>
                      <a:cxn ang="0">
                        <a:pos x="282" y="290"/>
                      </a:cxn>
                      <a:cxn ang="0">
                        <a:pos x="246" y="281"/>
                      </a:cxn>
                      <a:cxn ang="0">
                        <a:pos x="207" y="262"/>
                      </a:cxn>
                      <a:cxn ang="0">
                        <a:pos x="170" y="268"/>
                      </a:cxn>
                      <a:cxn ang="0">
                        <a:pos x="95" y="252"/>
                      </a:cxn>
                      <a:cxn ang="0">
                        <a:pos x="47" y="214"/>
                      </a:cxn>
                      <a:cxn ang="0">
                        <a:pos x="4" y="141"/>
                      </a:cxn>
                      <a:cxn ang="0">
                        <a:pos x="4" y="95"/>
                      </a:cxn>
                      <a:cxn ang="0">
                        <a:pos x="0" y="23"/>
                      </a:cxn>
                      <a:cxn ang="0">
                        <a:pos x="20" y="27"/>
                      </a:cxn>
                      <a:cxn ang="0">
                        <a:pos x="20" y="5"/>
                      </a:cxn>
                      <a:cxn ang="0">
                        <a:pos x="373" y="0"/>
                      </a:cxn>
                      <a:cxn ang="0">
                        <a:pos x="406" y="11"/>
                      </a:cxn>
                      <a:cxn ang="0">
                        <a:pos x="408" y="45"/>
                      </a:cxn>
                      <a:cxn ang="0">
                        <a:pos x="423" y="42"/>
                      </a:cxn>
                      <a:cxn ang="0">
                        <a:pos x="441" y="40"/>
                      </a:cxn>
                      <a:cxn ang="0">
                        <a:pos x="456" y="42"/>
                      </a:cxn>
                      <a:cxn ang="0">
                        <a:pos x="472" y="47"/>
                      </a:cxn>
                      <a:cxn ang="0">
                        <a:pos x="510" y="48"/>
                      </a:cxn>
                      <a:cxn ang="0">
                        <a:pos x="490" y="54"/>
                      </a:cxn>
                      <a:cxn ang="0">
                        <a:pos x="472" y="69"/>
                      </a:cxn>
                      <a:cxn ang="0">
                        <a:pos x="471" y="121"/>
                      </a:cxn>
                      <a:cxn ang="0">
                        <a:pos x="480" y="88"/>
                      </a:cxn>
                      <a:cxn ang="0">
                        <a:pos x="501" y="57"/>
                      </a:cxn>
                      <a:cxn ang="0">
                        <a:pos x="516" y="87"/>
                      </a:cxn>
                      <a:cxn ang="0">
                        <a:pos x="531" y="97"/>
                      </a:cxn>
                      <a:cxn ang="0">
                        <a:pos x="527" y="123"/>
                      </a:cxn>
                      <a:cxn ang="0">
                        <a:pos x="564" y="97"/>
                      </a:cxn>
                      <a:cxn ang="0">
                        <a:pos x="610" y="84"/>
                      </a:cxn>
                      <a:cxn ang="0">
                        <a:pos x="653" y="65"/>
                      </a:cxn>
                      <a:cxn ang="0">
                        <a:pos x="675" y="63"/>
                      </a:cxn>
                      <a:cxn ang="0">
                        <a:pos x="699" y="28"/>
                      </a:cxn>
                      <a:cxn ang="0">
                        <a:pos x="726" y="73"/>
                      </a:cxn>
                      <a:cxn ang="0">
                        <a:pos x="701" y="80"/>
                      </a:cxn>
                      <a:cxn ang="0">
                        <a:pos x="681" y="113"/>
                      </a:cxn>
                      <a:cxn ang="0">
                        <a:pos x="690" y="118"/>
                      </a:cxn>
                      <a:cxn ang="0">
                        <a:pos x="676" y="122"/>
                      </a:cxn>
                      <a:cxn ang="0">
                        <a:pos x="648" y="132"/>
                      </a:cxn>
                      <a:cxn ang="0">
                        <a:pos x="642" y="134"/>
                      </a:cxn>
                      <a:cxn ang="0">
                        <a:pos x="635" y="137"/>
                      </a:cxn>
                      <a:cxn ang="0">
                        <a:pos x="627" y="161"/>
                      </a:cxn>
                      <a:cxn ang="0">
                        <a:pos x="622" y="159"/>
                      </a:cxn>
                      <a:cxn ang="0">
                        <a:pos x="615" y="186"/>
                      </a:cxn>
                      <a:cxn ang="0">
                        <a:pos x="614" y="178"/>
                      </a:cxn>
                      <a:cxn ang="0">
                        <a:pos x="608" y="170"/>
                      </a:cxn>
                      <a:cxn ang="0">
                        <a:pos x="611" y="192"/>
                      </a:cxn>
                      <a:cxn ang="0">
                        <a:pos x="614" y="196"/>
                      </a:cxn>
                      <a:cxn ang="0">
                        <a:pos x="614" y="205"/>
                      </a:cxn>
                      <a:cxn ang="0">
                        <a:pos x="607" y="213"/>
                      </a:cxn>
                      <a:cxn ang="0">
                        <a:pos x="607" y="221"/>
                      </a:cxn>
                      <a:cxn ang="0">
                        <a:pos x="589" y="232"/>
                      </a:cxn>
                    </a:cxnLst>
                    <a:rect l="0" t="0" r="r" b="b"/>
                    <a:pathLst>
                      <a:path w="726" h="356">
                        <a:moveTo>
                          <a:pt x="590" y="233"/>
                        </a:moveTo>
                        <a:cubicBezTo>
                          <a:pt x="569" y="245"/>
                          <a:pt x="543" y="253"/>
                          <a:pt x="543" y="285"/>
                        </a:cubicBezTo>
                        <a:cubicBezTo>
                          <a:pt x="543" y="300"/>
                          <a:pt x="555" y="304"/>
                          <a:pt x="555" y="318"/>
                        </a:cubicBezTo>
                        <a:cubicBezTo>
                          <a:pt x="555" y="317"/>
                          <a:pt x="555" y="317"/>
                          <a:pt x="555" y="317"/>
                        </a:cubicBezTo>
                        <a:cubicBezTo>
                          <a:pt x="555" y="320"/>
                          <a:pt x="555" y="320"/>
                          <a:pt x="555" y="320"/>
                        </a:cubicBezTo>
                        <a:cubicBezTo>
                          <a:pt x="556" y="326"/>
                          <a:pt x="560" y="330"/>
                          <a:pt x="560" y="338"/>
                        </a:cubicBezTo>
                        <a:cubicBezTo>
                          <a:pt x="560" y="347"/>
                          <a:pt x="558" y="356"/>
                          <a:pt x="551" y="356"/>
                        </a:cubicBezTo>
                        <a:cubicBezTo>
                          <a:pt x="544" y="356"/>
                          <a:pt x="544" y="349"/>
                          <a:pt x="542" y="345"/>
                        </a:cubicBezTo>
                        <a:cubicBezTo>
                          <a:pt x="537" y="338"/>
                          <a:pt x="532" y="335"/>
                          <a:pt x="529" y="328"/>
                        </a:cubicBezTo>
                        <a:cubicBezTo>
                          <a:pt x="522" y="314"/>
                          <a:pt x="527" y="287"/>
                          <a:pt x="507" y="287"/>
                        </a:cubicBezTo>
                        <a:cubicBezTo>
                          <a:pt x="503" y="287"/>
                          <a:pt x="502" y="293"/>
                          <a:pt x="498" y="293"/>
                        </a:cubicBezTo>
                        <a:cubicBezTo>
                          <a:pt x="490" y="293"/>
                          <a:pt x="485" y="283"/>
                          <a:pt x="474" y="283"/>
                        </a:cubicBezTo>
                        <a:cubicBezTo>
                          <a:pt x="468" y="283"/>
                          <a:pt x="467" y="286"/>
                          <a:pt x="463" y="286"/>
                        </a:cubicBezTo>
                        <a:cubicBezTo>
                          <a:pt x="462" y="286"/>
                          <a:pt x="460" y="284"/>
                          <a:pt x="460" y="283"/>
                        </a:cubicBezTo>
                        <a:cubicBezTo>
                          <a:pt x="453" y="285"/>
                          <a:pt x="444" y="284"/>
                          <a:pt x="436" y="286"/>
                        </a:cubicBezTo>
                        <a:cubicBezTo>
                          <a:pt x="441" y="288"/>
                          <a:pt x="440" y="288"/>
                          <a:pt x="443" y="286"/>
                        </a:cubicBezTo>
                        <a:cubicBezTo>
                          <a:pt x="442" y="293"/>
                          <a:pt x="438" y="297"/>
                          <a:pt x="443" y="301"/>
                        </a:cubicBezTo>
                        <a:cubicBezTo>
                          <a:pt x="431" y="307"/>
                          <a:pt x="421" y="292"/>
                          <a:pt x="412" y="292"/>
                        </a:cubicBezTo>
                        <a:cubicBezTo>
                          <a:pt x="409" y="292"/>
                          <a:pt x="408" y="295"/>
                          <a:pt x="405" y="295"/>
                        </a:cubicBezTo>
                        <a:cubicBezTo>
                          <a:pt x="400" y="295"/>
                          <a:pt x="398" y="291"/>
                          <a:pt x="393" y="291"/>
                        </a:cubicBezTo>
                        <a:cubicBezTo>
                          <a:pt x="380" y="291"/>
                          <a:pt x="374" y="302"/>
                          <a:pt x="368" y="307"/>
                        </a:cubicBezTo>
                        <a:cubicBezTo>
                          <a:pt x="365" y="311"/>
                          <a:pt x="361" y="308"/>
                          <a:pt x="357" y="309"/>
                        </a:cubicBezTo>
                        <a:cubicBezTo>
                          <a:pt x="347" y="313"/>
                          <a:pt x="341" y="325"/>
                          <a:pt x="341" y="338"/>
                        </a:cubicBezTo>
                        <a:cubicBezTo>
                          <a:pt x="341" y="339"/>
                          <a:pt x="343" y="341"/>
                          <a:pt x="343" y="342"/>
                        </a:cubicBezTo>
                        <a:cubicBezTo>
                          <a:pt x="336" y="342"/>
                          <a:pt x="325" y="339"/>
                          <a:pt x="321" y="336"/>
                        </a:cubicBezTo>
                        <a:cubicBezTo>
                          <a:pt x="307" y="322"/>
                          <a:pt x="308" y="290"/>
                          <a:pt x="282" y="290"/>
                        </a:cubicBezTo>
                        <a:cubicBezTo>
                          <a:pt x="272" y="290"/>
                          <a:pt x="275" y="302"/>
                          <a:pt x="266" y="302"/>
                        </a:cubicBezTo>
                        <a:cubicBezTo>
                          <a:pt x="257" y="302"/>
                          <a:pt x="250" y="287"/>
                          <a:pt x="246" y="281"/>
                        </a:cubicBezTo>
                        <a:cubicBezTo>
                          <a:pt x="239" y="268"/>
                          <a:pt x="230" y="266"/>
                          <a:pt x="215" y="262"/>
                        </a:cubicBezTo>
                        <a:cubicBezTo>
                          <a:pt x="207" y="262"/>
                          <a:pt x="207" y="262"/>
                          <a:pt x="207" y="262"/>
                        </a:cubicBezTo>
                        <a:cubicBezTo>
                          <a:pt x="207" y="268"/>
                          <a:pt x="207" y="268"/>
                          <a:pt x="207" y="268"/>
                        </a:cubicBezTo>
                        <a:cubicBezTo>
                          <a:pt x="170" y="268"/>
                          <a:pt x="170" y="268"/>
                          <a:pt x="170" y="268"/>
                        </a:cubicBezTo>
                        <a:cubicBezTo>
                          <a:pt x="123" y="252"/>
                          <a:pt x="123" y="252"/>
                          <a:pt x="123" y="252"/>
                        </a:cubicBezTo>
                        <a:cubicBezTo>
                          <a:pt x="95" y="252"/>
                          <a:pt x="95" y="252"/>
                          <a:pt x="95" y="252"/>
                        </a:cubicBezTo>
                        <a:cubicBezTo>
                          <a:pt x="88" y="239"/>
                          <a:pt x="66" y="230"/>
                          <a:pt x="50" y="223"/>
                        </a:cubicBezTo>
                        <a:cubicBezTo>
                          <a:pt x="47" y="222"/>
                          <a:pt x="48" y="217"/>
                          <a:pt x="47" y="214"/>
                        </a:cubicBezTo>
                        <a:cubicBezTo>
                          <a:pt x="40" y="198"/>
                          <a:pt x="28" y="193"/>
                          <a:pt x="30" y="175"/>
                        </a:cubicBezTo>
                        <a:cubicBezTo>
                          <a:pt x="21" y="174"/>
                          <a:pt x="11" y="154"/>
                          <a:pt x="4" y="141"/>
                        </a:cubicBezTo>
                        <a:cubicBezTo>
                          <a:pt x="2" y="137"/>
                          <a:pt x="6" y="134"/>
                          <a:pt x="8" y="133"/>
                        </a:cubicBezTo>
                        <a:cubicBezTo>
                          <a:pt x="3" y="123"/>
                          <a:pt x="8" y="107"/>
                          <a:pt x="4" y="95"/>
                        </a:cubicBezTo>
                        <a:cubicBezTo>
                          <a:pt x="0" y="85"/>
                          <a:pt x="11" y="60"/>
                          <a:pt x="11" y="46"/>
                        </a:cubicBezTo>
                        <a:cubicBezTo>
                          <a:pt x="11" y="36"/>
                          <a:pt x="0" y="32"/>
                          <a:pt x="0" y="23"/>
                        </a:cubicBezTo>
                        <a:cubicBezTo>
                          <a:pt x="0" y="20"/>
                          <a:pt x="5" y="20"/>
                          <a:pt x="7" y="20"/>
                        </a:cubicBezTo>
                        <a:cubicBezTo>
                          <a:pt x="13" y="20"/>
                          <a:pt x="17" y="23"/>
                          <a:pt x="20" y="27"/>
                        </a:cubicBezTo>
                        <a:cubicBezTo>
                          <a:pt x="22" y="24"/>
                          <a:pt x="26" y="19"/>
                          <a:pt x="26" y="15"/>
                        </a:cubicBezTo>
                        <a:cubicBezTo>
                          <a:pt x="26" y="11"/>
                          <a:pt x="22" y="10"/>
                          <a:pt x="20" y="5"/>
                        </a:cubicBezTo>
                        <a:cubicBezTo>
                          <a:pt x="373" y="5"/>
                          <a:pt x="373" y="5"/>
                          <a:pt x="373" y="5"/>
                        </a:cubicBezTo>
                        <a:cubicBezTo>
                          <a:pt x="373" y="0"/>
                          <a:pt x="373" y="0"/>
                          <a:pt x="373" y="0"/>
                        </a:cubicBezTo>
                        <a:cubicBezTo>
                          <a:pt x="379" y="4"/>
                          <a:pt x="378" y="8"/>
                          <a:pt x="384" y="11"/>
                        </a:cubicBezTo>
                        <a:cubicBezTo>
                          <a:pt x="406" y="11"/>
                          <a:pt x="406" y="11"/>
                          <a:pt x="406" y="11"/>
                        </a:cubicBezTo>
                        <a:cubicBezTo>
                          <a:pt x="415" y="20"/>
                          <a:pt x="426" y="20"/>
                          <a:pt x="443" y="20"/>
                        </a:cubicBezTo>
                        <a:cubicBezTo>
                          <a:pt x="431" y="28"/>
                          <a:pt x="418" y="32"/>
                          <a:pt x="408" y="45"/>
                        </a:cubicBezTo>
                        <a:cubicBezTo>
                          <a:pt x="415" y="45"/>
                          <a:pt x="415" y="45"/>
                          <a:pt x="415" y="45"/>
                        </a:cubicBezTo>
                        <a:cubicBezTo>
                          <a:pt x="418" y="43"/>
                          <a:pt x="420" y="42"/>
                          <a:pt x="423" y="42"/>
                        </a:cubicBezTo>
                        <a:cubicBezTo>
                          <a:pt x="425" y="46"/>
                          <a:pt x="426" y="46"/>
                          <a:pt x="429" y="46"/>
                        </a:cubicBezTo>
                        <a:cubicBezTo>
                          <a:pt x="437" y="46"/>
                          <a:pt x="437" y="40"/>
                          <a:pt x="441" y="40"/>
                        </a:cubicBezTo>
                        <a:cubicBezTo>
                          <a:pt x="446" y="40"/>
                          <a:pt x="454" y="32"/>
                          <a:pt x="461" y="31"/>
                        </a:cubicBezTo>
                        <a:cubicBezTo>
                          <a:pt x="461" y="37"/>
                          <a:pt x="458" y="38"/>
                          <a:pt x="456" y="42"/>
                        </a:cubicBezTo>
                        <a:cubicBezTo>
                          <a:pt x="465" y="42"/>
                          <a:pt x="465" y="42"/>
                          <a:pt x="465" y="42"/>
                        </a:cubicBezTo>
                        <a:cubicBezTo>
                          <a:pt x="465" y="45"/>
                          <a:pt x="469" y="47"/>
                          <a:pt x="472" y="47"/>
                        </a:cubicBezTo>
                        <a:cubicBezTo>
                          <a:pt x="478" y="47"/>
                          <a:pt x="480" y="43"/>
                          <a:pt x="484" y="43"/>
                        </a:cubicBezTo>
                        <a:cubicBezTo>
                          <a:pt x="495" y="43"/>
                          <a:pt x="500" y="48"/>
                          <a:pt x="510" y="48"/>
                        </a:cubicBezTo>
                        <a:cubicBezTo>
                          <a:pt x="510" y="54"/>
                          <a:pt x="510" y="54"/>
                          <a:pt x="510" y="54"/>
                        </a:cubicBezTo>
                        <a:cubicBezTo>
                          <a:pt x="503" y="56"/>
                          <a:pt x="493" y="54"/>
                          <a:pt x="490" y="54"/>
                        </a:cubicBezTo>
                        <a:cubicBezTo>
                          <a:pt x="480" y="54"/>
                          <a:pt x="462" y="66"/>
                          <a:pt x="462" y="75"/>
                        </a:cubicBezTo>
                        <a:cubicBezTo>
                          <a:pt x="466" y="72"/>
                          <a:pt x="468" y="69"/>
                          <a:pt x="472" y="69"/>
                        </a:cubicBezTo>
                        <a:cubicBezTo>
                          <a:pt x="465" y="78"/>
                          <a:pt x="461" y="101"/>
                          <a:pt x="461" y="112"/>
                        </a:cubicBezTo>
                        <a:cubicBezTo>
                          <a:pt x="461" y="117"/>
                          <a:pt x="466" y="121"/>
                          <a:pt x="471" y="121"/>
                        </a:cubicBezTo>
                        <a:cubicBezTo>
                          <a:pt x="478" y="121"/>
                          <a:pt x="480" y="108"/>
                          <a:pt x="480" y="102"/>
                        </a:cubicBezTo>
                        <a:cubicBezTo>
                          <a:pt x="480" y="97"/>
                          <a:pt x="480" y="88"/>
                          <a:pt x="480" y="88"/>
                        </a:cubicBezTo>
                        <a:cubicBezTo>
                          <a:pt x="480" y="82"/>
                          <a:pt x="480" y="69"/>
                          <a:pt x="485" y="69"/>
                        </a:cubicBezTo>
                        <a:cubicBezTo>
                          <a:pt x="501" y="68"/>
                          <a:pt x="494" y="57"/>
                          <a:pt x="501" y="57"/>
                        </a:cubicBezTo>
                        <a:cubicBezTo>
                          <a:pt x="504" y="57"/>
                          <a:pt x="521" y="65"/>
                          <a:pt x="521" y="70"/>
                        </a:cubicBezTo>
                        <a:cubicBezTo>
                          <a:pt x="521" y="77"/>
                          <a:pt x="517" y="81"/>
                          <a:pt x="516" y="87"/>
                        </a:cubicBezTo>
                        <a:cubicBezTo>
                          <a:pt x="521" y="87"/>
                          <a:pt x="520" y="85"/>
                          <a:pt x="525" y="84"/>
                        </a:cubicBezTo>
                        <a:cubicBezTo>
                          <a:pt x="526" y="91"/>
                          <a:pt x="526" y="94"/>
                          <a:pt x="531" y="97"/>
                        </a:cubicBezTo>
                        <a:cubicBezTo>
                          <a:pt x="526" y="103"/>
                          <a:pt x="521" y="106"/>
                          <a:pt x="521" y="112"/>
                        </a:cubicBezTo>
                        <a:cubicBezTo>
                          <a:pt x="521" y="117"/>
                          <a:pt x="523" y="123"/>
                          <a:pt x="527" y="123"/>
                        </a:cubicBezTo>
                        <a:cubicBezTo>
                          <a:pt x="539" y="123"/>
                          <a:pt x="559" y="112"/>
                          <a:pt x="568" y="108"/>
                        </a:cubicBezTo>
                        <a:cubicBezTo>
                          <a:pt x="567" y="103"/>
                          <a:pt x="565" y="99"/>
                          <a:pt x="564" y="97"/>
                        </a:cubicBezTo>
                        <a:cubicBezTo>
                          <a:pt x="567" y="97"/>
                          <a:pt x="567" y="97"/>
                          <a:pt x="569" y="97"/>
                        </a:cubicBezTo>
                        <a:cubicBezTo>
                          <a:pt x="582" y="97"/>
                          <a:pt x="610" y="101"/>
                          <a:pt x="610" y="84"/>
                        </a:cubicBezTo>
                        <a:cubicBezTo>
                          <a:pt x="611" y="84"/>
                          <a:pt x="627" y="68"/>
                          <a:pt x="630" y="66"/>
                        </a:cubicBezTo>
                        <a:cubicBezTo>
                          <a:pt x="632" y="64"/>
                          <a:pt x="643" y="65"/>
                          <a:pt x="653" y="65"/>
                        </a:cubicBezTo>
                        <a:cubicBezTo>
                          <a:pt x="657" y="65"/>
                          <a:pt x="660" y="65"/>
                          <a:pt x="664" y="65"/>
                        </a:cubicBezTo>
                        <a:cubicBezTo>
                          <a:pt x="668" y="65"/>
                          <a:pt x="672" y="63"/>
                          <a:pt x="675" y="63"/>
                        </a:cubicBezTo>
                        <a:cubicBezTo>
                          <a:pt x="680" y="62"/>
                          <a:pt x="678" y="61"/>
                          <a:pt x="680" y="59"/>
                        </a:cubicBezTo>
                        <a:cubicBezTo>
                          <a:pt x="688" y="51"/>
                          <a:pt x="688" y="36"/>
                          <a:pt x="699" y="28"/>
                        </a:cubicBezTo>
                        <a:cubicBezTo>
                          <a:pt x="704" y="35"/>
                          <a:pt x="712" y="25"/>
                          <a:pt x="716" y="32"/>
                        </a:cubicBezTo>
                        <a:cubicBezTo>
                          <a:pt x="723" y="44"/>
                          <a:pt x="717" y="62"/>
                          <a:pt x="726" y="73"/>
                        </a:cubicBezTo>
                        <a:cubicBezTo>
                          <a:pt x="723" y="77"/>
                          <a:pt x="718" y="80"/>
                          <a:pt x="712" y="80"/>
                        </a:cubicBezTo>
                        <a:cubicBezTo>
                          <a:pt x="706" y="80"/>
                          <a:pt x="706" y="78"/>
                          <a:pt x="701" y="80"/>
                        </a:cubicBezTo>
                        <a:cubicBezTo>
                          <a:pt x="694" y="87"/>
                          <a:pt x="679" y="92"/>
                          <a:pt x="679" y="109"/>
                        </a:cubicBezTo>
                        <a:cubicBezTo>
                          <a:pt x="679" y="110"/>
                          <a:pt x="680" y="112"/>
                          <a:pt x="681" y="113"/>
                        </a:cubicBezTo>
                        <a:cubicBezTo>
                          <a:pt x="681" y="115"/>
                          <a:pt x="683" y="121"/>
                          <a:pt x="686" y="121"/>
                        </a:cubicBezTo>
                        <a:cubicBezTo>
                          <a:pt x="687" y="121"/>
                          <a:pt x="690" y="118"/>
                          <a:pt x="690" y="118"/>
                        </a:cubicBezTo>
                        <a:cubicBezTo>
                          <a:pt x="690" y="121"/>
                          <a:pt x="690" y="121"/>
                          <a:pt x="690" y="121"/>
                        </a:cubicBezTo>
                        <a:cubicBezTo>
                          <a:pt x="685" y="122"/>
                          <a:pt x="678" y="124"/>
                          <a:pt x="676" y="122"/>
                        </a:cubicBezTo>
                        <a:cubicBezTo>
                          <a:pt x="667" y="129"/>
                          <a:pt x="652" y="126"/>
                          <a:pt x="643" y="132"/>
                        </a:cubicBezTo>
                        <a:cubicBezTo>
                          <a:pt x="648" y="132"/>
                          <a:pt x="648" y="132"/>
                          <a:pt x="648" y="132"/>
                        </a:cubicBezTo>
                        <a:cubicBezTo>
                          <a:pt x="652" y="132"/>
                          <a:pt x="656" y="129"/>
                          <a:pt x="659" y="132"/>
                        </a:cubicBezTo>
                        <a:cubicBezTo>
                          <a:pt x="653" y="134"/>
                          <a:pt x="648" y="134"/>
                          <a:pt x="642" y="134"/>
                        </a:cubicBezTo>
                        <a:cubicBezTo>
                          <a:pt x="641" y="134"/>
                          <a:pt x="639" y="133"/>
                          <a:pt x="638" y="133"/>
                        </a:cubicBezTo>
                        <a:cubicBezTo>
                          <a:pt x="637" y="134"/>
                          <a:pt x="635" y="135"/>
                          <a:pt x="635" y="137"/>
                        </a:cubicBezTo>
                        <a:cubicBezTo>
                          <a:pt x="635" y="139"/>
                          <a:pt x="639" y="142"/>
                          <a:pt x="639" y="142"/>
                        </a:cubicBezTo>
                        <a:cubicBezTo>
                          <a:pt x="638" y="145"/>
                          <a:pt x="630" y="161"/>
                          <a:pt x="627" y="161"/>
                        </a:cubicBezTo>
                        <a:cubicBezTo>
                          <a:pt x="626" y="161"/>
                          <a:pt x="625" y="158"/>
                          <a:pt x="624" y="157"/>
                        </a:cubicBezTo>
                        <a:cubicBezTo>
                          <a:pt x="622" y="159"/>
                          <a:pt x="622" y="159"/>
                          <a:pt x="622" y="159"/>
                        </a:cubicBezTo>
                        <a:cubicBezTo>
                          <a:pt x="623" y="163"/>
                          <a:pt x="626" y="164"/>
                          <a:pt x="626" y="168"/>
                        </a:cubicBezTo>
                        <a:cubicBezTo>
                          <a:pt x="626" y="170"/>
                          <a:pt x="617" y="186"/>
                          <a:pt x="615" y="186"/>
                        </a:cubicBezTo>
                        <a:cubicBezTo>
                          <a:pt x="615" y="186"/>
                          <a:pt x="614" y="184"/>
                          <a:pt x="614" y="183"/>
                        </a:cubicBezTo>
                        <a:cubicBezTo>
                          <a:pt x="614" y="181"/>
                          <a:pt x="614" y="180"/>
                          <a:pt x="614" y="178"/>
                        </a:cubicBezTo>
                        <a:cubicBezTo>
                          <a:pt x="614" y="175"/>
                          <a:pt x="610" y="168"/>
                          <a:pt x="609" y="164"/>
                        </a:cubicBezTo>
                        <a:cubicBezTo>
                          <a:pt x="608" y="166"/>
                          <a:pt x="608" y="170"/>
                          <a:pt x="608" y="170"/>
                        </a:cubicBezTo>
                        <a:cubicBezTo>
                          <a:pt x="608" y="173"/>
                          <a:pt x="611" y="181"/>
                          <a:pt x="611" y="185"/>
                        </a:cubicBezTo>
                        <a:cubicBezTo>
                          <a:pt x="611" y="189"/>
                          <a:pt x="608" y="189"/>
                          <a:pt x="611" y="192"/>
                        </a:cubicBezTo>
                        <a:cubicBezTo>
                          <a:pt x="612" y="192"/>
                          <a:pt x="613" y="192"/>
                          <a:pt x="614" y="192"/>
                        </a:cubicBezTo>
                        <a:cubicBezTo>
                          <a:pt x="614" y="193"/>
                          <a:pt x="614" y="195"/>
                          <a:pt x="614" y="196"/>
                        </a:cubicBezTo>
                        <a:cubicBezTo>
                          <a:pt x="614" y="200"/>
                          <a:pt x="610" y="201"/>
                          <a:pt x="608" y="201"/>
                        </a:cubicBezTo>
                        <a:cubicBezTo>
                          <a:pt x="610" y="205"/>
                          <a:pt x="612" y="205"/>
                          <a:pt x="614" y="205"/>
                        </a:cubicBezTo>
                        <a:cubicBezTo>
                          <a:pt x="613" y="210"/>
                          <a:pt x="611" y="210"/>
                          <a:pt x="607" y="210"/>
                        </a:cubicBezTo>
                        <a:cubicBezTo>
                          <a:pt x="607" y="213"/>
                          <a:pt x="607" y="213"/>
                          <a:pt x="607" y="213"/>
                        </a:cubicBezTo>
                        <a:cubicBezTo>
                          <a:pt x="612" y="216"/>
                          <a:pt x="612" y="216"/>
                          <a:pt x="612" y="216"/>
                        </a:cubicBezTo>
                        <a:cubicBezTo>
                          <a:pt x="611" y="218"/>
                          <a:pt x="610" y="221"/>
                          <a:pt x="607" y="221"/>
                        </a:cubicBezTo>
                        <a:cubicBezTo>
                          <a:pt x="602" y="222"/>
                          <a:pt x="600" y="226"/>
                          <a:pt x="596" y="226"/>
                        </a:cubicBezTo>
                        <a:cubicBezTo>
                          <a:pt x="591" y="228"/>
                          <a:pt x="591" y="230"/>
                          <a:pt x="589" y="232"/>
                        </a:cubicBezTo>
                        <a:lnTo>
                          <a:pt x="590" y="23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54" name="Freeform: Shape 345"/>
                  <p:cNvSpPr/>
                  <p:nvPr/>
                </p:nvSpPr>
                <p:spPr bwMode="auto">
                  <a:xfrm>
                    <a:off x="2030413" y="1400175"/>
                    <a:ext cx="1425575" cy="736600"/>
                  </a:xfrm>
                  <a:custGeom>
                    <a:avLst/>
                    <a:gdLst/>
                    <a:ahLst/>
                    <a:cxnLst>
                      <a:cxn ang="0">
                        <a:pos x="950" y="501"/>
                      </a:cxn>
                      <a:cxn ang="0">
                        <a:pos x="950" y="527"/>
                      </a:cxn>
                      <a:cxn ang="0">
                        <a:pos x="955" y="469"/>
                      </a:cxn>
                      <a:cxn ang="0">
                        <a:pos x="944" y="436"/>
                      </a:cxn>
                      <a:cxn ang="0">
                        <a:pos x="982" y="418"/>
                      </a:cxn>
                      <a:cxn ang="0">
                        <a:pos x="1060" y="356"/>
                      </a:cxn>
                      <a:cxn ang="0">
                        <a:pos x="1050" y="346"/>
                      </a:cxn>
                      <a:cxn ang="0">
                        <a:pos x="991" y="310"/>
                      </a:cxn>
                      <a:cxn ang="0">
                        <a:pos x="965" y="247"/>
                      </a:cxn>
                      <a:cxn ang="0">
                        <a:pos x="908" y="267"/>
                      </a:cxn>
                      <a:cxn ang="0">
                        <a:pos x="831" y="204"/>
                      </a:cxn>
                      <a:cxn ang="0">
                        <a:pos x="794" y="247"/>
                      </a:cxn>
                      <a:cxn ang="0">
                        <a:pos x="783" y="387"/>
                      </a:cxn>
                      <a:cxn ang="0">
                        <a:pos x="726" y="334"/>
                      </a:cxn>
                      <a:cxn ang="0">
                        <a:pos x="607" y="306"/>
                      </a:cxn>
                      <a:cxn ang="0">
                        <a:pos x="595" y="216"/>
                      </a:cxn>
                      <a:cxn ang="0">
                        <a:pos x="633" y="178"/>
                      </a:cxn>
                      <a:cxn ang="0">
                        <a:pos x="675" y="146"/>
                      </a:cxn>
                      <a:cxn ang="0">
                        <a:pos x="686" y="127"/>
                      </a:cxn>
                      <a:cxn ang="0">
                        <a:pos x="722" y="120"/>
                      </a:cxn>
                      <a:cxn ang="0">
                        <a:pos x="746" y="61"/>
                      </a:cxn>
                      <a:cxn ang="0">
                        <a:pos x="702" y="67"/>
                      </a:cxn>
                      <a:cxn ang="0">
                        <a:pos x="665" y="74"/>
                      </a:cxn>
                      <a:cxn ang="0">
                        <a:pos x="625" y="55"/>
                      </a:cxn>
                      <a:cxn ang="0">
                        <a:pos x="574" y="0"/>
                      </a:cxn>
                      <a:cxn ang="0">
                        <a:pos x="555" y="38"/>
                      </a:cxn>
                      <a:cxn ang="0">
                        <a:pos x="567" y="98"/>
                      </a:cxn>
                      <a:cxn ang="0">
                        <a:pos x="492" y="92"/>
                      </a:cxn>
                      <a:cxn ang="0">
                        <a:pos x="430" y="75"/>
                      </a:cxn>
                      <a:cxn ang="0">
                        <a:pos x="387" y="89"/>
                      </a:cxn>
                      <a:cxn ang="0">
                        <a:pos x="333" y="81"/>
                      </a:cxn>
                      <a:cxn ang="0">
                        <a:pos x="202" y="42"/>
                      </a:cxn>
                      <a:cxn ang="0">
                        <a:pos x="138" y="40"/>
                      </a:cxn>
                      <a:cxn ang="0">
                        <a:pos x="61" y="70"/>
                      </a:cxn>
                      <a:cxn ang="0">
                        <a:pos x="0" y="242"/>
                      </a:cxn>
                      <a:cxn ang="0">
                        <a:pos x="67" y="253"/>
                      </a:cxn>
                      <a:cxn ang="0">
                        <a:pos x="124" y="316"/>
                      </a:cxn>
                      <a:cxn ang="0">
                        <a:pos x="136" y="366"/>
                      </a:cxn>
                      <a:cxn ang="0">
                        <a:pos x="181" y="413"/>
                      </a:cxn>
                      <a:cxn ang="0">
                        <a:pos x="224" y="440"/>
                      </a:cxn>
                      <a:cxn ang="0">
                        <a:pos x="610" y="446"/>
                      </a:cxn>
                      <a:cxn ang="0">
                        <a:pos x="676" y="453"/>
                      </a:cxn>
                      <a:cxn ang="0">
                        <a:pos x="705" y="477"/>
                      </a:cxn>
                      <a:cxn ang="0">
                        <a:pos x="759" y="512"/>
                      </a:cxn>
                      <a:cxn ang="0">
                        <a:pos x="732" y="553"/>
                      </a:cxn>
                      <a:cxn ang="0">
                        <a:pos x="772" y="543"/>
                      </a:cxn>
                      <a:cxn ang="0">
                        <a:pos x="814" y="519"/>
                      </a:cxn>
                      <a:cxn ang="0">
                        <a:pos x="879" y="498"/>
                      </a:cxn>
                      <a:cxn ang="0">
                        <a:pos x="928" y="505"/>
                      </a:cxn>
                    </a:cxnLst>
                    <a:rect l="0" t="0" r="r" b="b"/>
                    <a:pathLst>
                      <a:path w="1071" h="553">
                        <a:moveTo>
                          <a:pt x="928" y="503"/>
                        </a:moveTo>
                        <a:cubicBezTo>
                          <a:pt x="928" y="502"/>
                          <a:pt x="928" y="502"/>
                          <a:pt x="928" y="502"/>
                        </a:cubicBezTo>
                        <a:cubicBezTo>
                          <a:pt x="928" y="502"/>
                          <a:pt x="931" y="502"/>
                          <a:pt x="932" y="502"/>
                        </a:cubicBezTo>
                        <a:cubicBezTo>
                          <a:pt x="935" y="502"/>
                          <a:pt x="946" y="504"/>
                          <a:pt x="950" y="501"/>
                        </a:cubicBezTo>
                        <a:cubicBezTo>
                          <a:pt x="954" y="498"/>
                          <a:pt x="954" y="493"/>
                          <a:pt x="960" y="492"/>
                        </a:cubicBezTo>
                        <a:cubicBezTo>
                          <a:pt x="960" y="498"/>
                          <a:pt x="960" y="499"/>
                          <a:pt x="967" y="499"/>
                        </a:cubicBezTo>
                        <a:cubicBezTo>
                          <a:pt x="957" y="500"/>
                          <a:pt x="941" y="507"/>
                          <a:pt x="941" y="516"/>
                        </a:cubicBezTo>
                        <a:cubicBezTo>
                          <a:pt x="941" y="520"/>
                          <a:pt x="947" y="527"/>
                          <a:pt x="950" y="527"/>
                        </a:cubicBezTo>
                        <a:cubicBezTo>
                          <a:pt x="953" y="527"/>
                          <a:pt x="961" y="516"/>
                          <a:pt x="970" y="513"/>
                        </a:cubicBezTo>
                        <a:cubicBezTo>
                          <a:pt x="972" y="513"/>
                          <a:pt x="1003" y="501"/>
                          <a:pt x="1003" y="497"/>
                        </a:cubicBezTo>
                        <a:cubicBezTo>
                          <a:pt x="1003" y="493"/>
                          <a:pt x="991" y="492"/>
                          <a:pt x="988" y="492"/>
                        </a:cubicBezTo>
                        <a:cubicBezTo>
                          <a:pt x="976" y="492"/>
                          <a:pt x="955" y="480"/>
                          <a:pt x="955" y="469"/>
                        </a:cubicBezTo>
                        <a:cubicBezTo>
                          <a:pt x="955" y="466"/>
                          <a:pt x="959" y="463"/>
                          <a:pt x="960" y="458"/>
                        </a:cubicBezTo>
                        <a:cubicBezTo>
                          <a:pt x="958" y="458"/>
                          <a:pt x="953" y="457"/>
                          <a:pt x="949" y="457"/>
                        </a:cubicBezTo>
                        <a:cubicBezTo>
                          <a:pt x="951" y="453"/>
                          <a:pt x="967" y="451"/>
                          <a:pt x="967" y="442"/>
                        </a:cubicBezTo>
                        <a:cubicBezTo>
                          <a:pt x="967" y="434"/>
                          <a:pt x="954" y="436"/>
                          <a:pt x="944" y="436"/>
                        </a:cubicBezTo>
                        <a:cubicBezTo>
                          <a:pt x="925" y="436"/>
                          <a:pt x="916" y="449"/>
                          <a:pt x="903" y="451"/>
                        </a:cubicBezTo>
                        <a:cubicBezTo>
                          <a:pt x="909" y="439"/>
                          <a:pt x="918" y="443"/>
                          <a:pt x="928" y="433"/>
                        </a:cubicBezTo>
                        <a:cubicBezTo>
                          <a:pt x="934" y="427"/>
                          <a:pt x="929" y="423"/>
                          <a:pt x="939" y="420"/>
                        </a:cubicBezTo>
                        <a:cubicBezTo>
                          <a:pt x="955" y="415"/>
                          <a:pt x="965" y="418"/>
                          <a:pt x="982" y="418"/>
                        </a:cubicBezTo>
                        <a:cubicBezTo>
                          <a:pt x="1004" y="418"/>
                          <a:pt x="1016" y="425"/>
                          <a:pt x="1029" y="408"/>
                        </a:cubicBezTo>
                        <a:cubicBezTo>
                          <a:pt x="1035" y="400"/>
                          <a:pt x="1071" y="398"/>
                          <a:pt x="1071" y="384"/>
                        </a:cubicBezTo>
                        <a:cubicBezTo>
                          <a:pt x="1071" y="374"/>
                          <a:pt x="1067" y="370"/>
                          <a:pt x="1063" y="363"/>
                        </a:cubicBezTo>
                        <a:cubicBezTo>
                          <a:pt x="1060" y="363"/>
                          <a:pt x="1065" y="359"/>
                          <a:pt x="1060" y="356"/>
                        </a:cubicBezTo>
                        <a:cubicBezTo>
                          <a:pt x="1060" y="351"/>
                          <a:pt x="1060" y="351"/>
                          <a:pt x="1060" y="351"/>
                        </a:cubicBezTo>
                        <a:cubicBezTo>
                          <a:pt x="1050" y="357"/>
                          <a:pt x="1029" y="364"/>
                          <a:pt x="1018" y="364"/>
                        </a:cubicBezTo>
                        <a:cubicBezTo>
                          <a:pt x="1017" y="364"/>
                          <a:pt x="1014" y="363"/>
                          <a:pt x="1014" y="362"/>
                        </a:cubicBezTo>
                        <a:cubicBezTo>
                          <a:pt x="1022" y="358"/>
                          <a:pt x="1047" y="354"/>
                          <a:pt x="1050" y="346"/>
                        </a:cubicBezTo>
                        <a:cubicBezTo>
                          <a:pt x="1050" y="344"/>
                          <a:pt x="1046" y="343"/>
                          <a:pt x="1046" y="341"/>
                        </a:cubicBezTo>
                        <a:cubicBezTo>
                          <a:pt x="1035" y="342"/>
                          <a:pt x="1013" y="337"/>
                          <a:pt x="1013" y="322"/>
                        </a:cubicBezTo>
                        <a:cubicBezTo>
                          <a:pt x="1013" y="321"/>
                          <a:pt x="1013" y="321"/>
                          <a:pt x="1013" y="321"/>
                        </a:cubicBezTo>
                        <a:cubicBezTo>
                          <a:pt x="1003" y="321"/>
                          <a:pt x="997" y="315"/>
                          <a:pt x="991" y="310"/>
                        </a:cubicBezTo>
                        <a:cubicBezTo>
                          <a:pt x="994" y="309"/>
                          <a:pt x="998" y="308"/>
                          <a:pt x="998" y="302"/>
                        </a:cubicBezTo>
                        <a:cubicBezTo>
                          <a:pt x="998" y="298"/>
                          <a:pt x="994" y="295"/>
                          <a:pt x="995" y="290"/>
                        </a:cubicBezTo>
                        <a:cubicBezTo>
                          <a:pt x="991" y="289"/>
                          <a:pt x="977" y="280"/>
                          <a:pt x="980" y="272"/>
                        </a:cubicBezTo>
                        <a:cubicBezTo>
                          <a:pt x="985" y="262"/>
                          <a:pt x="966" y="259"/>
                          <a:pt x="965" y="247"/>
                        </a:cubicBezTo>
                        <a:cubicBezTo>
                          <a:pt x="964" y="247"/>
                          <a:pt x="959" y="243"/>
                          <a:pt x="958" y="242"/>
                        </a:cubicBezTo>
                        <a:cubicBezTo>
                          <a:pt x="954" y="244"/>
                          <a:pt x="947" y="248"/>
                          <a:pt x="947" y="254"/>
                        </a:cubicBezTo>
                        <a:cubicBezTo>
                          <a:pt x="947" y="261"/>
                          <a:pt x="933" y="277"/>
                          <a:pt x="922" y="277"/>
                        </a:cubicBezTo>
                        <a:cubicBezTo>
                          <a:pt x="914" y="277"/>
                          <a:pt x="913" y="267"/>
                          <a:pt x="908" y="267"/>
                        </a:cubicBezTo>
                        <a:cubicBezTo>
                          <a:pt x="900" y="267"/>
                          <a:pt x="897" y="246"/>
                          <a:pt x="896" y="236"/>
                        </a:cubicBezTo>
                        <a:cubicBezTo>
                          <a:pt x="894" y="224"/>
                          <a:pt x="870" y="233"/>
                          <a:pt x="870" y="216"/>
                        </a:cubicBezTo>
                        <a:cubicBezTo>
                          <a:pt x="858" y="215"/>
                          <a:pt x="855" y="200"/>
                          <a:pt x="843" y="200"/>
                        </a:cubicBezTo>
                        <a:cubicBezTo>
                          <a:pt x="837" y="200"/>
                          <a:pt x="837" y="204"/>
                          <a:pt x="831" y="204"/>
                        </a:cubicBezTo>
                        <a:cubicBezTo>
                          <a:pt x="818" y="204"/>
                          <a:pt x="810" y="197"/>
                          <a:pt x="797" y="197"/>
                        </a:cubicBezTo>
                        <a:cubicBezTo>
                          <a:pt x="791" y="197"/>
                          <a:pt x="784" y="200"/>
                          <a:pt x="784" y="208"/>
                        </a:cubicBezTo>
                        <a:cubicBezTo>
                          <a:pt x="784" y="212"/>
                          <a:pt x="800" y="218"/>
                          <a:pt x="786" y="227"/>
                        </a:cubicBezTo>
                        <a:cubicBezTo>
                          <a:pt x="780" y="231"/>
                          <a:pt x="794" y="241"/>
                          <a:pt x="794" y="247"/>
                        </a:cubicBezTo>
                        <a:cubicBezTo>
                          <a:pt x="796" y="260"/>
                          <a:pt x="783" y="264"/>
                          <a:pt x="778" y="266"/>
                        </a:cubicBezTo>
                        <a:cubicBezTo>
                          <a:pt x="788" y="283"/>
                          <a:pt x="803" y="289"/>
                          <a:pt x="803" y="318"/>
                        </a:cubicBezTo>
                        <a:cubicBezTo>
                          <a:pt x="803" y="326"/>
                          <a:pt x="777" y="346"/>
                          <a:pt x="768" y="347"/>
                        </a:cubicBezTo>
                        <a:cubicBezTo>
                          <a:pt x="783" y="355"/>
                          <a:pt x="777" y="379"/>
                          <a:pt x="783" y="387"/>
                        </a:cubicBezTo>
                        <a:cubicBezTo>
                          <a:pt x="782" y="389"/>
                          <a:pt x="776" y="392"/>
                          <a:pt x="775" y="397"/>
                        </a:cubicBezTo>
                        <a:cubicBezTo>
                          <a:pt x="770" y="397"/>
                          <a:pt x="766" y="406"/>
                          <a:pt x="762" y="403"/>
                        </a:cubicBezTo>
                        <a:cubicBezTo>
                          <a:pt x="751" y="394"/>
                          <a:pt x="736" y="380"/>
                          <a:pt x="736" y="367"/>
                        </a:cubicBezTo>
                        <a:cubicBezTo>
                          <a:pt x="736" y="353"/>
                          <a:pt x="738" y="342"/>
                          <a:pt x="726" y="334"/>
                        </a:cubicBezTo>
                        <a:cubicBezTo>
                          <a:pt x="697" y="334"/>
                          <a:pt x="697" y="334"/>
                          <a:pt x="697" y="334"/>
                        </a:cubicBezTo>
                        <a:cubicBezTo>
                          <a:pt x="681" y="322"/>
                          <a:pt x="662" y="315"/>
                          <a:pt x="643" y="308"/>
                        </a:cubicBezTo>
                        <a:cubicBezTo>
                          <a:pt x="640" y="306"/>
                          <a:pt x="629" y="299"/>
                          <a:pt x="623" y="299"/>
                        </a:cubicBezTo>
                        <a:cubicBezTo>
                          <a:pt x="617" y="299"/>
                          <a:pt x="614" y="306"/>
                          <a:pt x="607" y="306"/>
                        </a:cubicBezTo>
                        <a:cubicBezTo>
                          <a:pt x="607" y="295"/>
                          <a:pt x="600" y="270"/>
                          <a:pt x="590" y="270"/>
                        </a:cubicBezTo>
                        <a:cubicBezTo>
                          <a:pt x="586" y="270"/>
                          <a:pt x="584" y="274"/>
                          <a:pt x="579" y="275"/>
                        </a:cubicBezTo>
                        <a:cubicBezTo>
                          <a:pt x="581" y="269"/>
                          <a:pt x="579" y="268"/>
                          <a:pt x="579" y="255"/>
                        </a:cubicBezTo>
                        <a:cubicBezTo>
                          <a:pt x="579" y="237"/>
                          <a:pt x="584" y="227"/>
                          <a:pt x="595" y="216"/>
                        </a:cubicBezTo>
                        <a:cubicBezTo>
                          <a:pt x="598" y="213"/>
                          <a:pt x="606" y="196"/>
                          <a:pt x="609" y="194"/>
                        </a:cubicBezTo>
                        <a:cubicBezTo>
                          <a:pt x="617" y="192"/>
                          <a:pt x="630" y="196"/>
                          <a:pt x="630" y="186"/>
                        </a:cubicBezTo>
                        <a:cubicBezTo>
                          <a:pt x="630" y="179"/>
                          <a:pt x="613" y="178"/>
                          <a:pt x="607" y="175"/>
                        </a:cubicBezTo>
                        <a:cubicBezTo>
                          <a:pt x="611" y="176"/>
                          <a:pt x="597" y="167"/>
                          <a:pt x="633" y="178"/>
                        </a:cubicBezTo>
                        <a:cubicBezTo>
                          <a:pt x="643" y="181"/>
                          <a:pt x="637" y="169"/>
                          <a:pt x="642" y="169"/>
                        </a:cubicBezTo>
                        <a:cubicBezTo>
                          <a:pt x="643" y="169"/>
                          <a:pt x="647" y="169"/>
                          <a:pt x="652" y="169"/>
                        </a:cubicBezTo>
                        <a:cubicBezTo>
                          <a:pt x="662" y="169"/>
                          <a:pt x="668" y="158"/>
                          <a:pt x="675" y="153"/>
                        </a:cubicBezTo>
                        <a:cubicBezTo>
                          <a:pt x="675" y="146"/>
                          <a:pt x="675" y="146"/>
                          <a:pt x="675" y="146"/>
                        </a:cubicBezTo>
                        <a:cubicBezTo>
                          <a:pt x="660" y="142"/>
                          <a:pt x="645" y="145"/>
                          <a:pt x="639" y="131"/>
                        </a:cubicBezTo>
                        <a:cubicBezTo>
                          <a:pt x="639" y="131"/>
                          <a:pt x="643" y="131"/>
                          <a:pt x="647" y="131"/>
                        </a:cubicBezTo>
                        <a:cubicBezTo>
                          <a:pt x="652" y="135"/>
                          <a:pt x="658" y="141"/>
                          <a:pt x="666" y="141"/>
                        </a:cubicBezTo>
                        <a:cubicBezTo>
                          <a:pt x="673" y="141"/>
                          <a:pt x="686" y="132"/>
                          <a:pt x="686" y="127"/>
                        </a:cubicBezTo>
                        <a:cubicBezTo>
                          <a:pt x="686" y="125"/>
                          <a:pt x="680" y="117"/>
                          <a:pt x="683" y="117"/>
                        </a:cubicBezTo>
                        <a:cubicBezTo>
                          <a:pt x="693" y="117"/>
                          <a:pt x="696" y="126"/>
                          <a:pt x="703" y="126"/>
                        </a:cubicBezTo>
                        <a:cubicBezTo>
                          <a:pt x="707" y="126"/>
                          <a:pt x="709" y="123"/>
                          <a:pt x="717" y="123"/>
                        </a:cubicBezTo>
                        <a:cubicBezTo>
                          <a:pt x="715" y="120"/>
                          <a:pt x="717" y="112"/>
                          <a:pt x="722" y="120"/>
                        </a:cubicBezTo>
                        <a:cubicBezTo>
                          <a:pt x="725" y="125"/>
                          <a:pt x="748" y="105"/>
                          <a:pt x="748" y="100"/>
                        </a:cubicBezTo>
                        <a:cubicBezTo>
                          <a:pt x="748" y="96"/>
                          <a:pt x="738" y="91"/>
                          <a:pt x="738" y="89"/>
                        </a:cubicBezTo>
                        <a:cubicBezTo>
                          <a:pt x="738" y="85"/>
                          <a:pt x="732" y="78"/>
                          <a:pt x="746" y="72"/>
                        </a:cubicBezTo>
                        <a:cubicBezTo>
                          <a:pt x="748" y="68"/>
                          <a:pt x="746" y="68"/>
                          <a:pt x="746" y="61"/>
                        </a:cubicBezTo>
                        <a:cubicBezTo>
                          <a:pt x="732" y="61"/>
                          <a:pt x="735" y="50"/>
                          <a:pt x="717" y="50"/>
                        </a:cubicBezTo>
                        <a:cubicBezTo>
                          <a:pt x="713" y="49"/>
                          <a:pt x="710" y="47"/>
                          <a:pt x="706" y="47"/>
                        </a:cubicBezTo>
                        <a:cubicBezTo>
                          <a:pt x="701" y="47"/>
                          <a:pt x="695" y="50"/>
                          <a:pt x="695" y="55"/>
                        </a:cubicBezTo>
                        <a:cubicBezTo>
                          <a:pt x="695" y="61"/>
                          <a:pt x="702" y="63"/>
                          <a:pt x="702" y="67"/>
                        </a:cubicBezTo>
                        <a:cubicBezTo>
                          <a:pt x="702" y="72"/>
                          <a:pt x="692" y="72"/>
                          <a:pt x="689" y="76"/>
                        </a:cubicBezTo>
                        <a:cubicBezTo>
                          <a:pt x="686" y="84"/>
                          <a:pt x="687" y="90"/>
                          <a:pt x="681" y="98"/>
                        </a:cubicBezTo>
                        <a:cubicBezTo>
                          <a:pt x="671" y="110"/>
                          <a:pt x="658" y="90"/>
                          <a:pt x="658" y="85"/>
                        </a:cubicBezTo>
                        <a:cubicBezTo>
                          <a:pt x="658" y="79"/>
                          <a:pt x="665" y="81"/>
                          <a:pt x="665" y="74"/>
                        </a:cubicBezTo>
                        <a:cubicBezTo>
                          <a:pt x="665" y="71"/>
                          <a:pt x="652" y="59"/>
                          <a:pt x="649" y="59"/>
                        </a:cubicBezTo>
                        <a:cubicBezTo>
                          <a:pt x="636" y="59"/>
                          <a:pt x="645" y="78"/>
                          <a:pt x="631" y="78"/>
                        </a:cubicBezTo>
                        <a:cubicBezTo>
                          <a:pt x="631" y="70"/>
                          <a:pt x="630" y="65"/>
                          <a:pt x="621" y="60"/>
                        </a:cubicBezTo>
                        <a:cubicBezTo>
                          <a:pt x="622" y="58"/>
                          <a:pt x="623" y="57"/>
                          <a:pt x="625" y="55"/>
                        </a:cubicBezTo>
                        <a:cubicBezTo>
                          <a:pt x="618" y="51"/>
                          <a:pt x="609" y="55"/>
                          <a:pt x="603" y="48"/>
                        </a:cubicBezTo>
                        <a:cubicBezTo>
                          <a:pt x="606" y="47"/>
                          <a:pt x="614" y="44"/>
                          <a:pt x="614" y="38"/>
                        </a:cubicBezTo>
                        <a:cubicBezTo>
                          <a:pt x="614" y="29"/>
                          <a:pt x="601" y="30"/>
                          <a:pt x="601" y="23"/>
                        </a:cubicBezTo>
                        <a:cubicBezTo>
                          <a:pt x="601" y="10"/>
                          <a:pt x="591" y="1"/>
                          <a:pt x="574" y="0"/>
                        </a:cubicBezTo>
                        <a:cubicBezTo>
                          <a:pt x="565" y="0"/>
                          <a:pt x="569" y="6"/>
                          <a:pt x="569" y="10"/>
                        </a:cubicBezTo>
                        <a:cubicBezTo>
                          <a:pt x="564" y="11"/>
                          <a:pt x="557" y="10"/>
                          <a:pt x="557" y="17"/>
                        </a:cubicBezTo>
                        <a:cubicBezTo>
                          <a:pt x="557" y="21"/>
                          <a:pt x="561" y="23"/>
                          <a:pt x="561" y="28"/>
                        </a:cubicBezTo>
                        <a:cubicBezTo>
                          <a:pt x="561" y="32"/>
                          <a:pt x="555" y="32"/>
                          <a:pt x="555" y="38"/>
                        </a:cubicBezTo>
                        <a:cubicBezTo>
                          <a:pt x="555" y="52"/>
                          <a:pt x="585" y="44"/>
                          <a:pt x="585" y="59"/>
                        </a:cubicBezTo>
                        <a:cubicBezTo>
                          <a:pt x="585" y="61"/>
                          <a:pt x="581" y="72"/>
                          <a:pt x="581" y="72"/>
                        </a:cubicBezTo>
                        <a:cubicBezTo>
                          <a:pt x="584" y="70"/>
                          <a:pt x="587" y="69"/>
                          <a:pt x="591" y="67"/>
                        </a:cubicBezTo>
                        <a:cubicBezTo>
                          <a:pt x="596" y="85"/>
                          <a:pt x="567" y="77"/>
                          <a:pt x="567" y="98"/>
                        </a:cubicBezTo>
                        <a:cubicBezTo>
                          <a:pt x="553" y="102"/>
                          <a:pt x="564" y="88"/>
                          <a:pt x="561" y="83"/>
                        </a:cubicBezTo>
                        <a:cubicBezTo>
                          <a:pt x="559" y="81"/>
                          <a:pt x="547" y="78"/>
                          <a:pt x="541" y="78"/>
                        </a:cubicBezTo>
                        <a:cubicBezTo>
                          <a:pt x="533" y="78"/>
                          <a:pt x="530" y="82"/>
                          <a:pt x="530" y="92"/>
                        </a:cubicBezTo>
                        <a:cubicBezTo>
                          <a:pt x="522" y="91"/>
                          <a:pt x="517" y="92"/>
                          <a:pt x="492" y="92"/>
                        </a:cubicBezTo>
                        <a:cubicBezTo>
                          <a:pt x="468" y="92"/>
                          <a:pt x="441" y="83"/>
                          <a:pt x="435" y="65"/>
                        </a:cubicBezTo>
                        <a:cubicBezTo>
                          <a:pt x="427" y="67"/>
                          <a:pt x="400" y="68"/>
                          <a:pt x="400" y="78"/>
                        </a:cubicBezTo>
                        <a:cubicBezTo>
                          <a:pt x="400" y="81"/>
                          <a:pt x="403" y="82"/>
                          <a:pt x="406" y="82"/>
                        </a:cubicBezTo>
                        <a:cubicBezTo>
                          <a:pt x="413" y="82"/>
                          <a:pt x="425" y="79"/>
                          <a:pt x="430" y="75"/>
                        </a:cubicBezTo>
                        <a:cubicBezTo>
                          <a:pt x="432" y="90"/>
                          <a:pt x="409" y="78"/>
                          <a:pt x="409" y="93"/>
                        </a:cubicBezTo>
                        <a:cubicBezTo>
                          <a:pt x="409" y="96"/>
                          <a:pt x="414" y="106"/>
                          <a:pt x="412" y="106"/>
                        </a:cubicBezTo>
                        <a:cubicBezTo>
                          <a:pt x="403" y="106"/>
                          <a:pt x="401" y="95"/>
                          <a:pt x="394" y="92"/>
                        </a:cubicBezTo>
                        <a:cubicBezTo>
                          <a:pt x="387" y="89"/>
                          <a:pt x="387" y="89"/>
                          <a:pt x="387" y="89"/>
                        </a:cubicBezTo>
                        <a:cubicBezTo>
                          <a:pt x="377" y="89"/>
                          <a:pt x="370" y="89"/>
                          <a:pt x="359" y="89"/>
                        </a:cubicBezTo>
                        <a:cubicBezTo>
                          <a:pt x="350" y="89"/>
                          <a:pt x="344" y="92"/>
                          <a:pt x="335" y="93"/>
                        </a:cubicBezTo>
                        <a:cubicBezTo>
                          <a:pt x="317" y="93"/>
                          <a:pt x="317" y="87"/>
                          <a:pt x="317" y="86"/>
                        </a:cubicBezTo>
                        <a:cubicBezTo>
                          <a:pt x="317" y="82"/>
                          <a:pt x="331" y="83"/>
                          <a:pt x="333" y="81"/>
                        </a:cubicBezTo>
                        <a:cubicBezTo>
                          <a:pt x="321" y="64"/>
                          <a:pt x="323" y="66"/>
                          <a:pt x="298" y="68"/>
                        </a:cubicBezTo>
                        <a:cubicBezTo>
                          <a:pt x="271" y="70"/>
                          <a:pt x="258" y="48"/>
                          <a:pt x="231" y="48"/>
                        </a:cubicBezTo>
                        <a:cubicBezTo>
                          <a:pt x="223" y="48"/>
                          <a:pt x="219" y="54"/>
                          <a:pt x="212" y="54"/>
                        </a:cubicBezTo>
                        <a:cubicBezTo>
                          <a:pt x="207" y="54"/>
                          <a:pt x="202" y="46"/>
                          <a:pt x="202" y="42"/>
                        </a:cubicBezTo>
                        <a:cubicBezTo>
                          <a:pt x="193" y="44"/>
                          <a:pt x="193" y="54"/>
                          <a:pt x="184" y="54"/>
                        </a:cubicBezTo>
                        <a:cubicBezTo>
                          <a:pt x="176" y="54"/>
                          <a:pt x="164" y="34"/>
                          <a:pt x="161" y="34"/>
                        </a:cubicBezTo>
                        <a:cubicBezTo>
                          <a:pt x="153" y="34"/>
                          <a:pt x="156" y="47"/>
                          <a:pt x="146" y="47"/>
                        </a:cubicBezTo>
                        <a:cubicBezTo>
                          <a:pt x="143" y="47"/>
                          <a:pt x="140" y="44"/>
                          <a:pt x="138" y="40"/>
                        </a:cubicBezTo>
                        <a:cubicBezTo>
                          <a:pt x="125" y="44"/>
                          <a:pt x="120" y="44"/>
                          <a:pt x="108" y="49"/>
                        </a:cubicBezTo>
                        <a:cubicBezTo>
                          <a:pt x="103" y="50"/>
                          <a:pt x="91" y="59"/>
                          <a:pt x="87" y="55"/>
                        </a:cubicBezTo>
                        <a:cubicBezTo>
                          <a:pt x="76" y="44"/>
                          <a:pt x="78" y="58"/>
                          <a:pt x="74" y="58"/>
                        </a:cubicBezTo>
                        <a:cubicBezTo>
                          <a:pt x="45" y="59"/>
                          <a:pt x="65" y="70"/>
                          <a:pt x="61" y="70"/>
                        </a:cubicBezTo>
                        <a:cubicBezTo>
                          <a:pt x="50" y="70"/>
                          <a:pt x="30" y="67"/>
                          <a:pt x="12" y="56"/>
                        </a:cubicBezTo>
                        <a:cubicBezTo>
                          <a:pt x="11" y="56"/>
                          <a:pt x="6" y="52"/>
                          <a:pt x="6" y="51"/>
                        </a:cubicBezTo>
                        <a:cubicBezTo>
                          <a:pt x="3" y="52"/>
                          <a:pt x="5" y="52"/>
                          <a:pt x="0" y="51"/>
                        </a:cubicBezTo>
                        <a:cubicBezTo>
                          <a:pt x="0" y="242"/>
                          <a:pt x="0" y="242"/>
                          <a:pt x="0" y="242"/>
                        </a:cubicBezTo>
                        <a:cubicBezTo>
                          <a:pt x="6" y="247"/>
                          <a:pt x="19" y="240"/>
                          <a:pt x="25" y="248"/>
                        </a:cubicBezTo>
                        <a:cubicBezTo>
                          <a:pt x="29" y="254"/>
                          <a:pt x="38" y="266"/>
                          <a:pt x="47" y="266"/>
                        </a:cubicBezTo>
                        <a:cubicBezTo>
                          <a:pt x="53" y="266"/>
                          <a:pt x="53" y="257"/>
                          <a:pt x="59" y="255"/>
                        </a:cubicBezTo>
                        <a:cubicBezTo>
                          <a:pt x="62" y="254"/>
                          <a:pt x="64" y="255"/>
                          <a:pt x="67" y="253"/>
                        </a:cubicBezTo>
                        <a:cubicBezTo>
                          <a:pt x="81" y="266"/>
                          <a:pt x="87" y="271"/>
                          <a:pt x="99" y="288"/>
                        </a:cubicBezTo>
                        <a:cubicBezTo>
                          <a:pt x="100" y="290"/>
                          <a:pt x="103" y="291"/>
                          <a:pt x="105" y="295"/>
                        </a:cubicBezTo>
                        <a:cubicBezTo>
                          <a:pt x="106" y="300"/>
                          <a:pt x="108" y="306"/>
                          <a:pt x="113" y="311"/>
                        </a:cubicBezTo>
                        <a:cubicBezTo>
                          <a:pt x="116" y="314"/>
                          <a:pt x="121" y="313"/>
                          <a:pt x="124" y="316"/>
                        </a:cubicBezTo>
                        <a:cubicBezTo>
                          <a:pt x="128" y="320"/>
                          <a:pt x="135" y="322"/>
                          <a:pt x="135" y="332"/>
                        </a:cubicBezTo>
                        <a:cubicBezTo>
                          <a:pt x="135" y="336"/>
                          <a:pt x="129" y="337"/>
                          <a:pt x="129" y="340"/>
                        </a:cubicBezTo>
                        <a:cubicBezTo>
                          <a:pt x="129" y="343"/>
                          <a:pt x="132" y="344"/>
                          <a:pt x="132" y="347"/>
                        </a:cubicBezTo>
                        <a:cubicBezTo>
                          <a:pt x="132" y="352"/>
                          <a:pt x="130" y="364"/>
                          <a:pt x="136" y="366"/>
                        </a:cubicBezTo>
                        <a:cubicBezTo>
                          <a:pt x="140" y="367"/>
                          <a:pt x="143" y="367"/>
                          <a:pt x="146" y="370"/>
                        </a:cubicBezTo>
                        <a:cubicBezTo>
                          <a:pt x="150" y="373"/>
                          <a:pt x="145" y="379"/>
                          <a:pt x="150" y="383"/>
                        </a:cubicBezTo>
                        <a:cubicBezTo>
                          <a:pt x="150" y="383"/>
                          <a:pt x="162" y="390"/>
                          <a:pt x="162" y="391"/>
                        </a:cubicBezTo>
                        <a:cubicBezTo>
                          <a:pt x="165" y="401"/>
                          <a:pt x="166" y="413"/>
                          <a:pt x="181" y="413"/>
                        </a:cubicBezTo>
                        <a:cubicBezTo>
                          <a:pt x="183" y="422"/>
                          <a:pt x="199" y="416"/>
                          <a:pt x="202" y="428"/>
                        </a:cubicBezTo>
                        <a:cubicBezTo>
                          <a:pt x="204" y="432"/>
                          <a:pt x="215" y="433"/>
                          <a:pt x="219" y="437"/>
                        </a:cubicBezTo>
                        <a:cubicBezTo>
                          <a:pt x="220" y="438"/>
                          <a:pt x="222" y="439"/>
                          <a:pt x="224" y="440"/>
                        </a:cubicBezTo>
                        <a:cubicBezTo>
                          <a:pt x="224" y="440"/>
                          <a:pt x="224" y="440"/>
                          <a:pt x="224" y="440"/>
                        </a:cubicBezTo>
                        <a:cubicBezTo>
                          <a:pt x="577" y="440"/>
                          <a:pt x="577" y="440"/>
                          <a:pt x="577" y="440"/>
                        </a:cubicBezTo>
                        <a:cubicBezTo>
                          <a:pt x="577" y="435"/>
                          <a:pt x="577" y="435"/>
                          <a:pt x="577" y="435"/>
                        </a:cubicBezTo>
                        <a:cubicBezTo>
                          <a:pt x="583" y="439"/>
                          <a:pt x="582" y="443"/>
                          <a:pt x="588" y="446"/>
                        </a:cubicBezTo>
                        <a:cubicBezTo>
                          <a:pt x="610" y="446"/>
                          <a:pt x="610" y="446"/>
                          <a:pt x="610" y="446"/>
                        </a:cubicBezTo>
                        <a:cubicBezTo>
                          <a:pt x="619" y="455"/>
                          <a:pt x="630" y="455"/>
                          <a:pt x="647" y="455"/>
                        </a:cubicBezTo>
                        <a:cubicBezTo>
                          <a:pt x="652" y="453"/>
                          <a:pt x="653" y="455"/>
                          <a:pt x="658" y="452"/>
                        </a:cubicBezTo>
                        <a:cubicBezTo>
                          <a:pt x="662" y="450"/>
                          <a:pt x="661" y="443"/>
                          <a:pt x="665" y="443"/>
                        </a:cubicBezTo>
                        <a:cubicBezTo>
                          <a:pt x="670" y="443"/>
                          <a:pt x="674" y="451"/>
                          <a:pt x="676" y="453"/>
                        </a:cubicBezTo>
                        <a:cubicBezTo>
                          <a:pt x="677" y="451"/>
                          <a:pt x="676" y="448"/>
                          <a:pt x="676" y="447"/>
                        </a:cubicBezTo>
                        <a:cubicBezTo>
                          <a:pt x="677" y="447"/>
                          <a:pt x="678" y="447"/>
                          <a:pt x="680" y="447"/>
                        </a:cubicBezTo>
                        <a:cubicBezTo>
                          <a:pt x="682" y="447"/>
                          <a:pt x="701" y="462"/>
                          <a:pt x="702" y="463"/>
                        </a:cubicBezTo>
                        <a:cubicBezTo>
                          <a:pt x="704" y="469"/>
                          <a:pt x="702" y="473"/>
                          <a:pt x="705" y="477"/>
                        </a:cubicBezTo>
                        <a:cubicBezTo>
                          <a:pt x="715" y="487"/>
                          <a:pt x="729" y="485"/>
                          <a:pt x="740" y="492"/>
                        </a:cubicBezTo>
                        <a:cubicBezTo>
                          <a:pt x="752" y="492"/>
                          <a:pt x="752" y="492"/>
                          <a:pt x="752" y="492"/>
                        </a:cubicBezTo>
                        <a:cubicBezTo>
                          <a:pt x="757" y="495"/>
                          <a:pt x="763" y="500"/>
                          <a:pt x="763" y="506"/>
                        </a:cubicBezTo>
                        <a:cubicBezTo>
                          <a:pt x="763" y="509"/>
                          <a:pt x="762" y="512"/>
                          <a:pt x="759" y="512"/>
                        </a:cubicBezTo>
                        <a:cubicBezTo>
                          <a:pt x="754" y="512"/>
                          <a:pt x="748" y="506"/>
                          <a:pt x="747" y="504"/>
                        </a:cubicBezTo>
                        <a:cubicBezTo>
                          <a:pt x="745" y="511"/>
                          <a:pt x="741" y="532"/>
                          <a:pt x="735" y="532"/>
                        </a:cubicBezTo>
                        <a:cubicBezTo>
                          <a:pt x="730" y="538"/>
                          <a:pt x="725" y="541"/>
                          <a:pt x="725" y="547"/>
                        </a:cubicBezTo>
                        <a:cubicBezTo>
                          <a:pt x="726" y="549"/>
                          <a:pt x="729" y="553"/>
                          <a:pt x="732" y="553"/>
                        </a:cubicBezTo>
                        <a:cubicBezTo>
                          <a:pt x="736" y="553"/>
                          <a:pt x="736" y="550"/>
                          <a:pt x="738" y="548"/>
                        </a:cubicBezTo>
                        <a:cubicBezTo>
                          <a:pt x="742" y="544"/>
                          <a:pt x="748" y="545"/>
                          <a:pt x="755" y="545"/>
                        </a:cubicBezTo>
                        <a:cubicBezTo>
                          <a:pt x="760" y="545"/>
                          <a:pt x="763" y="548"/>
                          <a:pt x="765" y="546"/>
                        </a:cubicBezTo>
                        <a:cubicBezTo>
                          <a:pt x="768" y="545"/>
                          <a:pt x="770" y="544"/>
                          <a:pt x="772" y="543"/>
                        </a:cubicBezTo>
                        <a:cubicBezTo>
                          <a:pt x="772" y="540"/>
                          <a:pt x="771" y="538"/>
                          <a:pt x="770" y="536"/>
                        </a:cubicBezTo>
                        <a:cubicBezTo>
                          <a:pt x="769" y="534"/>
                          <a:pt x="767" y="533"/>
                          <a:pt x="767" y="531"/>
                        </a:cubicBezTo>
                        <a:cubicBezTo>
                          <a:pt x="767" y="529"/>
                          <a:pt x="771" y="528"/>
                          <a:pt x="773" y="528"/>
                        </a:cubicBezTo>
                        <a:cubicBezTo>
                          <a:pt x="782" y="525"/>
                          <a:pt x="803" y="519"/>
                          <a:pt x="814" y="519"/>
                        </a:cubicBezTo>
                        <a:cubicBezTo>
                          <a:pt x="815" y="519"/>
                          <a:pt x="831" y="503"/>
                          <a:pt x="834" y="501"/>
                        </a:cubicBezTo>
                        <a:cubicBezTo>
                          <a:pt x="836" y="499"/>
                          <a:pt x="847" y="500"/>
                          <a:pt x="857" y="500"/>
                        </a:cubicBezTo>
                        <a:cubicBezTo>
                          <a:pt x="861" y="500"/>
                          <a:pt x="864" y="500"/>
                          <a:pt x="868" y="500"/>
                        </a:cubicBezTo>
                        <a:cubicBezTo>
                          <a:pt x="872" y="500"/>
                          <a:pt x="876" y="498"/>
                          <a:pt x="879" y="498"/>
                        </a:cubicBezTo>
                        <a:cubicBezTo>
                          <a:pt x="884" y="497"/>
                          <a:pt x="882" y="496"/>
                          <a:pt x="884" y="494"/>
                        </a:cubicBezTo>
                        <a:cubicBezTo>
                          <a:pt x="892" y="486"/>
                          <a:pt x="892" y="471"/>
                          <a:pt x="903" y="463"/>
                        </a:cubicBezTo>
                        <a:cubicBezTo>
                          <a:pt x="908" y="470"/>
                          <a:pt x="916" y="460"/>
                          <a:pt x="920" y="467"/>
                        </a:cubicBezTo>
                        <a:cubicBezTo>
                          <a:pt x="926" y="478"/>
                          <a:pt x="922" y="494"/>
                          <a:pt x="928" y="505"/>
                        </a:cubicBezTo>
                        <a:lnTo>
                          <a:pt x="928" y="50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55" name="Freeform: Shape 346"/>
                  <p:cNvSpPr/>
                  <p:nvPr/>
                </p:nvSpPr>
                <p:spPr bwMode="auto">
                  <a:xfrm>
                    <a:off x="1585913" y="1417638"/>
                    <a:ext cx="623888" cy="457200"/>
                  </a:xfrm>
                  <a:custGeom>
                    <a:avLst/>
                    <a:gdLst/>
                    <a:ahLst/>
                    <a:cxnLst>
                      <a:cxn ang="0">
                        <a:pos x="334" y="228"/>
                      </a:cxn>
                      <a:cxn ang="0">
                        <a:pos x="381" y="252"/>
                      </a:cxn>
                      <a:cxn ang="0">
                        <a:pos x="401" y="239"/>
                      </a:cxn>
                      <a:cxn ang="0">
                        <a:pos x="439" y="281"/>
                      </a:cxn>
                      <a:cxn ang="0">
                        <a:pos x="458" y="302"/>
                      </a:cxn>
                      <a:cxn ang="0">
                        <a:pos x="463" y="326"/>
                      </a:cxn>
                      <a:cxn ang="0">
                        <a:pos x="440" y="314"/>
                      </a:cxn>
                      <a:cxn ang="0">
                        <a:pos x="427" y="300"/>
                      </a:cxn>
                      <a:cxn ang="0">
                        <a:pos x="426" y="286"/>
                      </a:cxn>
                      <a:cxn ang="0">
                        <a:pos x="414" y="286"/>
                      </a:cxn>
                      <a:cxn ang="0">
                        <a:pos x="412" y="270"/>
                      </a:cxn>
                      <a:cxn ang="0">
                        <a:pos x="390" y="261"/>
                      </a:cxn>
                      <a:cxn ang="0">
                        <a:pos x="363" y="252"/>
                      </a:cxn>
                      <a:cxn ang="0">
                        <a:pos x="299" y="236"/>
                      </a:cxn>
                      <a:cxn ang="0">
                        <a:pos x="240" y="221"/>
                      </a:cxn>
                      <a:cxn ang="0">
                        <a:pos x="200" y="252"/>
                      </a:cxn>
                      <a:cxn ang="0">
                        <a:pos x="199" y="245"/>
                      </a:cxn>
                      <a:cxn ang="0">
                        <a:pos x="218" y="219"/>
                      </a:cxn>
                      <a:cxn ang="0">
                        <a:pos x="213" y="214"/>
                      </a:cxn>
                      <a:cxn ang="0">
                        <a:pos x="173" y="260"/>
                      </a:cxn>
                      <a:cxn ang="0">
                        <a:pos x="143" y="288"/>
                      </a:cxn>
                      <a:cxn ang="0">
                        <a:pos x="79" y="322"/>
                      </a:cxn>
                      <a:cxn ang="0">
                        <a:pos x="57" y="328"/>
                      </a:cxn>
                      <a:cxn ang="0">
                        <a:pos x="92" y="307"/>
                      </a:cxn>
                      <a:cxn ang="0">
                        <a:pos x="148" y="256"/>
                      </a:cxn>
                      <a:cxn ang="0">
                        <a:pos x="125" y="262"/>
                      </a:cxn>
                      <a:cxn ang="0">
                        <a:pos x="110" y="266"/>
                      </a:cxn>
                      <a:cxn ang="0">
                        <a:pos x="88" y="261"/>
                      </a:cxn>
                      <a:cxn ang="0">
                        <a:pos x="76" y="264"/>
                      </a:cxn>
                      <a:cxn ang="0">
                        <a:pos x="72" y="244"/>
                      </a:cxn>
                      <a:cxn ang="0">
                        <a:pos x="60" y="245"/>
                      </a:cxn>
                      <a:cxn ang="0">
                        <a:pos x="37" y="224"/>
                      </a:cxn>
                      <a:cxn ang="0">
                        <a:pos x="52" y="180"/>
                      </a:cxn>
                      <a:cxn ang="0">
                        <a:pos x="79" y="152"/>
                      </a:cxn>
                      <a:cxn ang="0">
                        <a:pos x="85" y="145"/>
                      </a:cxn>
                      <a:cxn ang="0">
                        <a:pos x="60" y="153"/>
                      </a:cxn>
                      <a:cxn ang="0">
                        <a:pos x="18" y="150"/>
                      </a:cxn>
                      <a:cxn ang="0">
                        <a:pos x="13" y="133"/>
                      </a:cxn>
                      <a:cxn ang="0">
                        <a:pos x="40" y="106"/>
                      </a:cxn>
                      <a:cxn ang="0">
                        <a:pos x="64" y="116"/>
                      </a:cxn>
                      <a:cxn ang="0">
                        <a:pos x="50" y="95"/>
                      </a:cxn>
                      <a:cxn ang="0">
                        <a:pos x="13" y="68"/>
                      </a:cxn>
                      <a:cxn ang="0">
                        <a:pos x="44" y="56"/>
                      </a:cxn>
                      <a:cxn ang="0">
                        <a:pos x="117" y="13"/>
                      </a:cxn>
                      <a:cxn ang="0">
                        <a:pos x="150" y="7"/>
                      </a:cxn>
                      <a:cxn ang="0">
                        <a:pos x="157" y="7"/>
                      </a:cxn>
                      <a:cxn ang="0">
                        <a:pos x="189" y="11"/>
                      </a:cxn>
                      <a:cxn ang="0">
                        <a:pos x="236" y="20"/>
                      </a:cxn>
                      <a:cxn ang="0">
                        <a:pos x="307" y="28"/>
                      </a:cxn>
                      <a:cxn ang="0">
                        <a:pos x="334" y="36"/>
                      </a:cxn>
                    </a:cxnLst>
                    <a:rect l="0" t="0" r="r" b="b"/>
                    <a:pathLst>
                      <a:path w="469" h="343">
                        <a:moveTo>
                          <a:pt x="334" y="37"/>
                        </a:moveTo>
                        <a:cubicBezTo>
                          <a:pt x="334" y="228"/>
                          <a:pt x="334" y="228"/>
                          <a:pt x="334" y="228"/>
                        </a:cubicBezTo>
                        <a:cubicBezTo>
                          <a:pt x="340" y="233"/>
                          <a:pt x="353" y="226"/>
                          <a:pt x="359" y="234"/>
                        </a:cubicBezTo>
                        <a:cubicBezTo>
                          <a:pt x="363" y="240"/>
                          <a:pt x="372" y="252"/>
                          <a:pt x="381" y="252"/>
                        </a:cubicBezTo>
                        <a:cubicBezTo>
                          <a:pt x="387" y="252"/>
                          <a:pt x="387" y="243"/>
                          <a:pt x="393" y="241"/>
                        </a:cubicBezTo>
                        <a:cubicBezTo>
                          <a:pt x="396" y="240"/>
                          <a:pt x="398" y="241"/>
                          <a:pt x="401" y="239"/>
                        </a:cubicBezTo>
                        <a:cubicBezTo>
                          <a:pt x="415" y="252"/>
                          <a:pt x="421" y="257"/>
                          <a:pt x="433" y="274"/>
                        </a:cubicBezTo>
                        <a:cubicBezTo>
                          <a:pt x="434" y="276"/>
                          <a:pt x="437" y="277"/>
                          <a:pt x="439" y="281"/>
                        </a:cubicBezTo>
                        <a:cubicBezTo>
                          <a:pt x="440" y="286"/>
                          <a:pt x="442" y="292"/>
                          <a:pt x="447" y="297"/>
                        </a:cubicBezTo>
                        <a:cubicBezTo>
                          <a:pt x="450" y="300"/>
                          <a:pt x="455" y="299"/>
                          <a:pt x="458" y="302"/>
                        </a:cubicBezTo>
                        <a:cubicBezTo>
                          <a:pt x="462" y="306"/>
                          <a:pt x="469" y="308"/>
                          <a:pt x="469" y="318"/>
                        </a:cubicBezTo>
                        <a:cubicBezTo>
                          <a:pt x="469" y="322"/>
                          <a:pt x="463" y="323"/>
                          <a:pt x="463" y="326"/>
                        </a:cubicBezTo>
                        <a:cubicBezTo>
                          <a:pt x="461" y="326"/>
                          <a:pt x="461" y="327"/>
                          <a:pt x="459" y="327"/>
                        </a:cubicBezTo>
                        <a:cubicBezTo>
                          <a:pt x="451" y="327"/>
                          <a:pt x="440" y="318"/>
                          <a:pt x="440" y="314"/>
                        </a:cubicBezTo>
                        <a:cubicBezTo>
                          <a:pt x="440" y="310"/>
                          <a:pt x="440" y="311"/>
                          <a:pt x="440" y="307"/>
                        </a:cubicBezTo>
                        <a:cubicBezTo>
                          <a:pt x="440" y="300"/>
                          <a:pt x="435" y="300"/>
                          <a:pt x="427" y="300"/>
                        </a:cubicBezTo>
                        <a:cubicBezTo>
                          <a:pt x="421" y="300"/>
                          <a:pt x="419" y="296"/>
                          <a:pt x="419" y="294"/>
                        </a:cubicBezTo>
                        <a:cubicBezTo>
                          <a:pt x="419" y="290"/>
                          <a:pt x="426" y="290"/>
                          <a:pt x="426" y="286"/>
                        </a:cubicBezTo>
                        <a:cubicBezTo>
                          <a:pt x="426" y="283"/>
                          <a:pt x="426" y="281"/>
                          <a:pt x="426" y="281"/>
                        </a:cubicBezTo>
                        <a:cubicBezTo>
                          <a:pt x="417" y="281"/>
                          <a:pt x="420" y="286"/>
                          <a:pt x="414" y="286"/>
                        </a:cubicBezTo>
                        <a:cubicBezTo>
                          <a:pt x="412" y="286"/>
                          <a:pt x="407" y="282"/>
                          <a:pt x="407" y="280"/>
                        </a:cubicBezTo>
                        <a:cubicBezTo>
                          <a:pt x="407" y="274"/>
                          <a:pt x="410" y="273"/>
                          <a:pt x="412" y="270"/>
                        </a:cubicBezTo>
                        <a:cubicBezTo>
                          <a:pt x="409" y="268"/>
                          <a:pt x="405" y="264"/>
                          <a:pt x="404" y="267"/>
                        </a:cubicBezTo>
                        <a:cubicBezTo>
                          <a:pt x="397" y="267"/>
                          <a:pt x="394" y="264"/>
                          <a:pt x="390" y="261"/>
                        </a:cubicBezTo>
                        <a:cubicBezTo>
                          <a:pt x="389" y="264"/>
                          <a:pt x="387" y="269"/>
                          <a:pt x="384" y="269"/>
                        </a:cubicBezTo>
                        <a:cubicBezTo>
                          <a:pt x="375" y="269"/>
                          <a:pt x="368" y="256"/>
                          <a:pt x="363" y="252"/>
                        </a:cubicBezTo>
                        <a:cubicBezTo>
                          <a:pt x="352" y="243"/>
                          <a:pt x="337" y="244"/>
                          <a:pt x="323" y="236"/>
                        </a:cubicBezTo>
                        <a:cubicBezTo>
                          <a:pt x="299" y="236"/>
                          <a:pt x="299" y="236"/>
                          <a:pt x="299" y="236"/>
                        </a:cubicBezTo>
                        <a:cubicBezTo>
                          <a:pt x="285" y="232"/>
                          <a:pt x="265" y="230"/>
                          <a:pt x="258" y="214"/>
                        </a:cubicBezTo>
                        <a:cubicBezTo>
                          <a:pt x="252" y="217"/>
                          <a:pt x="244" y="219"/>
                          <a:pt x="240" y="221"/>
                        </a:cubicBezTo>
                        <a:cubicBezTo>
                          <a:pt x="241" y="224"/>
                          <a:pt x="242" y="225"/>
                          <a:pt x="244" y="227"/>
                        </a:cubicBezTo>
                        <a:cubicBezTo>
                          <a:pt x="238" y="236"/>
                          <a:pt x="210" y="252"/>
                          <a:pt x="200" y="252"/>
                        </a:cubicBezTo>
                        <a:cubicBezTo>
                          <a:pt x="198" y="252"/>
                          <a:pt x="195" y="251"/>
                          <a:pt x="195" y="249"/>
                        </a:cubicBezTo>
                        <a:cubicBezTo>
                          <a:pt x="195" y="246"/>
                          <a:pt x="198" y="246"/>
                          <a:pt x="199" y="245"/>
                        </a:cubicBezTo>
                        <a:cubicBezTo>
                          <a:pt x="197" y="242"/>
                          <a:pt x="199" y="242"/>
                          <a:pt x="199" y="240"/>
                        </a:cubicBezTo>
                        <a:cubicBezTo>
                          <a:pt x="199" y="230"/>
                          <a:pt x="205" y="223"/>
                          <a:pt x="218" y="219"/>
                        </a:cubicBezTo>
                        <a:cubicBezTo>
                          <a:pt x="218" y="217"/>
                          <a:pt x="218" y="216"/>
                          <a:pt x="218" y="214"/>
                        </a:cubicBezTo>
                        <a:cubicBezTo>
                          <a:pt x="214" y="214"/>
                          <a:pt x="215" y="214"/>
                          <a:pt x="213" y="214"/>
                        </a:cubicBezTo>
                        <a:cubicBezTo>
                          <a:pt x="203" y="214"/>
                          <a:pt x="173" y="239"/>
                          <a:pt x="173" y="253"/>
                        </a:cubicBezTo>
                        <a:cubicBezTo>
                          <a:pt x="173" y="255"/>
                          <a:pt x="173" y="258"/>
                          <a:pt x="173" y="260"/>
                        </a:cubicBezTo>
                        <a:cubicBezTo>
                          <a:pt x="173" y="270"/>
                          <a:pt x="164" y="273"/>
                          <a:pt x="154" y="277"/>
                        </a:cubicBezTo>
                        <a:cubicBezTo>
                          <a:pt x="148" y="280"/>
                          <a:pt x="146" y="284"/>
                          <a:pt x="143" y="288"/>
                        </a:cubicBezTo>
                        <a:cubicBezTo>
                          <a:pt x="136" y="297"/>
                          <a:pt x="121" y="301"/>
                          <a:pt x="114" y="308"/>
                        </a:cubicBezTo>
                        <a:cubicBezTo>
                          <a:pt x="107" y="315"/>
                          <a:pt x="91" y="320"/>
                          <a:pt x="79" y="322"/>
                        </a:cubicBezTo>
                        <a:cubicBezTo>
                          <a:pt x="63" y="324"/>
                          <a:pt x="54" y="343"/>
                          <a:pt x="35" y="337"/>
                        </a:cubicBezTo>
                        <a:cubicBezTo>
                          <a:pt x="41" y="329"/>
                          <a:pt x="49" y="333"/>
                          <a:pt x="57" y="328"/>
                        </a:cubicBezTo>
                        <a:cubicBezTo>
                          <a:pt x="62" y="325"/>
                          <a:pt x="66" y="316"/>
                          <a:pt x="71" y="314"/>
                        </a:cubicBezTo>
                        <a:cubicBezTo>
                          <a:pt x="78" y="309"/>
                          <a:pt x="87" y="314"/>
                          <a:pt x="92" y="307"/>
                        </a:cubicBezTo>
                        <a:cubicBezTo>
                          <a:pt x="99" y="297"/>
                          <a:pt x="117" y="290"/>
                          <a:pt x="127" y="283"/>
                        </a:cubicBezTo>
                        <a:cubicBezTo>
                          <a:pt x="137" y="276"/>
                          <a:pt x="137" y="263"/>
                          <a:pt x="148" y="256"/>
                        </a:cubicBezTo>
                        <a:cubicBezTo>
                          <a:pt x="141" y="256"/>
                          <a:pt x="141" y="256"/>
                          <a:pt x="141" y="256"/>
                        </a:cubicBezTo>
                        <a:cubicBezTo>
                          <a:pt x="135" y="259"/>
                          <a:pt x="132" y="262"/>
                          <a:pt x="125" y="262"/>
                        </a:cubicBezTo>
                        <a:cubicBezTo>
                          <a:pt x="120" y="262"/>
                          <a:pt x="117" y="260"/>
                          <a:pt x="113" y="258"/>
                        </a:cubicBezTo>
                        <a:cubicBezTo>
                          <a:pt x="112" y="262"/>
                          <a:pt x="110" y="263"/>
                          <a:pt x="110" y="266"/>
                        </a:cubicBezTo>
                        <a:cubicBezTo>
                          <a:pt x="99" y="262"/>
                          <a:pt x="96" y="260"/>
                          <a:pt x="89" y="254"/>
                        </a:cubicBezTo>
                        <a:cubicBezTo>
                          <a:pt x="88" y="257"/>
                          <a:pt x="88" y="259"/>
                          <a:pt x="88" y="261"/>
                        </a:cubicBezTo>
                        <a:cubicBezTo>
                          <a:pt x="84" y="261"/>
                          <a:pt x="85" y="261"/>
                          <a:pt x="83" y="261"/>
                        </a:cubicBezTo>
                        <a:cubicBezTo>
                          <a:pt x="80" y="261"/>
                          <a:pt x="78" y="264"/>
                          <a:pt x="76" y="264"/>
                        </a:cubicBezTo>
                        <a:cubicBezTo>
                          <a:pt x="74" y="264"/>
                          <a:pt x="72" y="257"/>
                          <a:pt x="72" y="253"/>
                        </a:cubicBezTo>
                        <a:cubicBezTo>
                          <a:pt x="72" y="248"/>
                          <a:pt x="72" y="248"/>
                          <a:pt x="72" y="244"/>
                        </a:cubicBezTo>
                        <a:cubicBezTo>
                          <a:pt x="72" y="243"/>
                          <a:pt x="72" y="238"/>
                          <a:pt x="68" y="238"/>
                        </a:cubicBezTo>
                        <a:cubicBezTo>
                          <a:pt x="65" y="238"/>
                          <a:pt x="61" y="245"/>
                          <a:pt x="60" y="245"/>
                        </a:cubicBezTo>
                        <a:cubicBezTo>
                          <a:pt x="54" y="245"/>
                          <a:pt x="33" y="229"/>
                          <a:pt x="30" y="225"/>
                        </a:cubicBezTo>
                        <a:cubicBezTo>
                          <a:pt x="32" y="225"/>
                          <a:pt x="35" y="224"/>
                          <a:pt x="37" y="224"/>
                        </a:cubicBezTo>
                        <a:cubicBezTo>
                          <a:pt x="33" y="214"/>
                          <a:pt x="19" y="212"/>
                          <a:pt x="19" y="205"/>
                        </a:cubicBezTo>
                        <a:cubicBezTo>
                          <a:pt x="19" y="191"/>
                          <a:pt x="43" y="180"/>
                          <a:pt x="52" y="180"/>
                        </a:cubicBezTo>
                        <a:cubicBezTo>
                          <a:pt x="56" y="180"/>
                          <a:pt x="86" y="169"/>
                          <a:pt x="86" y="163"/>
                        </a:cubicBezTo>
                        <a:cubicBezTo>
                          <a:pt x="86" y="160"/>
                          <a:pt x="79" y="153"/>
                          <a:pt x="79" y="152"/>
                        </a:cubicBezTo>
                        <a:cubicBezTo>
                          <a:pt x="83" y="150"/>
                          <a:pt x="82" y="150"/>
                          <a:pt x="85" y="152"/>
                        </a:cubicBezTo>
                        <a:cubicBezTo>
                          <a:pt x="85" y="145"/>
                          <a:pt x="85" y="145"/>
                          <a:pt x="85" y="145"/>
                        </a:cubicBezTo>
                        <a:cubicBezTo>
                          <a:pt x="81" y="145"/>
                          <a:pt x="81" y="145"/>
                          <a:pt x="79" y="145"/>
                        </a:cubicBezTo>
                        <a:cubicBezTo>
                          <a:pt x="72" y="145"/>
                          <a:pt x="69" y="153"/>
                          <a:pt x="60" y="153"/>
                        </a:cubicBezTo>
                        <a:cubicBezTo>
                          <a:pt x="51" y="153"/>
                          <a:pt x="48" y="148"/>
                          <a:pt x="41" y="150"/>
                        </a:cubicBezTo>
                        <a:cubicBezTo>
                          <a:pt x="32" y="150"/>
                          <a:pt x="21" y="150"/>
                          <a:pt x="18" y="150"/>
                        </a:cubicBezTo>
                        <a:cubicBezTo>
                          <a:pt x="17" y="143"/>
                          <a:pt x="12" y="141"/>
                          <a:pt x="12" y="137"/>
                        </a:cubicBezTo>
                        <a:cubicBezTo>
                          <a:pt x="12" y="136"/>
                          <a:pt x="13" y="134"/>
                          <a:pt x="13" y="133"/>
                        </a:cubicBezTo>
                        <a:cubicBezTo>
                          <a:pt x="6" y="133"/>
                          <a:pt x="2" y="130"/>
                          <a:pt x="0" y="126"/>
                        </a:cubicBezTo>
                        <a:cubicBezTo>
                          <a:pt x="11" y="119"/>
                          <a:pt x="29" y="113"/>
                          <a:pt x="40" y="106"/>
                        </a:cubicBezTo>
                        <a:cubicBezTo>
                          <a:pt x="48" y="106"/>
                          <a:pt x="48" y="106"/>
                          <a:pt x="48" y="106"/>
                        </a:cubicBezTo>
                        <a:cubicBezTo>
                          <a:pt x="48" y="120"/>
                          <a:pt x="55" y="116"/>
                          <a:pt x="64" y="116"/>
                        </a:cubicBezTo>
                        <a:cubicBezTo>
                          <a:pt x="70" y="116"/>
                          <a:pt x="71" y="118"/>
                          <a:pt x="76" y="116"/>
                        </a:cubicBezTo>
                        <a:cubicBezTo>
                          <a:pt x="72" y="102"/>
                          <a:pt x="63" y="101"/>
                          <a:pt x="50" y="95"/>
                        </a:cubicBezTo>
                        <a:cubicBezTo>
                          <a:pt x="46" y="94"/>
                          <a:pt x="41" y="80"/>
                          <a:pt x="37" y="78"/>
                        </a:cubicBezTo>
                        <a:cubicBezTo>
                          <a:pt x="31" y="75"/>
                          <a:pt x="13" y="71"/>
                          <a:pt x="13" y="68"/>
                        </a:cubicBezTo>
                        <a:cubicBezTo>
                          <a:pt x="13" y="68"/>
                          <a:pt x="20" y="57"/>
                          <a:pt x="20" y="56"/>
                        </a:cubicBezTo>
                        <a:cubicBezTo>
                          <a:pt x="44" y="56"/>
                          <a:pt x="44" y="56"/>
                          <a:pt x="44" y="56"/>
                        </a:cubicBezTo>
                        <a:cubicBezTo>
                          <a:pt x="57" y="38"/>
                          <a:pt x="77" y="21"/>
                          <a:pt x="101" y="14"/>
                        </a:cubicBezTo>
                        <a:cubicBezTo>
                          <a:pt x="107" y="12"/>
                          <a:pt x="111" y="15"/>
                          <a:pt x="117" y="13"/>
                        </a:cubicBezTo>
                        <a:cubicBezTo>
                          <a:pt x="124" y="10"/>
                          <a:pt x="128" y="0"/>
                          <a:pt x="136" y="0"/>
                        </a:cubicBezTo>
                        <a:cubicBezTo>
                          <a:pt x="142" y="0"/>
                          <a:pt x="144" y="5"/>
                          <a:pt x="150" y="7"/>
                        </a:cubicBezTo>
                        <a:cubicBezTo>
                          <a:pt x="147" y="10"/>
                          <a:pt x="147" y="11"/>
                          <a:pt x="146" y="13"/>
                        </a:cubicBezTo>
                        <a:cubicBezTo>
                          <a:pt x="150" y="14"/>
                          <a:pt x="154" y="11"/>
                          <a:pt x="157" y="7"/>
                        </a:cubicBezTo>
                        <a:cubicBezTo>
                          <a:pt x="162" y="9"/>
                          <a:pt x="163" y="10"/>
                          <a:pt x="167" y="11"/>
                        </a:cubicBezTo>
                        <a:cubicBezTo>
                          <a:pt x="189" y="11"/>
                          <a:pt x="189" y="11"/>
                          <a:pt x="189" y="11"/>
                        </a:cubicBezTo>
                        <a:cubicBezTo>
                          <a:pt x="194" y="15"/>
                          <a:pt x="196" y="17"/>
                          <a:pt x="202" y="20"/>
                        </a:cubicBezTo>
                        <a:cubicBezTo>
                          <a:pt x="236" y="20"/>
                          <a:pt x="236" y="20"/>
                          <a:pt x="236" y="20"/>
                        </a:cubicBezTo>
                        <a:cubicBezTo>
                          <a:pt x="245" y="29"/>
                          <a:pt x="272" y="31"/>
                          <a:pt x="286" y="31"/>
                        </a:cubicBezTo>
                        <a:cubicBezTo>
                          <a:pt x="294" y="31"/>
                          <a:pt x="299" y="28"/>
                          <a:pt x="307" y="28"/>
                        </a:cubicBezTo>
                        <a:cubicBezTo>
                          <a:pt x="319" y="28"/>
                          <a:pt x="323" y="34"/>
                          <a:pt x="334" y="37"/>
                        </a:cubicBezTo>
                        <a:cubicBezTo>
                          <a:pt x="334" y="36"/>
                          <a:pt x="334" y="36"/>
                          <a:pt x="334" y="36"/>
                        </a:cubicBezTo>
                        <a:lnTo>
                          <a:pt x="334" y="37"/>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56" name="Freeform: Shape 347"/>
                  <p:cNvSpPr/>
                  <p:nvPr/>
                </p:nvSpPr>
                <p:spPr bwMode="auto">
                  <a:xfrm>
                    <a:off x="2149475" y="1820863"/>
                    <a:ext cx="28575" cy="38100"/>
                  </a:xfrm>
                  <a:custGeom>
                    <a:avLst/>
                    <a:gdLst/>
                    <a:ahLst/>
                    <a:cxnLst>
                      <a:cxn ang="0">
                        <a:pos x="9" y="11"/>
                      </a:cxn>
                      <a:cxn ang="0">
                        <a:pos x="0" y="11"/>
                      </a:cxn>
                      <a:cxn ang="0">
                        <a:pos x="11" y="2"/>
                      </a:cxn>
                      <a:cxn ang="0">
                        <a:pos x="22" y="25"/>
                      </a:cxn>
                      <a:cxn ang="0">
                        <a:pos x="18" y="29"/>
                      </a:cxn>
                      <a:cxn ang="0">
                        <a:pos x="9" y="20"/>
                      </a:cxn>
                      <a:cxn ang="0">
                        <a:pos x="9" y="11"/>
                      </a:cxn>
                    </a:cxnLst>
                    <a:rect l="0" t="0" r="r" b="b"/>
                    <a:pathLst>
                      <a:path w="22" h="29">
                        <a:moveTo>
                          <a:pt x="9" y="11"/>
                        </a:moveTo>
                        <a:cubicBezTo>
                          <a:pt x="2" y="9"/>
                          <a:pt x="5" y="7"/>
                          <a:pt x="0" y="11"/>
                        </a:cubicBezTo>
                        <a:cubicBezTo>
                          <a:pt x="0" y="0"/>
                          <a:pt x="2" y="0"/>
                          <a:pt x="11" y="2"/>
                        </a:cubicBezTo>
                        <a:cubicBezTo>
                          <a:pt x="10" y="14"/>
                          <a:pt x="22" y="15"/>
                          <a:pt x="22" y="25"/>
                        </a:cubicBezTo>
                        <a:cubicBezTo>
                          <a:pt x="22" y="28"/>
                          <a:pt x="20" y="29"/>
                          <a:pt x="18" y="29"/>
                        </a:cubicBezTo>
                        <a:cubicBezTo>
                          <a:pt x="14" y="29"/>
                          <a:pt x="9" y="20"/>
                          <a:pt x="9" y="20"/>
                        </a:cubicBezTo>
                        <a:cubicBezTo>
                          <a:pt x="9" y="16"/>
                          <a:pt x="8" y="13"/>
                          <a:pt x="9" y="1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57" name="Freeform: Shape 348"/>
                  <p:cNvSpPr/>
                  <p:nvPr/>
                </p:nvSpPr>
                <p:spPr bwMode="auto">
                  <a:xfrm>
                    <a:off x="2105025" y="1776413"/>
                    <a:ext cx="30163" cy="46038"/>
                  </a:xfrm>
                  <a:custGeom>
                    <a:avLst/>
                    <a:gdLst/>
                    <a:ahLst/>
                    <a:cxnLst>
                      <a:cxn ang="0">
                        <a:pos x="15" y="18"/>
                      </a:cxn>
                      <a:cxn ang="0">
                        <a:pos x="19" y="18"/>
                      </a:cxn>
                      <a:cxn ang="0">
                        <a:pos x="19" y="35"/>
                      </a:cxn>
                      <a:cxn ang="0">
                        <a:pos x="11" y="17"/>
                      </a:cxn>
                      <a:cxn ang="0">
                        <a:pos x="0" y="4"/>
                      </a:cxn>
                      <a:cxn ang="0">
                        <a:pos x="5" y="0"/>
                      </a:cxn>
                      <a:cxn ang="0">
                        <a:pos x="15" y="0"/>
                      </a:cxn>
                      <a:cxn ang="0">
                        <a:pos x="15" y="18"/>
                      </a:cxn>
                    </a:cxnLst>
                    <a:rect l="0" t="0" r="r" b="b"/>
                    <a:pathLst>
                      <a:path w="23" h="35">
                        <a:moveTo>
                          <a:pt x="15" y="18"/>
                        </a:moveTo>
                        <a:cubicBezTo>
                          <a:pt x="15" y="19"/>
                          <a:pt x="19" y="19"/>
                          <a:pt x="19" y="18"/>
                        </a:cubicBezTo>
                        <a:cubicBezTo>
                          <a:pt x="19" y="24"/>
                          <a:pt x="23" y="30"/>
                          <a:pt x="19" y="35"/>
                        </a:cubicBezTo>
                        <a:cubicBezTo>
                          <a:pt x="13" y="30"/>
                          <a:pt x="11" y="24"/>
                          <a:pt x="11" y="17"/>
                        </a:cubicBezTo>
                        <a:cubicBezTo>
                          <a:pt x="5" y="16"/>
                          <a:pt x="0" y="11"/>
                          <a:pt x="0" y="4"/>
                        </a:cubicBezTo>
                        <a:cubicBezTo>
                          <a:pt x="0" y="1"/>
                          <a:pt x="3" y="0"/>
                          <a:pt x="5" y="0"/>
                        </a:cubicBezTo>
                        <a:cubicBezTo>
                          <a:pt x="13" y="0"/>
                          <a:pt x="9" y="3"/>
                          <a:pt x="15" y="0"/>
                        </a:cubicBezTo>
                        <a:cubicBezTo>
                          <a:pt x="15" y="11"/>
                          <a:pt x="13" y="11"/>
                          <a:pt x="15" y="1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58" name="Freeform: Shape 349"/>
                  <p:cNvSpPr/>
                  <p:nvPr/>
                </p:nvSpPr>
                <p:spPr bwMode="auto">
                  <a:xfrm>
                    <a:off x="2389188" y="1335088"/>
                    <a:ext cx="307975" cy="161925"/>
                  </a:xfrm>
                  <a:custGeom>
                    <a:avLst/>
                    <a:gdLst/>
                    <a:ahLst/>
                    <a:cxnLst>
                      <a:cxn ang="0">
                        <a:pos x="214" y="96"/>
                      </a:cxn>
                      <a:cxn ang="0">
                        <a:pos x="209" y="100"/>
                      </a:cxn>
                      <a:cxn ang="0">
                        <a:pos x="215" y="103"/>
                      </a:cxn>
                      <a:cxn ang="0">
                        <a:pos x="220" y="110"/>
                      </a:cxn>
                      <a:cxn ang="0">
                        <a:pos x="195" y="118"/>
                      </a:cxn>
                      <a:cxn ang="0">
                        <a:pos x="158" y="104"/>
                      </a:cxn>
                      <a:cxn ang="0">
                        <a:pos x="147" y="112"/>
                      </a:cxn>
                      <a:cxn ang="0">
                        <a:pos x="115" y="121"/>
                      </a:cxn>
                      <a:cxn ang="0">
                        <a:pos x="75" y="121"/>
                      </a:cxn>
                      <a:cxn ang="0">
                        <a:pos x="68" y="110"/>
                      </a:cxn>
                      <a:cxn ang="0">
                        <a:pos x="43" y="108"/>
                      </a:cxn>
                      <a:cxn ang="0">
                        <a:pos x="23" y="92"/>
                      </a:cxn>
                      <a:cxn ang="0">
                        <a:pos x="65" y="82"/>
                      </a:cxn>
                      <a:cxn ang="0">
                        <a:pos x="80" y="81"/>
                      </a:cxn>
                      <a:cxn ang="0">
                        <a:pos x="69" y="77"/>
                      </a:cxn>
                      <a:cxn ang="0">
                        <a:pos x="45" y="77"/>
                      </a:cxn>
                      <a:cxn ang="0">
                        <a:pos x="12" y="69"/>
                      </a:cxn>
                      <a:cxn ang="0">
                        <a:pos x="29" y="60"/>
                      </a:cxn>
                      <a:cxn ang="0">
                        <a:pos x="14" y="59"/>
                      </a:cxn>
                      <a:cxn ang="0">
                        <a:pos x="0" y="51"/>
                      </a:cxn>
                      <a:cxn ang="0">
                        <a:pos x="56" y="13"/>
                      </a:cxn>
                      <a:cxn ang="0">
                        <a:pos x="64" y="29"/>
                      </a:cxn>
                      <a:cxn ang="0">
                        <a:pos x="78" y="21"/>
                      </a:cxn>
                      <a:cxn ang="0">
                        <a:pos x="98" y="34"/>
                      </a:cxn>
                      <a:cxn ang="0">
                        <a:pos x="111" y="31"/>
                      </a:cxn>
                      <a:cxn ang="0">
                        <a:pos x="109" y="23"/>
                      </a:cxn>
                      <a:cxn ang="0">
                        <a:pos x="118" y="23"/>
                      </a:cxn>
                      <a:cxn ang="0">
                        <a:pos x="133" y="35"/>
                      </a:cxn>
                      <a:cxn ang="0">
                        <a:pos x="140" y="51"/>
                      </a:cxn>
                      <a:cxn ang="0">
                        <a:pos x="146" y="48"/>
                      </a:cxn>
                      <a:cxn ang="0">
                        <a:pos x="136" y="17"/>
                      </a:cxn>
                      <a:cxn ang="0">
                        <a:pos x="144" y="12"/>
                      </a:cxn>
                      <a:cxn ang="0">
                        <a:pos x="156" y="12"/>
                      </a:cxn>
                      <a:cxn ang="0">
                        <a:pos x="156" y="7"/>
                      </a:cxn>
                      <a:cxn ang="0">
                        <a:pos x="169" y="0"/>
                      </a:cxn>
                      <a:cxn ang="0">
                        <a:pos x="184" y="10"/>
                      </a:cxn>
                      <a:cxn ang="0">
                        <a:pos x="175" y="24"/>
                      </a:cxn>
                      <a:cxn ang="0">
                        <a:pos x="187" y="62"/>
                      </a:cxn>
                      <a:cxn ang="0">
                        <a:pos x="232" y="92"/>
                      </a:cxn>
                      <a:cxn ang="0">
                        <a:pos x="214" y="96"/>
                      </a:cxn>
                    </a:cxnLst>
                    <a:rect l="0" t="0" r="r" b="b"/>
                    <a:pathLst>
                      <a:path w="232" h="121">
                        <a:moveTo>
                          <a:pt x="214" y="96"/>
                        </a:moveTo>
                        <a:cubicBezTo>
                          <a:pt x="211" y="96"/>
                          <a:pt x="209" y="97"/>
                          <a:pt x="209" y="100"/>
                        </a:cubicBezTo>
                        <a:cubicBezTo>
                          <a:pt x="209" y="103"/>
                          <a:pt x="214" y="103"/>
                          <a:pt x="215" y="103"/>
                        </a:cubicBezTo>
                        <a:cubicBezTo>
                          <a:pt x="216" y="107"/>
                          <a:pt x="218" y="108"/>
                          <a:pt x="220" y="110"/>
                        </a:cubicBezTo>
                        <a:cubicBezTo>
                          <a:pt x="216" y="118"/>
                          <a:pt x="206" y="118"/>
                          <a:pt x="195" y="118"/>
                        </a:cubicBezTo>
                        <a:cubicBezTo>
                          <a:pt x="177" y="118"/>
                          <a:pt x="171" y="104"/>
                          <a:pt x="158" y="104"/>
                        </a:cubicBezTo>
                        <a:cubicBezTo>
                          <a:pt x="150" y="104"/>
                          <a:pt x="154" y="109"/>
                          <a:pt x="147" y="112"/>
                        </a:cubicBezTo>
                        <a:cubicBezTo>
                          <a:pt x="135" y="118"/>
                          <a:pt x="124" y="115"/>
                          <a:pt x="115" y="121"/>
                        </a:cubicBezTo>
                        <a:cubicBezTo>
                          <a:pt x="95" y="121"/>
                          <a:pt x="87" y="121"/>
                          <a:pt x="75" y="121"/>
                        </a:cubicBezTo>
                        <a:cubicBezTo>
                          <a:pt x="68" y="121"/>
                          <a:pt x="73" y="114"/>
                          <a:pt x="68" y="110"/>
                        </a:cubicBezTo>
                        <a:cubicBezTo>
                          <a:pt x="63" y="107"/>
                          <a:pt x="49" y="108"/>
                          <a:pt x="43" y="108"/>
                        </a:cubicBezTo>
                        <a:cubicBezTo>
                          <a:pt x="34" y="108"/>
                          <a:pt x="26" y="98"/>
                          <a:pt x="23" y="92"/>
                        </a:cubicBezTo>
                        <a:cubicBezTo>
                          <a:pt x="33" y="85"/>
                          <a:pt x="47" y="82"/>
                          <a:pt x="65" y="82"/>
                        </a:cubicBezTo>
                        <a:cubicBezTo>
                          <a:pt x="72" y="82"/>
                          <a:pt x="75" y="82"/>
                          <a:pt x="80" y="81"/>
                        </a:cubicBezTo>
                        <a:cubicBezTo>
                          <a:pt x="77" y="80"/>
                          <a:pt x="73" y="77"/>
                          <a:pt x="69" y="77"/>
                        </a:cubicBezTo>
                        <a:cubicBezTo>
                          <a:pt x="60" y="77"/>
                          <a:pt x="50" y="77"/>
                          <a:pt x="45" y="77"/>
                        </a:cubicBezTo>
                        <a:cubicBezTo>
                          <a:pt x="36" y="77"/>
                          <a:pt x="12" y="81"/>
                          <a:pt x="12" y="69"/>
                        </a:cubicBezTo>
                        <a:cubicBezTo>
                          <a:pt x="12" y="59"/>
                          <a:pt x="24" y="63"/>
                          <a:pt x="29" y="60"/>
                        </a:cubicBezTo>
                        <a:cubicBezTo>
                          <a:pt x="22" y="58"/>
                          <a:pt x="19" y="59"/>
                          <a:pt x="14" y="59"/>
                        </a:cubicBezTo>
                        <a:cubicBezTo>
                          <a:pt x="9" y="59"/>
                          <a:pt x="0" y="53"/>
                          <a:pt x="0" y="51"/>
                        </a:cubicBezTo>
                        <a:cubicBezTo>
                          <a:pt x="0" y="29"/>
                          <a:pt x="41" y="13"/>
                          <a:pt x="56" y="13"/>
                        </a:cubicBezTo>
                        <a:cubicBezTo>
                          <a:pt x="63" y="13"/>
                          <a:pt x="62" y="26"/>
                          <a:pt x="64" y="29"/>
                        </a:cubicBezTo>
                        <a:cubicBezTo>
                          <a:pt x="68" y="26"/>
                          <a:pt x="71" y="21"/>
                          <a:pt x="78" y="21"/>
                        </a:cubicBezTo>
                        <a:cubicBezTo>
                          <a:pt x="90" y="21"/>
                          <a:pt x="94" y="26"/>
                          <a:pt x="98" y="34"/>
                        </a:cubicBezTo>
                        <a:cubicBezTo>
                          <a:pt x="102" y="33"/>
                          <a:pt x="106" y="32"/>
                          <a:pt x="111" y="31"/>
                        </a:cubicBezTo>
                        <a:cubicBezTo>
                          <a:pt x="110" y="27"/>
                          <a:pt x="109" y="25"/>
                          <a:pt x="109" y="23"/>
                        </a:cubicBezTo>
                        <a:cubicBezTo>
                          <a:pt x="118" y="23"/>
                          <a:pt x="118" y="23"/>
                          <a:pt x="118" y="23"/>
                        </a:cubicBezTo>
                        <a:cubicBezTo>
                          <a:pt x="124" y="25"/>
                          <a:pt x="131" y="30"/>
                          <a:pt x="133" y="35"/>
                        </a:cubicBezTo>
                        <a:cubicBezTo>
                          <a:pt x="135" y="40"/>
                          <a:pt x="132" y="51"/>
                          <a:pt x="140" y="51"/>
                        </a:cubicBezTo>
                        <a:cubicBezTo>
                          <a:pt x="144" y="51"/>
                          <a:pt x="144" y="50"/>
                          <a:pt x="146" y="48"/>
                        </a:cubicBezTo>
                        <a:cubicBezTo>
                          <a:pt x="142" y="42"/>
                          <a:pt x="136" y="21"/>
                          <a:pt x="136" y="17"/>
                        </a:cubicBezTo>
                        <a:cubicBezTo>
                          <a:pt x="136" y="14"/>
                          <a:pt x="140" y="12"/>
                          <a:pt x="144" y="12"/>
                        </a:cubicBezTo>
                        <a:cubicBezTo>
                          <a:pt x="152" y="12"/>
                          <a:pt x="149" y="15"/>
                          <a:pt x="156" y="12"/>
                        </a:cubicBezTo>
                        <a:cubicBezTo>
                          <a:pt x="156" y="10"/>
                          <a:pt x="156" y="9"/>
                          <a:pt x="156" y="7"/>
                        </a:cubicBezTo>
                        <a:cubicBezTo>
                          <a:pt x="156" y="3"/>
                          <a:pt x="162" y="0"/>
                          <a:pt x="169" y="0"/>
                        </a:cubicBezTo>
                        <a:cubicBezTo>
                          <a:pt x="177" y="0"/>
                          <a:pt x="184" y="3"/>
                          <a:pt x="184" y="10"/>
                        </a:cubicBezTo>
                        <a:cubicBezTo>
                          <a:pt x="184" y="16"/>
                          <a:pt x="175" y="20"/>
                          <a:pt x="175" y="24"/>
                        </a:cubicBezTo>
                        <a:cubicBezTo>
                          <a:pt x="175" y="40"/>
                          <a:pt x="187" y="50"/>
                          <a:pt x="187" y="62"/>
                        </a:cubicBezTo>
                        <a:cubicBezTo>
                          <a:pt x="187" y="76"/>
                          <a:pt x="224" y="85"/>
                          <a:pt x="232" y="92"/>
                        </a:cubicBezTo>
                        <a:cubicBezTo>
                          <a:pt x="224" y="97"/>
                          <a:pt x="222" y="96"/>
                          <a:pt x="214" y="9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59" name="Freeform: Shape 350"/>
                  <p:cNvSpPr/>
                  <p:nvPr/>
                </p:nvSpPr>
                <p:spPr bwMode="auto">
                  <a:xfrm>
                    <a:off x="2274888" y="1309688"/>
                    <a:ext cx="173038" cy="114300"/>
                  </a:xfrm>
                  <a:custGeom>
                    <a:avLst/>
                    <a:gdLst/>
                    <a:ahLst/>
                    <a:cxnLst>
                      <a:cxn ang="0">
                        <a:pos x="28" y="82"/>
                      </a:cxn>
                      <a:cxn ang="0">
                        <a:pos x="22" y="73"/>
                      </a:cxn>
                      <a:cxn ang="0">
                        <a:pos x="0" y="64"/>
                      </a:cxn>
                      <a:cxn ang="0">
                        <a:pos x="22" y="21"/>
                      </a:cxn>
                      <a:cxn ang="0">
                        <a:pos x="16" y="5"/>
                      </a:cxn>
                      <a:cxn ang="0">
                        <a:pos x="42" y="5"/>
                      </a:cxn>
                      <a:cxn ang="0">
                        <a:pos x="60" y="2"/>
                      </a:cxn>
                      <a:cxn ang="0">
                        <a:pos x="84" y="11"/>
                      </a:cxn>
                      <a:cxn ang="0">
                        <a:pos x="99" y="10"/>
                      </a:cxn>
                      <a:cxn ang="0">
                        <a:pos x="130" y="29"/>
                      </a:cxn>
                      <a:cxn ang="0">
                        <a:pos x="102" y="38"/>
                      </a:cxn>
                      <a:cxn ang="0">
                        <a:pos x="69" y="71"/>
                      </a:cxn>
                      <a:cxn ang="0">
                        <a:pos x="35" y="86"/>
                      </a:cxn>
                      <a:cxn ang="0">
                        <a:pos x="28" y="82"/>
                      </a:cxn>
                    </a:cxnLst>
                    <a:rect l="0" t="0" r="r" b="b"/>
                    <a:pathLst>
                      <a:path w="130" h="86">
                        <a:moveTo>
                          <a:pt x="28" y="82"/>
                        </a:moveTo>
                        <a:cubicBezTo>
                          <a:pt x="26" y="82"/>
                          <a:pt x="23" y="75"/>
                          <a:pt x="22" y="73"/>
                        </a:cubicBezTo>
                        <a:cubicBezTo>
                          <a:pt x="18" y="68"/>
                          <a:pt x="0" y="69"/>
                          <a:pt x="0" y="64"/>
                        </a:cubicBezTo>
                        <a:cubicBezTo>
                          <a:pt x="0" y="49"/>
                          <a:pt x="22" y="37"/>
                          <a:pt x="22" y="21"/>
                        </a:cubicBezTo>
                        <a:cubicBezTo>
                          <a:pt x="22" y="17"/>
                          <a:pt x="16" y="10"/>
                          <a:pt x="16" y="5"/>
                        </a:cubicBezTo>
                        <a:cubicBezTo>
                          <a:pt x="27" y="1"/>
                          <a:pt x="32" y="5"/>
                          <a:pt x="42" y="5"/>
                        </a:cubicBezTo>
                        <a:cubicBezTo>
                          <a:pt x="48" y="5"/>
                          <a:pt x="52" y="0"/>
                          <a:pt x="60" y="2"/>
                        </a:cubicBezTo>
                        <a:cubicBezTo>
                          <a:pt x="70" y="5"/>
                          <a:pt x="74" y="10"/>
                          <a:pt x="84" y="11"/>
                        </a:cubicBezTo>
                        <a:cubicBezTo>
                          <a:pt x="88" y="15"/>
                          <a:pt x="93" y="10"/>
                          <a:pt x="99" y="10"/>
                        </a:cubicBezTo>
                        <a:cubicBezTo>
                          <a:pt x="108" y="10"/>
                          <a:pt x="130" y="19"/>
                          <a:pt x="130" y="29"/>
                        </a:cubicBezTo>
                        <a:cubicBezTo>
                          <a:pt x="130" y="34"/>
                          <a:pt x="106" y="37"/>
                          <a:pt x="102" y="38"/>
                        </a:cubicBezTo>
                        <a:cubicBezTo>
                          <a:pt x="88" y="43"/>
                          <a:pt x="69" y="61"/>
                          <a:pt x="69" y="71"/>
                        </a:cubicBezTo>
                        <a:cubicBezTo>
                          <a:pt x="69" y="75"/>
                          <a:pt x="38" y="86"/>
                          <a:pt x="35" y="86"/>
                        </a:cubicBezTo>
                        <a:cubicBezTo>
                          <a:pt x="32" y="86"/>
                          <a:pt x="30" y="82"/>
                          <a:pt x="28" y="8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60" name="Freeform: Shape 351"/>
                  <p:cNvSpPr/>
                  <p:nvPr/>
                </p:nvSpPr>
                <p:spPr bwMode="auto">
                  <a:xfrm>
                    <a:off x="2413000" y="1228725"/>
                    <a:ext cx="204788" cy="87313"/>
                  </a:xfrm>
                  <a:custGeom>
                    <a:avLst/>
                    <a:gdLst/>
                    <a:ahLst/>
                    <a:cxnLst>
                      <a:cxn ang="0">
                        <a:pos x="53" y="65"/>
                      </a:cxn>
                      <a:cxn ang="0">
                        <a:pos x="41" y="59"/>
                      </a:cxn>
                      <a:cxn ang="0">
                        <a:pos x="53" y="53"/>
                      </a:cxn>
                      <a:cxn ang="0">
                        <a:pos x="46" y="43"/>
                      </a:cxn>
                      <a:cxn ang="0">
                        <a:pos x="41" y="49"/>
                      </a:cxn>
                      <a:cxn ang="0">
                        <a:pos x="22" y="52"/>
                      </a:cxn>
                      <a:cxn ang="0">
                        <a:pos x="7" y="49"/>
                      </a:cxn>
                      <a:cxn ang="0">
                        <a:pos x="0" y="42"/>
                      </a:cxn>
                      <a:cxn ang="0">
                        <a:pos x="0" y="36"/>
                      </a:cxn>
                      <a:cxn ang="0">
                        <a:pos x="11" y="31"/>
                      </a:cxn>
                      <a:cxn ang="0">
                        <a:pos x="31" y="36"/>
                      </a:cxn>
                      <a:cxn ang="0">
                        <a:pos x="11" y="30"/>
                      </a:cxn>
                      <a:cxn ang="0">
                        <a:pos x="11" y="23"/>
                      </a:cxn>
                      <a:cxn ang="0">
                        <a:pos x="19" y="23"/>
                      </a:cxn>
                      <a:cxn ang="0">
                        <a:pos x="38" y="26"/>
                      </a:cxn>
                      <a:cxn ang="0">
                        <a:pos x="16" y="22"/>
                      </a:cxn>
                      <a:cxn ang="0">
                        <a:pos x="25" y="17"/>
                      </a:cxn>
                      <a:cxn ang="0">
                        <a:pos x="36" y="18"/>
                      </a:cxn>
                      <a:cxn ang="0">
                        <a:pos x="23" y="12"/>
                      </a:cxn>
                      <a:cxn ang="0">
                        <a:pos x="38" y="12"/>
                      </a:cxn>
                      <a:cxn ang="0">
                        <a:pos x="45" y="19"/>
                      </a:cxn>
                      <a:cxn ang="0">
                        <a:pos x="55" y="19"/>
                      </a:cxn>
                      <a:cxn ang="0">
                        <a:pos x="97" y="36"/>
                      </a:cxn>
                      <a:cxn ang="0">
                        <a:pos x="107" y="30"/>
                      </a:cxn>
                      <a:cxn ang="0">
                        <a:pos x="98" y="29"/>
                      </a:cxn>
                      <a:cxn ang="0">
                        <a:pos x="102" y="27"/>
                      </a:cxn>
                      <a:cxn ang="0">
                        <a:pos x="102" y="21"/>
                      </a:cxn>
                      <a:cxn ang="0">
                        <a:pos x="91" y="15"/>
                      </a:cxn>
                      <a:cxn ang="0">
                        <a:pos x="107" y="0"/>
                      </a:cxn>
                      <a:cxn ang="0">
                        <a:pos x="116" y="4"/>
                      </a:cxn>
                      <a:cxn ang="0">
                        <a:pos x="116" y="9"/>
                      </a:cxn>
                      <a:cxn ang="0">
                        <a:pos x="132" y="26"/>
                      </a:cxn>
                      <a:cxn ang="0">
                        <a:pos x="144" y="20"/>
                      </a:cxn>
                      <a:cxn ang="0">
                        <a:pos x="154" y="31"/>
                      </a:cxn>
                      <a:cxn ang="0">
                        <a:pos x="140" y="52"/>
                      </a:cxn>
                      <a:cxn ang="0">
                        <a:pos x="111" y="51"/>
                      </a:cxn>
                      <a:cxn ang="0">
                        <a:pos x="82" y="59"/>
                      </a:cxn>
                      <a:cxn ang="0">
                        <a:pos x="53" y="65"/>
                      </a:cxn>
                    </a:cxnLst>
                    <a:rect l="0" t="0" r="r" b="b"/>
                    <a:pathLst>
                      <a:path w="154" h="65">
                        <a:moveTo>
                          <a:pt x="53" y="65"/>
                        </a:moveTo>
                        <a:cubicBezTo>
                          <a:pt x="48" y="65"/>
                          <a:pt x="41" y="61"/>
                          <a:pt x="41" y="59"/>
                        </a:cubicBezTo>
                        <a:cubicBezTo>
                          <a:pt x="41" y="52"/>
                          <a:pt x="47" y="53"/>
                          <a:pt x="53" y="53"/>
                        </a:cubicBezTo>
                        <a:cubicBezTo>
                          <a:pt x="50" y="50"/>
                          <a:pt x="46" y="48"/>
                          <a:pt x="46" y="43"/>
                        </a:cubicBezTo>
                        <a:cubicBezTo>
                          <a:pt x="43" y="44"/>
                          <a:pt x="41" y="46"/>
                          <a:pt x="41" y="49"/>
                        </a:cubicBezTo>
                        <a:cubicBezTo>
                          <a:pt x="33" y="50"/>
                          <a:pt x="27" y="52"/>
                          <a:pt x="22" y="52"/>
                        </a:cubicBezTo>
                        <a:cubicBezTo>
                          <a:pt x="16" y="52"/>
                          <a:pt x="10" y="49"/>
                          <a:pt x="7" y="49"/>
                        </a:cubicBezTo>
                        <a:cubicBezTo>
                          <a:pt x="3" y="49"/>
                          <a:pt x="0" y="46"/>
                          <a:pt x="0" y="42"/>
                        </a:cubicBezTo>
                        <a:cubicBezTo>
                          <a:pt x="0" y="38"/>
                          <a:pt x="2" y="39"/>
                          <a:pt x="0" y="36"/>
                        </a:cubicBezTo>
                        <a:cubicBezTo>
                          <a:pt x="5" y="35"/>
                          <a:pt x="7" y="31"/>
                          <a:pt x="11" y="31"/>
                        </a:cubicBezTo>
                        <a:cubicBezTo>
                          <a:pt x="20" y="31"/>
                          <a:pt x="24" y="35"/>
                          <a:pt x="31" y="36"/>
                        </a:cubicBezTo>
                        <a:cubicBezTo>
                          <a:pt x="24" y="35"/>
                          <a:pt x="17" y="32"/>
                          <a:pt x="11" y="30"/>
                        </a:cubicBezTo>
                        <a:cubicBezTo>
                          <a:pt x="11" y="23"/>
                          <a:pt x="11" y="23"/>
                          <a:pt x="11" y="23"/>
                        </a:cubicBezTo>
                        <a:cubicBezTo>
                          <a:pt x="15" y="23"/>
                          <a:pt x="19" y="23"/>
                          <a:pt x="19" y="23"/>
                        </a:cubicBezTo>
                        <a:cubicBezTo>
                          <a:pt x="20" y="23"/>
                          <a:pt x="34" y="26"/>
                          <a:pt x="38" y="26"/>
                        </a:cubicBezTo>
                        <a:cubicBezTo>
                          <a:pt x="30" y="25"/>
                          <a:pt x="23" y="26"/>
                          <a:pt x="16" y="22"/>
                        </a:cubicBezTo>
                        <a:cubicBezTo>
                          <a:pt x="18" y="19"/>
                          <a:pt x="22" y="17"/>
                          <a:pt x="25" y="17"/>
                        </a:cubicBezTo>
                        <a:cubicBezTo>
                          <a:pt x="31" y="17"/>
                          <a:pt x="32" y="19"/>
                          <a:pt x="36" y="18"/>
                        </a:cubicBezTo>
                        <a:cubicBezTo>
                          <a:pt x="31" y="19"/>
                          <a:pt x="23" y="18"/>
                          <a:pt x="23" y="12"/>
                        </a:cubicBezTo>
                        <a:cubicBezTo>
                          <a:pt x="31" y="11"/>
                          <a:pt x="34" y="12"/>
                          <a:pt x="38" y="12"/>
                        </a:cubicBezTo>
                        <a:cubicBezTo>
                          <a:pt x="39" y="12"/>
                          <a:pt x="45" y="14"/>
                          <a:pt x="45" y="19"/>
                        </a:cubicBezTo>
                        <a:cubicBezTo>
                          <a:pt x="50" y="19"/>
                          <a:pt x="54" y="19"/>
                          <a:pt x="55" y="19"/>
                        </a:cubicBezTo>
                        <a:cubicBezTo>
                          <a:pt x="68" y="19"/>
                          <a:pt x="78" y="36"/>
                          <a:pt x="97" y="36"/>
                        </a:cubicBezTo>
                        <a:cubicBezTo>
                          <a:pt x="103" y="36"/>
                          <a:pt x="105" y="34"/>
                          <a:pt x="107" y="30"/>
                        </a:cubicBezTo>
                        <a:cubicBezTo>
                          <a:pt x="102" y="30"/>
                          <a:pt x="100" y="30"/>
                          <a:pt x="98" y="29"/>
                        </a:cubicBezTo>
                        <a:cubicBezTo>
                          <a:pt x="98" y="28"/>
                          <a:pt x="101" y="27"/>
                          <a:pt x="102" y="27"/>
                        </a:cubicBezTo>
                        <a:cubicBezTo>
                          <a:pt x="102" y="21"/>
                          <a:pt x="102" y="21"/>
                          <a:pt x="102" y="21"/>
                        </a:cubicBezTo>
                        <a:cubicBezTo>
                          <a:pt x="99" y="21"/>
                          <a:pt x="91" y="19"/>
                          <a:pt x="91" y="15"/>
                        </a:cubicBezTo>
                        <a:cubicBezTo>
                          <a:pt x="91" y="7"/>
                          <a:pt x="103" y="4"/>
                          <a:pt x="107" y="0"/>
                        </a:cubicBezTo>
                        <a:cubicBezTo>
                          <a:pt x="110" y="2"/>
                          <a:pt x="113" y="4"/>
                          <a:pt x="116" y="4"/>
                        </a:cubicBezTo>
                        <a:cubicBezTo>
                          <a:pt x="115" y="7"/>
                          <a:pt x="116" y="8"/>
                          <a:pt x="116" y="9"/>
                        </a:cubicBezTo>
                        <a:cubicBezTo>
                          <a:pt x="116" y="16"/>
                          <a:pt x="124" y="26"/>
                          <a:pt x="132" y="26"/>
                        </a:cubicBezTo>
                        <a:cubicBezTo>
                          <a:pt x="136" y="26"/>
                          <a:pt x="139" y="20"/>
                          <a:pt x="144" y="20"/>
                        </a:cubicBezTo>
                        <a:cubicBezTo>
                          <a:pt x="150" y="20"/>
                          <a:pt x="154" y="26"/>
                          <a:pt x="154" y="31"/>
                        </a:cubicBezTo>
                        <a:cubicBezTo>
                          <a:pt x="154" y="37"/>
                          <a:pt x="144" y="51"/>
                          <a:pt x="140" y="52"/>
                        </a:cubicBezTo>
                        <a:cubicBezTo>
                          <a:pt x="137" y="53"/>
                          <a:pt x="111" y="50"/>
                          <a:pt x="111" y="51"/>
                        </a:cubicBezTo>
                        <a:cubicBezTo>
                          <a:pt x="111" y="52"/>
                          <a:pt x="83" y="58"/>
                          <a:pt x="82" y="59"/>
                        </a:cubicBezTo>
                        <a:cubicBezTo>
                          <a:pt x="73" y="62"/>
                          <a:pt x="64" y="65"/>
                          <a:pt x="53" y="6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61" name="Freeform: Shape 352"/>
                  <p:cNvSpPr/>
                  <p:nvPr/>
                </p:nvSpPr>
                <p:spPr bwMode="auto">
                  <a:xfrm>
                    <a:off x="2382838" y="1260475"/>
                    <a:ext cx="28575" cy="20638"/>
                  </a:xfrm>
                  <a:custGeom>
                    <a:avLst/>
                    <a:gdLst/>
                    <a:ahLst/>
                    <a:cxnLst>
                      <a:cxn ang="0">
                        <a:pos x="8" y="16"/>
                      </a:cxn>
                      <a:cxn ang="0">
                        <a:pos x="0" y="11"/>
                      </a:cxn>
                      <a:cxn ang="0">
                        <a:pos x="21" y="0"/>
                      </a:cxn>
                      <a:cxn ang="0">
                        <a:pos x="8" y="16"/>
                      </a:cxn>
                    </a:cxnLst>
                    <a:rect l="0" t="0" r="r" b="b"/>
                    <a:pathLst>
                      <a:path w="21" h="16">
                        <a:moveTo>
                          <a:pt x="8" y="16"/>
                        </a:moveTo>
                        <a:cubicBezTo>
                          <a:pt x="4" y="16"/>
                          <a:pt x="0" y="14"/>
                          <a:pt x="0" y="11"/>
                        </a:cubicBezTo>
                        <a:cubicBezTo>
                          <a:pt x="0" y="3"/>
                          <a:pt x="16" y="0"/>
                          <a:pt x="21" y="0"/>
                        </a:cubicBezTo>
                        <a:cubicBezTo>
                          <a:pt x="20" y="7"/>
                          <a:pt x="13" y="16"/>
                          <a:pt x="8" y="1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62" name="Freeform: Shape 353"/>
                  <p:cNvSpPr/>
                  <p:nvPr/>
                </p:nvSpPr>
                <p:spPr bwMode="auto">
                  <a:xfrm>
                    <a:off x="2457450" y="1230313"/>
                    <a:ext cx="22225" cy="7938"/>
                  </a:xfrm>
                  <a:custGeom>
                    <a:avLst/>
                    <a:gdLst/>
                    <a:ahLst/>
                    <a:cxnLst>
                      <a:cxn ang="0">
                        <a:pos x="6" y="6"/>
                      </a:cxn>
                      <a:cxn ang="0">
                        <a:pos x="0" y="0"/>
                      </a:cxn>
                      <a:cxn ang="0">
                        <a:pos x="16" y="0"/>
                      </a:cxn>
                      <a:cxn ang="0">
                        <a:pos x="16" y="6"/>
                      </a:cxn>
                      <a:cxn ang="0">
                        <a:pos x="6" y="6"/>
                      </a:cxn>
                    </a:cxnLst>
                    <a:rect l="0" t="0" r="r" b="b"/>
                    <a:pathLst>
                      <a:path w="16" h="6">
                        <a:moveTo>
                          <a:pt x="6" y="6"/>
                        </a:moveTo>
                        <a:cubicBezTo>
                          <a:pt x="4" y="6"/>
                          <a:pt x="0" y="4"/>
                          <a:pt x="0" y="0"/>
                        </a:cubicBezTo>
                        <a:cubicBezTo>
                          <a:pt x="16" y="0"/>
                          <a:pt x="16" y="0"/>
                          <a:pt x="16" y="0"/>
                        </a:cubicBezTo>
                        <a:cubicBezTo>
                          <a:pt x="16" y="6"/>
                          <a:pt x="16" y="6"/>
                          <a:pt x="16" y="6"/>
                        </a:cubicBezTo>
                        <a:cubicBezTo>
                          <a:pt x="14" y="6"/>
                          <a:pt x="6" y="6"/>
                          <a:pt x="6"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63" name="Freeform: Shape 354"/>
                  <p:cNvSpPr/>
                  <p:nvPr/>
                </p:nvSpPr>
                <p:spPr bwMode="auto">
                  <a:xfrm>
                    <a:off x="2324100" y="1203325"/>
                    <a:ext cx="117475" cy="65088"/>
                  </a:xfrm>
                  <a:custGeom>
                    <a:avLst/>
                    <a:gdLst/>
                    <a:ahLst/>
                    <a:cxnLst>
                      <a:cxn ang="0">
                        <a:pos x="88" y="8"/>
                      </a:cxn>
                      <a:cxn ang="0">
                        <a:pos x="82" y="15"/>
                      </a:cxn>
                      <a:cxn ang="0">
                        <a:pos x="86" y="24"/>
                      </a:cxn>
                      <a:cxn ang="0">
                        <a:pos x="67" y="38"/>
                      </a:cxn>
                      <a:cxn ang="0">
                        <a:pos x="56" y="26"/>
                      </a:cxn>
                      <a:cxn ang="0">
                        <a:pos x="41" y="39"/>
                      </a:cxn>
                      <a:cxn ang="0">
                        <a:pos x="32" y="49"/>
                      </a:cxn>
                      <a:cxn ang="0">
                        <a:pos x="24" y="42"/>
                      </a:cxn>
                      <a:cxn ang="0">
                        <a:pos x="12" y="42"/>
                      </a:cxn>
                      <a:cxn ang="0">
                        <a:pos x="4" y="46"/>
                      </a:cxn>
                      <a:cxn ang="0">
                        <a:pos x="0" y="39"/>
                      </a:cxn>
                      <a:cxn ang="0">
                        <a:pos x="10" y="31"/>
                      </a:cxn>
                      <a:cxn ang="0">
                        <a:pos x="31" y="23"/>
                      </a:cxn>
                      <a:cxn ang="0">
                        <a:pos x="54" y="6"/>
                      </a:cxn>
                      <a:cxn ang="0">
                        <a:pos x="62" y="7"/>
                      </a:cxn>
                      <a:cxn ang="0">
                        <a:pos x="88" y="8"/>
                      </a:cxn>
                    </a:cxnLst>
                    <a:rect l="0" t="0" r="r" b="b"/>
                    <a:pathLst>
                      <a:path w="88" h="49">
                        <a:moveTo>
                          <a:pt x="88" y="8"/>
                        </a:moveTo>
                        <a:cubicBezTo>
                          <a:pt x="88" y="11"/>
                          <a:pt x="86" y="14"/>
                          <a:pt x="82" y="15"/>
                        </a:cubicBezTo>
                        <a:cubicBezTo>
                          <a:pt x="83" y="19"/>
                          <a:pt x="86" y="20"/>
                          <a:pt x="86" y="24"/>
                        </a:cubicBezTo>
                        <a:cubicBezTo>
                          <a:pt x="67" y="38"/>
                          <a:pt x="67" y="38"/>
                          <a:pt x="67" y="38"/>
                        </a:cubicBezTo>
                        <a:cubicBezTo>
                          <a:pt x="60" y="38"/>
                          <a:pt x="60" y="28"/>
                          <a:pt x="56" y="26"/>
                        </a:cubicBezTo>
                        <a:cubicBezTo>
                          <a:pt x="55" y="33"/>
                          <a:pt x="48" y="40"/>
                          <a:pt x="41" y="39"/>
                        </a:cubicBezTo>
                        <a:cubicBezTo>
                          <a:pt x="40" y="44"/>
                          <a:pt x="37" y="49"/>
                          <a:pt x="32" y="49"/>
                        </a:cubicBezTo>
                        <a:cubicBezTo>
                          <a:pt x="28" y="49"/>
                          <a:pt x="25" y="44"/>
                          <a:pt x="24" y="42"/>
                        </a:cubicBezTo>
                        <a:cubicBezTo>
                          <a:pt x="19" y="45"/>
                          <a:pt x="16" y="42"/>
                          <a:pt x="12" y="42"/>
                        </a:cubicBezTo>
                        <a:cubicBezTo>
                          <a:pt x="9" y="42"/>
                          <a:pt x="8" y="45"/>
                          <a:pt x="4" y="46"/>
                        </a:cubicBezTo>
                        <a:cubicBezTo>
                          <a:pt x="4" y="43"/>
                          <a:pt x="0" y="41"/>
                          <a:pt x="0" y="39"/>
                        </a:cubicBezTo>
                        <a:cubicBezTo>
                          <a:pt x="0" y="38"/>
                          <a:pt x="8" y="32"/>
                          <a:pt x="10" y="31"/>
                        </a:cubicBezTo>
                        <a:cubicBezTo>
                          <a:pt x="17" y="28"/>
                          <a:pt x="23" y="27"/>
                          <a:pt x="31" y="23"/>
                        </a:cubicBezTo>
                        <a:cubicBezTo>
                          <a:pt x="39" y="18"/>
                          <a:pt x="41" y="6"/>
                          <a:pt x="54" y="6"/>
                        </a:cubicBezTo>
                        <a:cubicBezTo>
                          <a:pt x="57" y="6"/>
                          <a:pt x="58" y="7"/>
                          <a:pt x="62" y="7"/>
                        </a:cubicBezTo>
                        <a:cubicBezTo>
                          <a:pt x="62" y="7"/>
                          <a:pt x="88" y="0"/>
                          <a:pt x="88" y="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64" name="Freeform: Shape 355"/>
                  <p:cNvSpPr/>
                  <p:nvPr/>
                </p:nvSpPr>
                <p:spPr bwMode="auto">
                  <a:xfrm>
                    <a:off x="2481263" y="1162050"/>
                    <a:ext cx="66675" cy="20638"/>
                  </a:xfrm>
                  <a:custGeom>
                    <a:avLst/>
                    <a:gdLst/>
                    <a:ahLst/>
                    <a:cxnLst>
                      <a:cxn ang="0">
                        <a:pos x="20" y="15"/>
                      </a:cxn>
                      <a:cxn ang="0">
                        <a:pos x="9" y="12"/>
                      </a:cxn>
                      <a:cxn ang="0">
                        <a:pos x="0" y="15"/>
                      </a:cxn>
                      <a:cxn ang="0">
                        <a:pos x="32" y="0"/>
                      </a:cxn>
                      <a:cxn ang="0">
                        <a:pos x="50" y="11"/>
                      </a:cxn>
                      <a:cxn ang="0">
                        <a:pos x="39" y="15"/>
                      </a:cxn>
                      <a:cxn ang="0">
                        <a:pos x="20" y="15"/>
                      </a:cxn>
                    </a:cxnLst>
                    <a:rect l="0" t="0" r="r" b="b"/>
                    <a:pathLst>
                      <a:path w="50" h="15">
                        <a:moveTo>
                          <a:pt x="20" y="15"/>
                        </a:moveTo>
                        <a:cubicBezTo>
                          <a:pt x="14" y="15"/>
                          <a:pt x="13" y="12"/>
                          <a:pt x="9" y="12"/>
                        </a:cubicBezTo>
                        <a:cubicBezTo>
                          <a:pt x="5" y="12"/>
                          <a:pt x="3" y="15"/>
                          <a:pt x="0" y="15"/>
                        </a:cubicBezTo>
                        <a:cubicBezTo>
                          <a:pt x="0" y="9"/>
                          <a:pt x="26" y="0"/>
                          <a:pt x="32" y="0"/>
                        </a:cubicBezTo>
                        <a:cubicBezTo>
                          <a:pt x="41" y="0"/>
                          <a:pt x="49" y="5"/>
                          <a:pt x="50" y="11"/>
                        </a:cubicBezTo>
                        <a:cubicBezTo>
                          <a:pt x="47" y="12"/>
                          <a:pt x="44" y="15"/>
                          <a:pt x="39" y="15"/>
                        </a:cubicBezTo>
                        <a:cubicBezTo>
                          <a:pt x="27" y="15"/>
                          <a:pt x="29" y="15"/>
                          <a:pt x="20" y="1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65" name="Freeform: Shape 356"/>
                  <p:cNvSpPr/>
                  <p:nvPr/>
                </p:nvSpPr>
                <p:spPr bwMode="auto">
                  <a:xfrm>
                    <a:off x="2482850" y="1185863"/>
                    <a:ext cx="58738" cy="30163"/>
                  </a:xfrm>
                  <a:custGeom>
                    <a:avLst/>
                    <a:gdLst/>
                    <a:ahLst/>
                    <a:cxnLst>
                      <a:cxn ang="0">
                        <a:pos x="38" y="10"/>
                      </a:cxn>
                      <a:cxn ang="0">
                        <a:pos x="14" y="23"/>
                      </a:cxn>
                      <a:cxn ang="0">
                        <a:pos x="0" y="11"/>
                      </a:cxn>
                      <a:cxn ang="0">
                        <a:pos x="36" y="0"/>
                      </a:cxn>
                      <a:cxn ang="0">
                        <a:pos x="44" y="5"/>
                      </a:cxn>
                      <a:cxn ang="0">
                        <a:pos x="25" y="10"/>
                      </a:cxn>
                      <a:cxn ang="0">
                        <a:pos x="38" y="10"/>
                      </a:cxn>
                    </a:cxnLst>
                    <a:rect l="0" t="0" r="r" b="b"/>
                    <a:pathLst>
                      <a:path w="44" h="23">
                        <a:moveTo>
                          <a:pt x="38" y="10"/>
                        </a:moveTo>
                        <a:cubicBezTo>
                          <a:pt x="38" y="19"/>
                          <a:pt x="24" y="23"/>
                          <a:pt x="14" y="23"/>
                        </a:cubicBezTo>
                        <a:cubicBezTo>
                          <a:pt x="8" y="23"/>
                          <a:pt x="0" y="15"/>
                          <a:pt x="0" y="11"/>
                        </a:cubicBezTo>
                        <a:cubicBezTo>
                          <a:pt x="0" y="1"/>
                          <a:pt x="27" y="0"/>
                          <a:pt x="36" y="0"/>
                        </a:cubicBezTo>
                        <a:cubicBezTo>
                          <a:pt x="41" y="0"/>
                          <a:pt x="43" y="3"/>
                          <a:pt x="44" y="5"/>
                        </a:cubicBezTo>
                        <a:cubicBezTo>
                          <a:pt x="39" y="9"/>
                          <a:pt x="32" y="10"/>
                          <a:pt x="25" y="10"/>
                        </a:cubicBezTo>
                        <a:lnTo>
                          <a:pt x="38" y="1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66" name="Freeform: Shape 357"/>
                  <p:cNvSpPr/>
                  <p:nvPr/>
                </p:nvSpPr>
                <p:spPr bwMode="auto">
                  <a:xfrm>
                    <a:off x="2454275" y="1181100"/>
                    <a:ext cx="20638" cy="22225"/>
                  </a:xfrm>
                  <a:custGeom>
                    <a:avLst/>
                    <a:gdLst/>
                    <a:ahLst/>
                    <a:cxnLst>
                      <a:cxn ang="0">
                        <a:pos x="15" y="12"/>
                      </a:cxn>
                      <a:cxn ang="0">
                        <a:pos x="9" y="17"/>
                      </a:cxn>
                      <a:cxn ang="0">
                        <a:pos x="0" y="11"/>
                      </a:cxn>
                      <a:cxn ang="0">
                        <a:pos x="15" y="12"/>
                      </a:cxn>
                    </a:cxnLst>
                    <a:rect l="0" t="0" r="r" b="b"/>
                    <a:pathLst>
                      <a:path w="15" h="17">
                        <a:moveTo>
                          <a:pt x="15" y="12"/>
                        </a:moveTo>
                        <a:cubicBezTo>
                          <a:pt x="13" y="15"/>
                          <a:pt x="12" y="17"/>
                          <a:pt x="9" y="17"/>
                        </a:cubicBezTo>
                        <a:cubicBezTo>
                          <a:pt x="5" y="17"/>
                          <a:pt x="0" y="13"/>
                          <a:pt x="0" y="11"/>
                        </a:cubicBezTo>
                        <a:cubicBezTo>
                          <a:pt x="0" y="0"/>
                          <a:pt x="12" y="11"/>
                          <a:pt x="15"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67" name="Freeform: Shape 358"/>
                  <p:cNvSpPr/>
                  <p:nvPr/>
                </p:nvSpPr>
                <p:spPr bwMode="auto">
                  <a:xfrm>
                    <a:off x="2671763" y="1335088"/>
                    <a:ext cx="100013" cy="80963"/>
                  </a:xfrm>
                  <a:custGeom>
                    <a:avLst/>
                    <a:gdLst/>
                    <a:ahLst/>
                    <a:cxnLst>
                      <a:cxn ang="0">
                        <a:pos x="66" y="23"/>
                      </a:cxn>
                      <a:cxn ang="0">
                        <a:pos x="65" y="30"/>
                      </a:cxn>
                      <a:cxn ang="0">
                        <a:pos x="75" y="32"/>
                      </a:cxn>
                      <a:cxn ang="0">
                        <a:pos x="57" y="55"/>
                      </a:cxn>
                      <a:cxn ang="0">
                        <a:pos x="49" y="61"/>
                      </a:cxn>
                      <a:cxn ang="0">
                        <a:pos x="39" y="54"/>
                      </a:cxn>
                      <a:cxn ang="0">
                        <a:pos x="0" y="30"/>
                      </a:cxn>
                      <a:cxn ang="0">
                        <a:pos x="0" y="23"/>
                      </a:cxn>
                      <a:cxn ang="0">
                        <a:pos x="20" y="28"/>
                      </a:cxn>
                      <a:cxn ang="0">
                        <a:pos x="27" y="28"/>
                      </a:cxn>
                      <a:cxn ang="0">
                        <a:pos x="27" y="16"/>
                      </a:cxn>
                      <a:cxn ang="0">
                        <a:pos x="12" y="11"/>
                      </a:cxn>
                      <a:cxn ang="0">
                        <a:pos x="16" y="7"/>
                      </a:cxn>
                      <a:cxn ang="0">
                        <a:pos x="42" y="2"/>
                      </a:cxn>
                      <a:cxn ang="0">
                        <a:pos x="60" y="2"/>
                      </a:cxn>
                      <a:cxn ang="0">
                        <a:pos x="64" y="6"/>
                      </a:cxn>
                      <a:cxn ang="0">
                        <a:pos x="50" y="22"/>
                      </a:cxn>
                      <a:cxn ang="0">
                        <a:pos x="66" y="23"/>
                      </a:cxn>
                    </a:cxnLst>
                    <a:rect l="0" t="0" r="r" b="b"/>
                    <a:pathLst>
                      <a:path w="75" h="61">
                        <a:moveTo>
                          <a:pt x="66" y="23"/>
                        </a:moveTo>
                        <a:cubicBezTo>
                          <a:pt x="66" y="29"/>
                          <a:pt x="65" y="25"/>
                          <a:pt x="65" y="30"/>
                        </a:cubicBezTo>
                        <a:cubicBezTo>
                          <a:pt x="67" y="30"/>
                          <a:pt x="72" y="31"/>
                          <a:pt x="75" y="32"/>
                        </a:cubicBezTo>
                        <a:cubicBezTo>
                          <a:pt x="73" y="56"/>
                          <a:pt x="72" y="49"/>
                          <a:pt x="57" y="55"/>
                        </a:cubicBezTo>
                        <a:cubicBezTo>
                          <a:pt x="53" y="56"/>
                          <a:pt x="53" y="61"/>
                          <a:pt x="49" y="61"/>
                        </a:cubicBezTo>
                        <a:cubicBezTo>
                          <a:pt x="42" y="61"/>
                          <a:pt x="42" y="56"/>
                          <a:pt x="39" y="54"/>
                        </a:cubicBezTo>
                        <a:cubicBezTo>
                          <a:pt x="27" y="41"/>
                          <a:pt x="13" y="43"/>
                          <a:pt x="0" y="30"/>
                        </a:cubicBezTo>
                        <a:cubicBezTo>
                          <a:pt x="0" y="23"/>
                          <a:pt x="0" y="23"/>
                          <a:pt x="0" y="23"/>
                        </a:cubicBezTo>
                        <a:cubicBezTo>
                          <a:pt x="6" y="23"/>
                          <a:pt x="12" y="28"/>
                          <a:pt x="20" y="28"/>
                        </a:cubicBezTo>
                        <a:cubicBezTo>
                          <a:pt x="24" y="28"/>
                          <a:pt x="23" y="28"/>
                          <a:pt x="27" y="28"/>
                        </a:cubicBezTo>
                        <a:cubicBezTo>
                          <a:pt x="27" y="16"/>
                          <a:pt x="27" y="16"/>
                          <a:pt x="27" y="16"/>
                        </a:cubicBezTo>
                        <a:cubicBezTo>
                          <a:pt x="21" y="15"/>
                          <a:pt x="12" y="16"/>
                          <a:pt x="12" y="11"/>
                        </a:cubicBezTo>
                        <a:cubicBezTo>
                          <a:pt x="12" y="9"/>
                          <a:pt x="15" y="8"/>
                          <a:pt x="16" y="7"/>
                        </a:cubicBezTo>
                        <a:cubicBezTo>
                          <a:pt x="23" y="0"/>
                          <a:pt x="32" y="2"/>
                          <a:pt x="42" y="2"/>
                        </a:cubicBezTo>
                        <a:cubicBezTo>
                          <a:pt x="50" y="2"/>
                          <a:pt x="60" y="2"/>
                          <a:pt x="60" y="2"/>
                        </a:cubicBezTo>
                        <a:cubicBezTo>
                          <a:pt x="61" y="2"/>
                          <a:pt x="64" y="4"/>
                          <a:pt x="64" y="6"/>
                        </a:cubicBezTo>
                        <a:cubicBezTo>
                          <a:pt x="64" y="15"/>
                          <a:pt x="53" y="18"/>
                          <a:pt x="50" y="22"/>
                        </a:cubicBezTo>
                        <a:cubicBezTo>
                          <a:pt x="53" y="22"/>
                          <a:pt x="66" y="18"/>
                          <a:pt x="66" y="2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68" name="Freeform: Shape 359"/>
                  <p:cNvSpPr/>
                  <p:nvPr/>
                </p:nvSpPr>
                <p:spPr bwMode="auto">
                  <a:xfrm>
                    <a:off x="2636838" y="1236663"/>
                    <a:ext cx="111125" cy="60325"/>
                  </a:xfrm>
                  <a:custGeom>
                    <a:avLst/>
                    <a:gdLst/>
                    <a:ahLst/>
                    <a:cxnLst>
                      <a:cxn ang="0">
                        <a:pos x="4" y="11"/>
                      </a:cxn>
                      <a:cxn ang="0">
                        <a:pos x="0" y="2"/>
                      </a:cxn>
                      <a:cxn ang="0">
                        <a:pos x="5" y="2"/>
                      </a:cxn>
                      <a:cxn ang="0">
                        <a:pos x="38" y="20"/>
                      </a:cxn>
                      <a:cxn ang="0">
                        <a:pos x="29" y="13"/>
                      </a:cxn>
                      <a:cxn ang="0">
                        <a:pos x="29" y="8"/>
                      </a:cxn>
                      <a:cxn ang="0">
                        <a:pos x="54" y="17"/>
                      </a:cxn>
                      <a:cxn ang="0">
                        <a:pos x="54" y="8"/>
                      </a:cxn>
                      <a:cxn ang="0">
                        <a:pos x="38" y="1"/>
                      </a:cxn>
                      <a:cxn ang="0">
                        <a:pos x="46" y="1"/>
                      </a:cxn>
                      <a:cxn ang="0">
                        <a:pos x="66" y="5"/>
                      </a:cxn>
                      <a:cxn ang="0">
                        <a:pos x="75" y="2"/>
                      </a:cxn>
                      <a:cxn ang="0">
                        <a:pos x="84" y="13"/>
                      </a:cxn>
                      <a:cxn ang="0">
                        <a:pos x="80" y="41"/>
                      </a:cxn>
                      <a:cxn ang="0">
                        <a:pos x="62" y="43"/>
                      </a:cxn>
                      <a:cxn ang="0">
                        <a:pos x="48" y="41"/>
                      </a:cxn>
                      <a:cxn ang="0">
                        <a:pos x="51" y="36"/>
                      </a:cxn>
                      <a:cxn ang="0">
                        <a:pos x="51" y="32"/>
                      </a:cxn>
                      <a:cxn ang="0">
                        <a:pos x="62" y="25"/>
                      </a:cxn>
                      <a:cxn ang="0">
                        <a:pos x="57" y="24"/>
                      </a:cxn>
                      <a:cxn ang="0">
                        <a:pos x="25" y="28"/>
                      </a:cxn>
                      <a:cxn ang="0">
                        <a:pos x="20" y="23"/>
                      </a:cxn>
                      <a:cxn ang="0">
                        <a:pos x="13" y="23"/>
                      </a:cxn>
                      <a:cxn ang="0">
                        <a:pos x="12" y="19"/>
                      </a:cxn>
                      <a:cxn ang="0">
                        <a:pos x="1" y="14"/>
                      </a:cxn>
                      <a:cxn ang="0">
                        <a:pos x="1" y="6"/>
                      </a:cxn>
                      <a:cxn ang="0">
                        <a:pos x="4" y="11"/>
                      </a:cxn>
                    </a:cxnLst>
                    <a:rect l="0" t="0" r="r" b="b"/>
                    <a:pathLst>
                      <a:path w="84" h="45">
                        <a:moveTo>
                          <a:pt x="4" y="11"/>
                        </a:moveTo>
                        <a:cubicBezTo>
                          <a:pt x="2" y="9"/>
                          <a:pt x="0" y="6"/>
                          <a:pt x="0" y="2"/>
                        </a:cubicBezTo>
                        <a:cubicBezTo>
                          <a:pt x="1" y="2"/>
                          <a:pt x="3" y="2"/>
                          <a:pt x="5" y="2"/>
                        </a:cubicBezTo>
                        <a:cubicBezTo>
                          <a:pt x="18" y="2"/>
                          <a:pt x="24" y="24"/>
                          <a:pt x="38" y="20"/>
                        </a:cubicBezTo>
                        <a:cubicBezTo>
                          <a:pt x="35" y="18"/>
                          <a:pt x="31" y="15"/>
                          <a:pt x="29" y="13"/>
                        </a:cubicBezTo>
                        <a:cubicBezTo>
                          <a:pt x="29" y="8"/>
                          <a:pt x="29" y="8"/>
                          <a:pt x="29" y="8"/>
                        </a:cubicBezTo>
                        <a:cubicBezTo>
                          <a:pt x="39" y="8"/>
                          <a:pt x="43" y="17"/>
                          <a:pt x="54" y="17"/>
                        </a:cubicBezTo>
                        <a:cubicBezTo>
                          <a:pt x="54" y="8"/>
                          <a:pt x="54" y="8"/>
                          <a:pt x="54" y="8"/>
                        </a:cubicBezTo>
                        <a:cubicBezTo>
                          <a:pt x="46" y="8"/>
                          <a:pt x="40" y="8"/>
                          <a:pt x="38" y="1"/>
                        </a:cubicBezTo>
                        <a:cubicBezTo>
                          <a:pt x="41" y="0"/>
                          <a:pt x="43" y="1"/>
                          <a:pt x="46" y="1"/>
                        </a:cubicBezTo>
                        <a:cubicBezTo>
                          <a:pt x="53" y="1"/>
                          <a:pt x="58" y="5"/>
                          <a:pt x="66" y="5"/>
                        </a:cubicBezTo>
                        <a:cubicBezTo>
                          <a:pt x="69" y="5"/>
                          <a:pt x="71" y="2"/>
                          <a:pt x="75" y="2"/>
                        </a:cubicBezTo>
                        <a:cubicBezTo>
                          <a:pt x="83" y="2"/>
                          <a:pt x="84" y="6"/>
                          <a:pt x="84" y="13"/>
                        </a:cubicBezTo>
                        <a:cubicBezTo>
                          <a:pt x="84" y="23"/>
                          <a:pt x="78" y="28"/>
                          <a:pt x="80" y="41"/>
                        </a:cubicBezTo>
                        <a:cubicBezTo>
                          <a:pt x="73" y="43"/>
                          <a:pt x="64" y="43"/>
                          <a:pt x="62" y="43"/>
                        </a:cubicBezTo>
                        <a:cubicBezTo>
                          <a:pt x="60" y="43"/>
                          <a:pt x="48" y="45"/>
                          <a:pt x="48" y="41"/>
                        </a:cubicBezTo>
                        <a:cubicBezTo>
                          <a:pt x="48" y="39"/>
                          <a:pt x="50" y="37"/>
                          <a:pt x="51" y="36"/>
                        </a:cubicBezTo>
                        <a:cubicBezTo>
                          <a:pt x="51" y="35"/>
                          <a:pt x="51" y="33"/>
                          <a:pt x="51" y="32"/>
                        </a:cubicBezTo>
                        <a:cubicBezTo>
                          <a:pt x="51" y="28"/>
                          <a:pt x="60" y="28"/>
                          <a:pt x="62" y="25"/>
                        </a:cubicBezTo>
                        <a:cubicBezTo>
                          <a:pt x="61" y="24"/>
                          <a:pt x="59" y="24"/>
                          <a:pt x="57" y="24"/>
                        </a:cubicBezTo>
                        <a:cubicBezTo>
                          <a:pt x="49" y="24"/>
                          <a:pt x="34" y="28"/>
                          <a:pt x="25" y="28"/>
                        </a:cubicBezTo>
                        <a:cubicBezTo>
                          <a:pt x="22" y="28"/>
                          <a:pt x="20" y="26"/>
                          <a:pt x="20" y="23"/>
                        </a:cubicBezTo>
                        <a:cubicBezTo>
                          <a:pt x="13" y="23"/>
                          <a:pt x="13" y="23"/>
                          <a:pt x="13" y="23"/>
                        </a:cubicBezTo>
                        <a:cubicBezTo>
                          <a:pt x="12" y="19"/>
                          <a:pt x="12" y="19"/>
                          <a:pt x="12" y="19"/>
                        </a:cubicBezTo>
                        <a:cubicBezTo>
                          <a:pt x="7" y="20"/>
                          <a:pt x="4" y="17"/>
                          <a:pt x="1" y="14"/>
                        </a:cubicBezTo>
                        <a:cubicBezTo>
                          <a:pt x="1" y="6"/>
                          <a:pt x="1" y="6"/>
                          <a:pt x="1" y="6"/>
                        </a:cubicBezTo>
                        <a:lnTo>
                          <a:pt x="4" y="1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69" name="Freeform: Shape 360"/>
                  <p:cNvSpPr/>
                  <p:nvPr/>
                </p:nvSpPr>
                <p:spPr bwMode="auto">
                  <a:xfrm>
                    <a:off x="2720975" y="1462088"/>
                    <a:ext cx="65088" cy="38100"/>
                  </a:xfrm>
                  <a:custGeom>
                    <a:avLst/>
                    <a:gdLst/>
                    <a:ahLst/>
                    <a:cxnLst>
                      <a:cxn ang="0">
                        <a:pos x="38" y="29"/>
                      </a:cxn>
                      <a:cxn ang="0">
                        <a:pos x="0" y="16"/>
                      </a:cxn>
                      <a:cxn ang="0">
                        <a:pos x="9" y="14"/>
                      </a:cxn>
                      <a:cxn ang="0">
                        <a:pos x="22" y="0"/>
                      </a:cxn>
                      <a:cxn ang="0">
                        <a:pos x="49" y="22"/>
                      </a:cxn>
                      <a:cxn ang="0">
                        <a:pos x="38" y="29"/>
                      </a:cxn>
                    </a:cxnLst>
                    <a:rect l="0" t="0" r="r" b="b"/>
                    <a:pathLst>
                      <a:path w="49" h="29">
                        <a:moveTo>
                          <a:pt x="38" y="29"/>
                        </a:moveTo>
                        <a:cubicBezTo>
                          <a:pt x="32" y="29"/>
                          <a:pt x="0" y="17"/>
                          <a:pt x="0" y="16"/>
                        </a:cubicBezTo>
                        <a:cubicBezTo>
                          <a:pt x="0" y="12"/>
                          <a:pt x="8" y="14"/>
                          <a:pt x="9" y="14"/>
                        </a:cubicBezTo>
                        <a:cubicBezTo>
                          <a:pt x="15" y="12"/>
                          <a:pt x="13" y="0"/>
                          <a:pt x="22" y="0"/>
                        </a:cubicBezTo>
                        <a:cubicBezTo>
                          <a:pt x="28" y="0"/>
                          <a:pt x="46" y="16"/>
                          <a:pt x="49" y="22"/>
                        </a:cubicBezTo>
                        <a:cubicBezTo>
                          <a:pt x="45" y="25"/>
                          <a:pt x="43" y="29"/>
                          <a:pt x="38" y="2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70" name="Freeform: Shape 361"/>
                  <p:cNvSpPr/>
                  <p:nvPr/>
                </p:nvSpPr>
                <p:spPr bwMode="auto">
                  <a:xfrm>
                    <a:off x="2784475" y="1323975"/>
                    <a:ext cx="85725" cy="69850"/>
                  </a:xfrm>
                  <a:custGeom>
                    <a:avLst/>
                    <a:gdLst/>
                    <a:ahLst/>
                    <a:cxnLst>
                      <a:cxn ang="0">
                        <a:pos x="65" y="11"/>
                      </a:cxn>
                      <a:cxn ang="0">
                        <a:pos x="57" y="18"/>
                      </a:cxn>
                      <a:cxn ang="0">
                        <a:pos x="32" y="35"/>
                      </a:cxn>
                      <a:cxn ang="0">
                        <a:pos x="20" y="38"/>
                      </a:cxn>
                      <a:cxn ang="0">
                        <a:pos x="25" y="38"/>
                      </a:cxn>
                      <a:cxn ang="0">
                        <a:pos x="15" y="53"/>
                      </a:cxn>
                      <a:cxn ang="0">
                        <a:pos x="6" y="53"/>
                      </a:cxn>
                      <a:cxn ang="0">
                        <a:pos x="7" y="40"/>
                      </a:cxn>
                      <a:cxn ang="0">
                        <a:pos x="0" y="19"/>
                      </a:cxn>
                      <a:cxn ang="0">
                        <a:pos x="0" y="11"/>
                      </a:cxn>
                      <a:cxn ang="0">
                        <a:pos x="10" y="11"/>
                      </a:cxn>
                      <a:cxn ang="0">
                        <a:pos x="10" y="7"/>
                      </a:cxn>
                      <a:cxn ang="0">
                        <a:pos x="22" y="0"/>
                      </a:cxn>
                      <a:cxn ang="0">
                        <a:pos x="65" y="5"/>
                      </a:cxn>
                      <a:cxn ang="0">
                        <a:pos x="65" y="11"/>
                      </a:cxn>
                    </a:cxnLst>
                    <a:rect l="0" t="0" r="r" b="b"/>
                    <a:pathLst>
                      <a:path w="65" h="53">
                        <a:moveTo>
                          <a:pt x="65" y="11"/>
                        </a:moveTo>
                        <a:cubicBezTo>
                          <a:pt x="65" y="12"/>
                          <a:pt x="57" y="18"/>
                          <a:pt x="57" y="18"/>
                        </a:cubicBezTo>
                        <a:cubicBezTo>
                          <a:pt x="51" y="26"/>
                          <a:pt x="45" y="35"/>
                          <a:pt x="32" y="35"/>
                        </a:cubicBezTo>
                        <a:cubicBezTo>
                          <a:pt x="22" y="35"/>
                          <a:pt x="22" y="30"/>
                          <a:pt x="20" y="38"/>
                        </a:cubicBezTo>
                        <a:cubicBezTo>
                          <a:pt x="25" y="38"/>
                          <a:pt x="25" y="38"/>
                          <a:pt x="25" y="38"/>
                        </a:cubicBezTo>
                        <a:cubicBezTo>
                          <a:pt x="24" y="46"/>
                          <a:pt x="21" y="48"/>
                          <a:pt x="15" y="53"/>
                        </a:cubicBezTo>
                        <a:cubicBezTo>
                          <a:pt x="6" y="53"/>
                          <a:pt x="6" y="53"/>
                          <a:pt x="6" y="53"/>
                        </a:cubicBezTo>
                        <a:cubicBezTo>
                          <a:pt x="6" y="47"/>
                          <a:pt x="6" y="42"/>
                          <a:pt x="7" y="40"/>
                        </a:cubicBezTo>
                        <a:cubicBezTo>
                          <a:pt x="0" y="33"/>
                          <a:pt x="3" y="27"/>
                          <a:pt x="0" y="19"/>
                        </a:cubicBezTo>
                        <a:cubicBezTo>
                          <a:pt x="0" y="11"/>
                          <a:pt x="0" y="11"/>
                          <a:pt x="0" y="11"/>
                        </a:cubicBezTo>
                        <a:cubicBezTo>
                          <a:pt x="3" y="11"/>
                          <a:pt x="8" y="11"/>
                          <a:pt x="10" y="11"/>
                        </a:cubicBezTo>
                        <a:cubicBezTo>
                          <a:pt x="9" y="11"/>
                          <a:pt x="10" y="8"/>
                          <a:pt x="10" y="7"/>
                        </a:cubicBezTo>
                        <a:cubicBezTo>
                          <a:pt x="10" y="6"/>
                          <a:pt x="13" y="0"/>
                          <a:pt x="22" y="0"/>
                        </a:cubicBezTo>
                        <a:cubicBezTo>
                          <a:pt x="37" y="0"/>
                          <a:pt x="49" y="5"/>
                          <a:pt x="65" y="5"/>
                        </a:cubicBezTo>
                        <a:cubicBezTo>
                          <a:pt x="65" y="8"/>
                          <a:pt x="65" y="9"/>
                          <a:pt x="65" y="1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71" name="Freeform: Shape 362"/>
                  <p:cNvSpPr/>
                  <p:nvPr/>
                </p:nvSpPr>
                <p:spPr bwMode="auto">
                  <a:xfrm>
                    <a:off x="2608263" y="1198563"/>
                    <a:ext cx="28575" cy="23813"/>
                  </a:xfrm>
                  <a:custGeom>
                    <a:avLst/>
                    <a:gdLst/>
                    <a:ahLst/>
                    <a:cxnLst>
                      <a:cxn ang="0">
                        <a:pos x="21" y="12"/>
                      </a:cxn>
                      <a:cxn ang="0">
                        <a:pos x="15" y="18"/>
                      </a:cxn>
                      <a:cxn ang="0">
                        <a:pos x="0" y="0"/>
                      </a:cxn>
                      <a:cxn ang="0">
                        <a:pos x="21" y="12"/>
                      </a:cxn>
                    </a:cxnLst>
                    <a:rect l="0" t="0" r="r" b="b"/>
                    <a:pathLst>
                      <a:path w="21" h="18">
                        <a:moveTo>
                          <a:pt x="21" y="12"/>
                        </a:moveTo>
                        <a:cubicBezTo>
                          <a:pt x="21" y="16"/>
                          <a:pt x="18" y="18"/>
                          <a:pt x="15" y="18"/>
                        </a:cubicBezTo>
                        <a:cubicBezTo>
                          <a:pt x="10" y="18"/>
                          <a:pt x="0" y="6"/>
                          <a:pt x="0" y="0"/>
                        </a:cubicBezTo>
                        <a:cubicBezTo>
                          <a:pt x="11" y="0"/>
                          <a:pt x="12" y="9"/>
                          <a:pt x="21"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72" name="Freeform: Shape 363"/>
                  <p:cNvSpPr/>
                  <p:nvPr/>
                </p:nvSpPr>
                <p:spPr bwMode="auto">
                  <a:xfrm>
                    <a:off x="2625725" y="1277938"/>
                    <a:ext cx="19050" cy="15875"/>
                  </a:xfrm>
                  <a:custGeom>
                    <a:avLst/>
                    <a:gdLst/>
                    <a:ahLst/>
                    <a:cxnLst>
                      <a:cxn ang="0">
                        <a:pos x="12" y="0"/>
                      </a:cxn>
                      <a:cxn ang="0">
                        <a:pos x="15" y="6"/>
                      </a:cxn>
                      <a:cxn ang="0">
                        <a:pos x="9" y="12"/>
                      </a:cxn>
                      <a:cxn ang="0">
                        <a:pos x="0" y="12"/>
                      </a:cxn>
                      <a:cxn ang="0">
                        <a:pos x="12" y="0"/>
                      </a:cxn>
                    </a:cxnLst>
                    <a:rect l="0" t="0" r="r" b="b"/>
                    <a:pathLst>
                      <a:path w="15" h="12">
                        <a:moveTo>
                          <a:pt x="12" y="0"/>
                        </a:moveTo>
                        <a:cubicBezTo>
                          <a:pt x="13" y="2"/>
                          <a:pt x="15" y="3"/>
                          <a:pt x="15" y="6"/>
                        </a:cubicBezTo>
                        <a:cubicBezTo>
                          <a:pt x="15" y="12"/>
                          <a:pt x="11" y="12"/>
                          <a:pt x="9" y="12"/>
                        </a:cubicBezTo>
                        <a:cubicBezTo>
                          <a:pt x="4" y="12"/>
                          <a:pt x="3" y="11"/>
                          <a:pt x="0" y="12"/>
                        </a:cubicBezTo>
                        <a:cubicBezTo>
                          <a:pt x="2" y="4"/>
                          <a:pt x="6" y="2"/>
                          <a:pt x="12"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73" name="Freeform: Shape 364"/>
                  <p:cNvSpPr/>
                  <p:nvPr/>
                </p:nvSpPr>
                <p:spPr bwMode="auto">
                  <a:xfrm>
                    <a:off x="2614613" y="1139825"/>
                    <a:ext cx="109538" cy="57150"/>
                  </a:xfrm>
                  <a:custGeom>
                    <a:avLst/>
                    <a:gdLst/>
                    <a:ahLst/>
                    <a:cxnLst>
                      <a:cxn ang="0">
                        <a:pos x="54" y="32"/>
                      </a:cxn>
                      <a:cxn ang="0">
                        <a:pos x="33" y="30"/>
                      </a:cxn>
                      <a:cxn ang="0">
                        <a:pos x="19" y="29"/>
                      </a:cxn>
                      <a:cxn ang="0">
                        <a:pos x="7" y="25"/>
                      </a:cxn>
                      <a:cxn ang="0">
                        <a:pos x="20" y="20"/>
                      </a:cxn>
                      <a:cxn ang="0">
                        <a:pos x="20" y="15"/>
                      </a:cxn>
                      <a:cxn ang="0">
                        <a:pos x="5" y="15"/>
                      </a:cxn>
                      <a:cxn ang="0">
                        <a:pos x="8" y="10"/>
                      </a:cxn>
                      <a:cxn ang="0">
                        <a:pos x="0" y="3"/>
                      </a:cxn>
                      <a:cxn ang="0">
                        <a:pos x="14" y="0"/>
                      </a:cxn>
                      <a:cxn ang="0">
                        <a:pos x="31" y="8"/>
                      </a:cxn>
                      <a:cxn ang="0">
                        <a:pos x="40" y="4"/>
                      </a:cxn>
                      <a:cxn ang="0">
                        <a:pos x="53" y="15"/>
                      </a:cxn>
                      <a:cxn ang="0">
                        <a:pos x="60" y="11"/>
                      </a:cxn>
                      <a:cxn ang="0">
                        <a:pos x="73" y="21"/>
                      </a:cxn>
                      <a:cxn ang="0">
                        <a:pos x="70" y="26"/>
                      </a:cxn>
                      <a:cxn ang="0">
                        <a:pos x="82" y="37"/>
                      </a:cxn>
                      <a:cxn ang="0">
                        <a:pos x="74" y="43"/>
                      </a:cxn>
                      <a:cxn ang="0">
                        <a:pos x="54" y="32"/>
                      </a:cxn>
                    </a:cxnLst>
                    <a:rect l="0" t="0" r="r" b="b"/>
                    <a:pathLst>
                      <a:path w="82" h="43">
                        <a:moveTo>
                          <a:pt x="54" y="32"/>
                        </a:moveTo>
                        <a:cubicBezTo>
                          <a:pt x="46" y="32"/>
                          <a:pt x="41" y="29"/>
                          <a:pt x="33" y="30"/>
                        </a:cubicBezTo>
                        <a:cubicBezTo>
                          <a:pt x="31" y="26"/>
                          <a:pt x="25" y="29"/>
                          <a:pt x="19" y="29"/>
                        </a:cubicBezTo>
                        <a:cubicBezTo>
                          <a:pt x="13" y="29"/>
                          <a:pt x="11" y="29"/>
                          <a:pt x="7" y="25"/>
                        </a:cubicBezTo>
                        <a:cubicBezTo>
                          <a:pt x="11" y="21"/>
                          <a:pt x="15" y="22"/>
                          <a:pt x="20" y="20"/>
                        </a:cubicBezTo>
                        <a:cubicBezTo>
                          <a:pt x="19" y="18"/>
                          <a:pt x="19" y="16"/>
                          <a:pt x="20" y="15"/>
                        </a:cubicBezTo>
                        <a:cubicBezTo>
                          <a:pt x="10" y="15"/>
                          <a:pt x="8" y="17"/>
                          <a:pt x="5" y="15"/>
                        </a:cubicBezTo>
                        <a:cubicBezTo>
                          <a:pt x="6" y="14"/>
                          <a:pt x="7" y="12"/>
                          <a:pt x="8" y="10"/>
                        </a:cubicBezTo>
                        <a:cubicBezTo>
                          <a:pt x="2" y="10"/>
                          <a:pt x="0" y="9"/>
                          <a:pt x="0" y="3"/>
                        </a:cubicBezTo>
                        <a:cubicBezTo>
                          <a:pt x="6" y="3"/>
                          <a:pt x="9" y="0"/>
                          <a:pt x="14" y="0"/>
                        </a:cubicBezTo>
                        <a:cubicBezTo>
                          <a:pt x="24" y="0"/>
                          <a:pt x="26" y="8"/>
                          <a:pt x="31" y="8"/>
                        </a:cubicBezTo>
                        <a:cubicBezTo>
                          <a:pt x="35" y="8"/>
                          <a:pt x="36" y="4"/>
                          <a:pt x="40" y="4"/>
                        </a:cubicBezTo>
                        <a:cubicBezTo>
                          <a:pt x="49" y="4"/>
                          <a:pt x="48" y="15"/>
                          <a:pt x="53" y="15"/>
                        </a:cubicBezTo>
                        <a:cubicBezTo>
                          <a:pt x="56" y="15"/>
                          <a:pt x="57" y="11"/>
                          <a:pt x="60" y="11"/>
                        </a:cubicBezTo>
                        <a:cubicBezTo>
                          <a:pt x="66" y="11"/>
                          <a:pt x="71" y="19"/>
                          <a:pt x="73" y="21"/>
                        </a:cubicBezTo>
                        <a:cubicBezTo>
                          <a:pt x="72" y="22"/>
                          <a:pt x="70" y="24"/>
                          <a:pt x="70" y="26"/>
                        </a:cubicBezTo>
                        <a:cubicBezTo>
                          <a:pt x="73" y="29"/>
                          <a:pt x="82" y="33"/>
                          <a:pt x="82" y="37"/>
                        </a:cubicBezTo>
                        <a:cubicBezTo>
                          <a:pt x="82" y="42"/>
                          <a:pt x="77" y="43"/>
                          <a:pt x="74" y="43"/>
                        </a:cubicBezTo>
                        <a:cubicBezTo>
                          <a:pt x="63" y="43"/>
                          <a:pt x="64" y="32"/>
                          <a:pt x="54" y="3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74" name="Freeform: Shape 365"/>
                  <p:cNvSpPr/>
                  <p:nvPr/>
                </p:nvSpPr>
                <p:spPr bwMode="auto">
                  <a:xfrm>
                    <a:off x="2657475" y="1189038"/>
                    <a:ext cx="30163" cy="9525"/>
                  </a:xfrm>
                  <a:custGeom>
                    <a:avLst/>
                    <a:gdLst/>
                    <a:ahLst/>
                    <a:cxnLst>
                      <a:cxn ang="0">
                        <a:pos x="8" y="7"/>
                      </a:cxn>
                      <a:cxn ang="0">
                        <a:pos x="12" y="0"/>
                      </a:cxn>
                      <a:cxn ang="0">
                        <a:pos x="23" y="4"/>
                      </a:cxn>
                      <a:cxn ang="0">
                        <a:pos x="8" y="7"/>
                      </a:cxn>
                    </a:cxnLst>
                    <a:rect l="0" t="0" r="r" b="b"/>
                    <a:pathLst>
                      <a:path w="23" h="7">
                        <a:moveTo>
                          <a:pt x="8" y="7"/>
                        </a:moveTo>
                        <a:cubicBezTo>
                          <a:pt x="0" y="7"/>
                          <a:pt x="11" y="0"/>
                          <a:pt x="12" y="0"/>
                        </a:cubicBezTo>
                        <a:cubicBezTo>
                          <a:pt x="17" y="0"/>
                          <a:pt x="19" y="3"/>
                          <a:pt x="23" y="4"/>
                        </a:cubicBezTo>
                        <a:cubicBezTo>
                          <a:pt x="20" y="7"/>
                          <a:pt x="15" y="7"/>
                          <a:pt x="8" y="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75" name="Freeform: Shape 366"/>
                  <p:cNvSpPr/>
                  <p:nvPr/>
                </p:nvSpPr>
                <p:spPr bwMode="auto">
                  <a:xfrm>
                    <a:off x="2765425" y="1223963"/>
                    <a:ext cx="287338" cy="90488"/>
                  </a:xfrm>
                  <a:custGeom>
                    <a:avLst/>
                    <a:gdLst/>
                    <a:ahLst/>
                    <a:cxnLst>
                      <a:cxn ang="0">
                        <a:pos x="215" y="45"/>
                      </a:cxn>
                      <a:cxn ang="0">
                        <a:pos x="210" y="51"/>
                      </a:cxn>
                      <a:cxn ang="0">
                        <a:pos x="216" y="52"/>
                      </a:cxn>
                      <a:cxn ang="0">
                        <a:pos x="179" y="67"/>
                      </a:cxn>
                      <a:cxn ang="0">
                        <a:pos x="170" y="60"/>
                      </a:cxn>
                      <a:cxn ang="0">
                        <a:pos x="159" y="66"/>
                      </a:cxn>
                      <a:cxn ang="0">
                        <a:pos x="124" y="66"/>
                      </a:cxn>
                      <a:cxn ang="0">
                        <a:pos x="102" y="60"/>
                      </a:cxn>
                      <a:cxn ang="0">
                        <a:pos x="97" y="60"/>
                      </a:cxn>
                      <a:cxn ang="0">
                        <a:pos x="84" y="67"/>
                      </a:cxn>
                      <a:cxn ang="0">
                        <a:pos x="53" y="47"/>
                      </a:cxn>
                      <a:cxn ang="0">
                        <a:pos x="58" y="40"/>
                      </a:cxn>
                      <a:cxn ang="0">
                        <a:pos x="40" y="18"/>
                      </a:cxn>
                      <a:cxn ang="0">
                        <a:pos x="32" y="22"/>
                      </a:cxn>
                      <a:cxn ang="0">
                        <a:pos x="0" y="7"/>
                      </a:cxn>
                      <a:cxn ang="0">
                        <a:pos x="13" y="0"/>
                      </a:cxn>
                      <a:cxn ang="0">
                        <a:pos x="51" y="15"/>
                      </a:cxn>
                      <a:cxn ang="0">
                        <a:pos x="60" y="12"/>
                      </a:cxn>
                      <a:cxn ang="0">
                        <a:pos x="68" y="12"/>
                      </a:cxn>
                      <a:cxn ang="0">
                        <a:pos x="89" y="25"/>
                      </a:cxn>
                      <a:cxn ang="0">
                        <a:pos x="71" y="25"/>
                      </a:cxn>
                      <a:cxn ang="0">
                        <a:pos x="91" y="35"/>
                      </a:cxn>
                      <a:cxn ang="0">
                        <a:pos x="88" y="38"/>
                      </a:cxn>
                      <a:cxn ang="0">
                        <a:pos x="95" y="40"/>
                      </a:cxn>
                      <a:cxn ang="0">
                        <a:pos x="125" y="45"/>
                      </a:cxn>
                      <a:cxn ang="0">
                        <a:pos x="181" y="34"/>
                      </a:cxn>
                      <a:cxn ang="0">
                        <a:pos x="216" y="46"/>
                      </a:cxn>
                      <a:cxn ang="0">
                        <a:pos x="211" y="47"/>
                      </a:cxn>
                      <a:cxn ang="0">
                        <a:pos x="215" y="45"/>
                      </a:cxn>
                    </a:cxnLst>
                    <a:rect l="0" t="0" r="r" b="b"/>
                    <a:pathLst>
                      <a:path w="216" h="68">
                        <a:moveTo>
                          <a:pt x="215" y="45"/>
                        </a:moveTo>
                        <a:cubicBezTo>
                          <a:pt x="213" y="46"/>
                          <a:pt x="211" y="48"/>
                          <a:pt x="210" y="51"/>
                        </a:cubicBezTo>
                        <a:cubicBezTo>
                          <a:pt x="213" y="52"/>
                          <a:pt x="216" y="52"/>
                          <a:pt x="216" y="52"/>
                        </a:cubicBezTo>
                        <a:cubicBezTo>
                          <a:pt x="215" y="67"/>
                          <a:pt x="195" y="67"/>
                          <a:pt x="179" y="67"/>
                        </a:cubicBezTo>
                        <a:cubicBezTo>
                          <a:pt x="174" y="67"/>
                          <a:pt x="171" y="64"/>
                          <a:pt x="170" y="60"/>
                        </a:cubicBezTo>
                        <a:cubicBezTo>
                          <a:pt x="164" y="61"/>
                          <a:pt x="163" y="64"/>
                          <a:pt x="159" y="66"/>
                        </a:cubicBezTo>
                        <a:cubicBezTo>
                          <a:pt x="124" y="66"/>
                          <a:pt x="124" y="66"/>
                          <a:pt x="124" y="66"/>
                        </a:cubicBezTo>
                        <a:cubicBezTo>
                          <a:pt x="115" y="68"/>
                          <a:pt x="101" y="67"/>
                          <a:pt x="102" y="60"/>
                        </a:cubicBezTo>
                        <a:cubicBezTo>
                          <a:pt x="97" y="60"/>
                          <a:pt x="97" y="60"/>
                          <a:pt x="97" y="60"/>
                        </a:cubicBezTo>
                        <a:cubicBezTo>
                          <a:pt x="95" y="62"/>
                          <a:pt x="88" y="67"/>
                          <a:pt x="84" y="67"/>
                        </a:cubicBezTo>
                        <a:cubicBezTo>
                          <a:pt x="75" y="67"/>
                          <a:pt x="53" y="56"/>
                          <a:pt x="53" y="47"/>
                        </a:cubicBezTo>
                        <a:cubicBezTo>
                          <a:pt x="53" y="44"/>
                          <a:pt x="56" y="41"/>
                          <a:pt x="58" y="40"/>
                        </a:cubicBezTo>
                        <a:cubicBezTo>
                          <a:pt x="50" y="32"/>
                          <a:pt x="48" y="25"/>
                          <a:pt x="40" y="18"/>
                        </a:cubicBezTo>
                        <a:cubicBezTo>
                          <a:pt x="38" y="20"/>
                          <a:pt x="35" y="22"/>
                          <a:pt x="32" y="22"/>
                        </a:cubicBezTo>
                        <a:cubicBezTo>
                          <a:pt x="27" y="22"/>
                          <a:pt x="0" y="11"/>
                          <a:pt x="0" y="7"/>
                        </a:cubicBezTo>
                        <a:cubicBezTo>
                          <a:pt x="0" y="0"/>
                          <a:pt x="8" y="0"/>
                          <a:pt x="13" y="0"/>
                        </a:cubicBezTo>
                        <a:cubicBezTo>
                          <a:pt x="33" y="0"/>
                          <a:pt x="36" y="15"/>
                          <a:pt x="51" y="15"/>
                        </a:cubicBezTo>
                        <a:cubicBezTo>
                          <a:pt x="56" y="15"/>
                          <a:pt x="58" y="15"/>
                          <a:pt x="60" y="12"/>
                        </a:cubicBezTo>
                        <a:cubicBezTo>
                          <a:pt x="63" y="12"/>
                          <a:pt x="68" y="12"/>
                          <a:pt x="68" y="12"/>
                        </a:cubicBezTo>
                        <a:cubicBezTo>
                          <a:pt x="65" y="22"/>
                          <a:pt x="85" y="19"/>
                          <a:pt x="89" y="25"/>
                        </a:cubicBezTo>
                        <a:cubicBezTo>
                          <a:pt x="71" y="25"/>
                          <a:pt x="71" y="25"/>
                          <a:pt x="71" y="25"/>
                        </a:cubicBezTo>
                        <a:cubicBezTo>
                          <a:pt x="74" y="37"/>
                          <a:pt x="85" y="30"/>
                          <a:pt x="91" y="35"/>
                        </a:cubicBezTo>
                        <a:cubicBezTo>
                          <a:pt x="90" y="36"/>
                          <a:pt x="88" y="36"/>
                          <a:pt x="88" y="38"/>
                        </a:cubicBezTo>
                        <a:cubicBezTo>
                          <a:pt x="88" y="44"/>
                          <a:pt x="93" y="41"/>
                          <a:pt x="95" y="40"/>
                        </a:cubicBezTo>
                        <a:cubicBezTo>
                          <a:pt x="106" y="42"/>
                          <a:pt x="114" y="45"/>
                          <a:pt x="125" y="45"/>
                        </a:cubicBezTo>
                        <a:cubicBezTo>
                          <a:pt x="150" y="45"/>
                          <a:pt x="158" y="34"/>
                          <a:pt x="181" y="34"/>
                        </a:cubicBezTo>
                        <a:cubicBezTo>
                          <a:pt x="198" y="34"/>
                          <a:pt x="210" y="35"/>
                          <a:pt x="216" y="46"/>
                        </a:cubicBezTo>
                        <a:cubicBezTo>
                          <a:pt x="215" y="47"/>
                          <a:pt x="213" y="47"/>
                          <a:pt x="211" y="47"/>
                        </a:cubicBezTo>
                        <a:lnTo>
                          <a:pt x="215" y="45"/>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76" name="Freeform: Shape 367"/>
                  <p:cNvSpPr/>
                  <p:nvPr/>
                </p:nvSpPr>
                <p:spPr bwMode="auto">
                  <a:xfrm>
                    <a:off x="2768600" y="1271588"/>
                    <a:ext cx="49213" cy="38100"/>
                  </a:xfrm>
                  <a:custGeom>
                    <a:avLst/>
                    <a:gdLst/>
                    <a:ahLst/>
                    <a:cxnLst>
                      <a:cxn ang="0">
                        <a:pos x="6" y="10"/>
                      </a:cxn>
                      <a:cxn ang="0">
                        <a:pos x="19" y="0"/>
                      </a:cxn>
                      <a:cxn ang="0">
                        <a:pos x="37" y="15"/>
                      </a:cxn>
                      <a:cxn ang="0">
                        <a:pos x="29" y="29"/>
                      </a:cxn>
                      <a:cxn ang="0">
                        <a:pos x="0" y="17"/>
                      </a:cxn>
                      <a:cxn ang="0">
                        <a:pos x="6" y="10"/>
                      </a:cxn>
                    </a:cxnLst>
                    <a:rect l="0" t="0" r="r" b="b"/>
                    <a:pathLst>
                      <a:path w="37" h="29">
                        <a:moveTo>
                          <a:pt x="6" y="10"/>
                        </a:moveTo>
                        <a:cubicBezTo>
                          <a:pt x="10" y="10"/>
                          <a:pt x="9" y="0"/>
                          <a:pt x="19" y="0"/>
                        </a:cubicBezTo>
                        <a:cubicBezTo>
                          <a:pt x="27" y="0"/>
                          <a:pt x="37" y="9"/>
                          <a:pt x="37" y="15"/>
                        </a:cubicBezTo>
                        <a:cubicBezTo>
                          <a:pt x="37" y="22"/>
                          <a:pt x="35" y="29"/>
                          <a:pt x="29" y="29"/>
                        </a:cubicBezTo>
                        <a:cubicBezTo>
                          <a:pt x="25" y="29"/>
                          <a:pt x="0" y="17"/>
                          <a:pt x="0" y="17"/>
                        </a:cubicBezTo>
                        <a:cubicBezTo>
                          <a:pt x="0" y="13"/>
                          <a:pt x="5" y="10"/>
                          <a:pt x="6" y="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77" name="Freeform: Shape 368"/>
                  <p:cNvSpPr/>
                  <p:nvPr/>
                </p:nvSpPr>
                <p:spPr bwMode="auto">
                  <a:xfrm>
                    <a:off x="2774950" y="1198563"/>
                    <a:ext cx="46038" cy="12700"/>
                  </a:xfrm>
                  <a:custGeom>
                    <a:avLst/>
                    <a:gdLst/>
                    <a:ahLst/>
                    <a:cxnLst>
                      <a:cxn ang="0">
                        <a:pos x="29" y="0"/>
                      </a:cxn>
                      <a:cxn ang="0">
                        <a:pos x="35" y="0"/>
                      </a:cxn>
                      <a:cxn ang="0">
                        <a:pos x="35" y="6"/>
                      </a:cxn>
                      <a:cxn ang="0">
                        <a:pos x="28" y="10"/>
                      </a:cxn>
                      <a:cxn ang="0">
                        <a:pos x="0" y="5"/>
                      </a:cxn>
                      <a:cxn ang="0">
                        <a:pos x="29" y="0"/>
                      </a:cxn>
                    </a:cxnLst>
                    <a:rect l="0" t="0" r="r" b="b"/>
                    <a:pathLst>
                      <a:path w="35" h="10">
                        <a:moveTo>
                          <a:pt x="29" y="0"/>
                        </a:moveTo>
                        <a:cubicBezTo>
                          <a:pt x="34" y="0"/>
                          <a:pt x="30" y="1"/>
                          <a:pt x="35" y="0"/>
                        </a:cubicBezTo>
                        <a:cubicBezTo>
                          <a:pt x="35" y="3"/>
                          <a:pt x="35" y="5"/>
                          <a:pt x="35" y="6"/>
                        </a:cubicBezTo>
                        <a:cubicBezTo>
                          <a:pt x="35" y="8"/>
                          <a:pt x="32" y="10"/>
                          <a:pt x="28" y="10"/>
                        </a:cubicBezTo>
                        <a:cubicBezTo>
                          <a:pt x="26" y="10"/>
                          <a:pt x="0" y="5"/>
                          <a:pt x="0" y="5"/>
                        </a:cubicBezTo>
                        <a:cubicBezTo>
                          <a:pt x="5" y="1"/>
                          <a:pt x="21" y="0"/>
                          <a:pt x="29"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78" name="Freeform: Shape 369"/>
                  <p:cNvSpPr/>
                  <p:nvPr/>
                </p:nvSpPr>
                <p:spPr bwMode="auto">
                  <a:xfrm>
                    <a:off x="2740025" y="1154113"/>
                    <a:ext cx="53975" cy="44450"/>
                  </a:xfrm>
                  <a:custGeom>
                    <a:avLst/>
                    <a:gdLst/>
                    <a:ahLst/>
                    <a:cxnLst>
                      <a:cxn ang="0">
                        <a:pos x="10" y="28"/>
                      </a:cxn>
                      <a:cxn ang="0">
                        <a:pos x="14" y="23"/>
                      </a:cxn>
                      <a:cxn ang="0">
                        <a:pos x="0" y="7"/>
                      </a:cxn>
                      <a:cxn ang="0">
                        <a:pos x="10" y="0"/>
                      </a:cxn>
                      <a:cxn ang="0">
                        <a:pos x="25" y="7"/>
                      </a:cxn>
                      <a:cxn ang="0">
                        <a:pos x="41" y="17"/>
                      </a:cxn>
                      <a:cxn ang="0">
                        <a:pos x="41" y="28"/>
                      </a:cxn>
                      <a:cxn ang="0">
                        <a:pos x="10" y="28"/>
                      </a:cxn>
                    </a:cxnLst>
                    <a:rect l="0" t="0" r="r" b="b"/>
                    <a:pathLst>
                      <a:path w="41" h="33">
                        <a:moveTo>
                          <a:pt x="10" y="28"/>
                        </a:moveTo>
                        <a:cubicBezTo>
                          <a:pt x="10" y="26"/>
                          <a:pt x="13" y="24"/>
                          <a:pt x="14" y="23"/>
                        </a:cubicBezTo>
                        <a:cubicBezTo>
                          <a:pt x="9" y="18"/>
                          <a:pt x="0" y="15"/>
                          <a:pt x="0" y="7"/>
                        </a:cubicBezTo>
                        <a:cubicBezTo>
                          <a:pt x="0" y="2"/>
                          <a:pt x="6" y="0"/>
                          <a:pt x="10" y="0"/>
                        </a:cubicBezTo>
                        <a:cubicBezTo>
                          <a:pt x="11" y="4"/>
                          <a:pt x="21" y="7"/>
                          <a:pt x="25" y="7"/>
                        </a:cubicBezTo>
                        <a:cubicBezTo>
                          <a:pt x="25" y="17"/>
                          <a:pt x="41" y="7"/>
                          <a:pt x="41" y="17"/>
                        </a:cubicBezTo>
                        <a:cubicBezTo>
                          <a:pt x="41" y="20"/>
                          <a:pt x="39" y="23"/>
                          <a:pt x="41" y="28"/>
                        </a:cubicBezTo>
                        <a:cubicBezTo>
                          <a:pt x="25" y="31"/>
                          <a:pt x="10" y="33"/>
                          <a:pt x="10" y="2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79" name="Freeform: Shape 370"/>
                  <p:cNvSpPr/>
                  <p:nvPr/>
                </p:nvSpPr>
                <p:spPr bwMode="auto">
                  <a:xfrm>
                    <a:off x="2719388" y="1114425"/>
                    <a:ext cx="20638" cy="12700"/>
                  </a:xfrm>
                  <a:custGeom>
                    <a:avLst/>
                    <a:gdLst/>
                    <a:ahLst/>
                    <a:cxnLst>
                      <a:cxn ang="0">
                        <a:pos x="16" y="0"/>
                      </a:cxn>
                      <a:cxn ang="0">
                        <a:pos x="16" y="9"/>
                      </a:cxn>
                      <a:cxn ang="0">
                        <a:pos x="8" y="9"/>
                      </a:cxn>
                      <a:cxn ang="0">
                        <a:pos x="0" y="0"/>
                      </a:cxn>
                      <a:cxn ang="0">
                        <a:pos x="16" y="0"/>
                      </a:cxn>
                    </a:cxnLst>
                    <a:rect l="0" t="0" r="r" b="b"/>
                    <a:pathLst>
                      <a:path w="16" h="9">
                        <a:moveTo>
                          <a:pt x="16" y="0"/>
                        </a:moveTo>
                        <a:cubicBezTo>
                          <a:pt x="16" y="9"/>
                          <a:pt x="16" y="9"/>
                          <a:pt x="16" y="9"/>
                        </a:cubicBezTo>
                        <a:cubicBezTo>
                          <a:pt x="8" y="9"/>
                          <a:pt x="8" y="9"/>
                          <a:pt x="8" y="9"/>
                        </a:cubicBezTo>
                        <a:cubicBezTo>
                          <a:pt x="6" y="7"/>
                          <a:pt x="0" y="6"/>
                          <a:pt x="0" y="0"/>
                        </a:cubicBezTo>
                        <a:cubicBezTo>
                          <a:pt x="6" y="0"/>
                          <a:pt x="13" y="0"/>
                          <a:pt x="16"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80" name="Freeform: Shape 371"/>
                  <p:cNvSpPr/>
                  <p:nvPr/>
                </p:nvSpPr>
                <p:spPr bwMode="auto">
                  <a:xfrm>
                    <a:off x="2776538" y="1062038"/>
                    <a:ext cx="184150" cy="123825"/>
                  </a:xfrm>
                  <a:custGeom>
                    <a:avLst/>
                    <a:gdLst/>
                    <a:ahLst/>
                    <a:cxnLst>
                      <a:cxn ang="0">
                        <a:pos x="92" y="37"/>
                      </a:cxn>
                      <a:cxn ang="0">
                        <a:pos x="97" y="37"/>
                      </a:cxn>
                      <a:cxn ang="0">
                        <a:pos x="97" y="32"/>
                      </a:cxn>
                      <a:cxn ang="0">
                        <a:pos x="95" y="28"/>
                      </a:cxn>
                      <a:cxn ang="0">
                        <a:pos x="100" y="28"/>
                      </a:cxn>
                      <a:cxn ang="0">
                        <a:pos x="105" y="36"/>
                      </a:cxn>
                      <a:cxn ang="0">
                        <a:pos x="111" y="43"/>
                      </a:cxn>
                      <a:cxn ang="0">
                        <a:pos x="108" y="49"/>
                      </a:cxn>
                      <a:cxn ang="0">
                        <a:pos x="115" y="49"/>
                      </a:cxn>
                      <a:cxn ang="0">
                        <a:pos x="137" y="55"/>
                      </a:cxn>
                      <a:cxn ang="0">
                        <a:pos x="136" y="61"/>
                      </a:cxn>
                      <a:cxn ang="0">
                        <a:pos x="126" y="64"/>
                      </a:cxn>
                      <a:cxn ang="0">
                        <a:pos x="105" y="78"/>
                      </a:cxn>
                      <a:cxn ang="0">
                        <a:pos x="98" y="69"/>
                      </a:cxn>
                      <a:cxn ang="0">
                        <a:pos x="93" y="76"/>
                      </a:cxn>
                      <a:cxn ang="0">
                        <a:pos x="99" y="84"/>
                      </a:cxn>
                      <a:cxn ang="0">
                        <a:pos x="91" y="84"/>
                      </a:cxn>
                      <a:cxn ang="0">
                        <a:pos x="91" y="90"/>
                      </a:cxn>
                      <a:cxn ang="0">
                        <a:pos x="75" y="82"/>
                      </a:cxn>
                      <a:cxn ang="0">
                        <a:pos x="64" y="92"/>
                      </a:cxn>
                      <a:cxn ang="0">
                        <a:pos x="47" y="84"/>
                      </a:cxn>
                      <a:cxn ang="0">
                        <a:pos x="53" y="81"/>
                      </a:cxn>
                      <a:cxn ang="0">
                        <a:pos x="33" y="70"/>
                      </a:cxn>
                      <a:cxn ang="0">
                        <a:pos x="66" y="61"/>
                      </a:cxn>
                      <a:cxn ang="0">
                        <a:pos x="48" y="58"/>
                      </a:cxn>
                      <a:cxn ang="0">
                        <a:pos x="35" y="61"/>
                      </a:cxn>
                      <a:cxn ang="0">
                        <a:pos x="29" y="56"/>
                      </a:cxn>
                      <a:cxn ang="0">
                        <a:pos x="19" y="59"/>
                      </a:cxn>
                      <a:cxn ang="0">
                        <a:pos x="16" y="55"/>
                      </a:cxn>
                      <a:cxn ang="0">
                        <a:pos x="26" y="49"/>
                      </a:cxn>
                      <a:cxn ang="0">
                        <a:pos x="0" y="35"/>
                      </a:cxn>
                      <a:cxn ang="0">
                        <a:pos x="7" y="35"/>
                      </a:cxn>
                      <a:cxn ang="0">
                        <a:pos x="20" y="39"/>
                      </a:cxn>
                      <a:cxn ang="0">
                        <a:pos x="24" y="36"/>
                      </a:cxn>
                      <a:cxn ang="0">
                        <a:pos x="5" y="26"/>
                      </a:cxn>
                      <a:cxn ang="0">
                        <a:pos x="15" y="22"/>
                      </a:cxn>
                      <a:cxn ang="0">
                        <a:pos x="27" y="25"/>
                      </a:cxn>
                      <a:cxn ang="0">
                        <a:pos x="32" y="20"/>
                      </a:cxn>
                      <a:cxn ang="0">
                        <a:pos x="19" y="20"/>
                      </a:cxn>
                      <a:cxn ang="0">
                        <a:pos x="14" y="13"/>
                      </a:cxn>
                      <a:cxn ang="0">
                        <a:pos x="30" y="9"/>
                      </a:cxn>
                      <a:cxn ang="0">
                        <a:pos x="38" y="9"/>
                      </a:cxn>
                      <a:cxn ang="0">
                        <a:pos x="25" y="0"/>
                      </a:cxn>
                      <a:cxn ang="0">
                        <a:pos x="53" y="5"/>
                      </a:cxn>
                      <a:cxn ang="0">
                        <a:pos x="67" y="24"/>
                      </a:cxn>
                      <a:cxn ang="0">
                        <a:pos x="84" y="25"/>
                      </a:cxn>
                      <a:cxn ang="0">
                        <a:pos x="92" y="37"/>
                      </a:cxn>
                    </a:cxnLst>
                    <a:rect l="0" t="0" r="r" b="b"/>
                    <a:pathLst>
                      <a:path w="138" h="92">
                        <a:moveTo>
                          <a:pt x="92" y="37"/>
                        </a:moveTo>
                        <a:cubicBezTo>
                          <a:pt x="97" y="37"/>
                          <a:pt x="97" y="37"/>
                          <a:pt x="97" y="37"/>
                        </a:cubicBezTo>
                        <a:cubicBezTo>
                          <a:pt x="97" y="32"/>
                          <a:pt x="97" y="32"/>
                          <a:pt x="97" y="32"/>
                        </a:cubicBezTo>
                        <a:cubicBezTo>
                          <a:pt x="95" y="28"/>
                          <a:pt x="95" y="28"/>
                          <a:pt x="95" y="28"/>
                        </a:cubicBezTo>
                        <a:cubicBezTo>
                          <a:pt x="97" y="28"/>
                          <a:pt x="98" y="28"/>
                          <a:pt x="100" y="28"/>
                        </a:cubicBezTo>
                        <a:cubicBezTo>
                          <a:pt x="106" y="28"/>
                          <a:pt x="105" y="31"/>
                          <a:pt x="105" y="36"/>
                        </a:cubicBezTo>
                        <a:cubicBezTo>
                          <a:pt x="105" y="39"/>
                          <a:pt x="111" y="39"/>
                          <a:pt x="111" y="43"/>
                        </a:cubicBezTo>
                        <a:cubicBezTo>
                          <a:pt x="111" y="46"/>
                          <a:pt x="108" y="46"/>
                          <a:pt x="108" y="49"/>
                        </a:cubicBezTo>
                        <a:cubicBezTo>
                          <a:pt x="108" y="53"/>
                          <a:pt x="114" y="49"/>
                          <a:pt x="115" y="49"/>
                        </a:cubicBezTo>
                        <a:cubicBezTo>
                          <a:pt x="120" y="49"/>
                          <a:pt x="131" y="54"/>
                          <a:pt x="137" y="55"/>
                        </a:cubicBezTo>
                        <a:cubicBezTo>
                          <a:pt x="137" y="58"/>
                          <a:pt x="138" y="60"/>
                          <a:pt x="136" y="61"/>
                        </a:cubicBezTo>
                        <a:cubicBezTo>
                          <a:pt x="135" y="64"/>
                          <a:pt x="130" y="63"/>
                          <a:pt x="126" y="64"/>
                        </a:cubicBezTo>
                        <a:cubicBezTo>
                          <a:pt x="117" y="65"/>
                          <a:pt x="111" y="78"/>
                          <a:pt x="105" y="78"/>
                        </a:cubicBezTo>
                        <a:cubicBezTo>
                          <a:pt x="100" y="78"/>
                          <a:pt x="100" y="74"/>
                          <a:pt x="98" y="69"/>
                        </a:cubicBezTo>
                        <a:cubicBezTo>
                          <a:pt x="96" y="71"/>
                          <a:pt x="95" y="73"/>
                          <a:pt x="93" y="76"/>
                        </a:cubicBezTo>
                        <a:cubicBezTo>
                          <a:pt x="96" y="80"/>
                          <a:pt x="97" y="81"/>
                          <a:pt x="99" y="84"/>
                        </a:cubicBezTo>
                        <a:cubicBezTo>
                          <a:pt x="91" y="84"/>
                          <a:pt x="91" y="84"/>
                          <a:pt x="91" y="84"/>
                        </a:cubicBezTo>
                        <a:cubicBezTo>
                          <a:pt x="91" y="90"/>
                          <a:pt x="91" y="90"/>
                          <a:pt x="91" y="90"/>
                        </a:cubicBezTo>
                        <a:cubicBezTo>
                          <a:pt x="87" y="91"/>
                          <a:pt x="79" y="85"/>
                          <a:pt x="75" y="82"/>
                        </a:cubicBezTo>
                        <a:cubicBezTo>
                          <a:pt x="75" y="90"/>
                          <a:pt x="71" y="92"/>
                          <a:pt x="64" y="92"/>
                        </a:cubicBezTo>
                        <a:cubicBezTo>
                          <a:pt x="57" y="92"/>
                          <a:pt x="48" y="91"/>
                          <a:pt x="47" y="84"/>
                        </a:cubicBezTo>
                        <a:cubicBezTo>
                          <a:pt x="50" y="84"/>
                          <a:pt x="51" y="83"/>
                          <a:pt x="53" y="81"/>
                        </a:cubicBezTo>
                        <a:cubicBezTo>
                          <a:pt x="45" y="81"/>
                          <a:pt x="33" y="77"/>
                          <a:pt x="33" y="70"/>
                        </a:cubicBezTo>
                        <a:cubicBezTo>
                          <a:pt x="33" y="62"/>
                          <a:pt x="60" y="63"/>
                          <a:pt x="66" y="61"/>
                        </a:cubicBezTo>
                        <a:cubicBezTo>
                          <a:pt x="60" y="60"/>
                          <a:pt x="55" y="58"/>
                          <a:pt x="48" y="58"/>
                        </a:cubicBezTo>
                        <a:cubicBezTo>
                          <a:pt x="41" y="58"/>
                          <a:pt x="40" y="61"/>
                          <a:pt x="35" y="61"/>
                        </a:cubicBezTo>
                        <a:cubicBezTo>
                          <a:pt x="30" y="61"/>
                          <a:pt x="30" y="58"/>
                          <a:pt x="29" y="56"/>
                        </a:cubicBezTo>
                        <a:cubicBezTo>
                          <a:pt x="24" y="58"/>
                          <a:pt x="23" y="59"/>
                          <a:pt x="19" y="59"/>
                        </a:cubicBezTo>
                        <a:cubicBezTo>
                          <a:pt x="16" y="59"/>
                          <a:pt x="16" y="58"/>
                          <a:pt x="16" y="55"/>
                        </a:cubicBezTo>
                        <a:cubicBezTo>
                          <a:pt x="20" y="53"/>
                          <a:pt x="23" y="53"/>
                          <a:pt x="26" y="49"/>
                        </a:cubicBezTo>
                        <a:cubicBezTo>
                          <a:pt x="11" y="49"/>
                          <a:pt x="2" y="48"/>
                          <a:pt x="0" y="35"/>
                        </a:cubicBezTo>
                        <a:cubicBezTo>
                          <a:pt x="7" y="35"/>
                          <a:pt x="7" y="35"/>
                          <a:pt x="7" y="35"/>
                        </a:cubicBezTo>
                        <a:cubicBezTo>
                          <a:pt x="9" y="37"/>
                          <a:pt x="16" y="39"/>
                          <a:pt x="20" y="39"/>
                        </a:cubicBezTo>
                        <a:cubicBezTo>
                          <a:pt x="22" y="39"/>
                          <a:pt x="24" y="36"/>
                          <a:pt x="24" y="36"/>
                        </a:cubicBezTo>
                        <a:cubicBezTo>
                          <a:pt x="19" y="34"/>
                          <a:pt x="5" y="31"/>
                          <a:pt x="5" y="26"/>
                        </a:cubicBezTo>
                        <a:cubicBezTo>
                          <a:pt x="5" y="21"/>
                          <a:pt x="11" y="22"/>
                          <a:pt x="15" y="22"/>
                        </a:cubicBezTo>
                        <a:cubicBezTo>
                          <a:pt x="21" y="22"/>
                          <a:pt x="23" y="25"/>
                          <a:pt x="27" y="25"/>
                        </a:cubicBezTo>
                        <a:cubicBezTo>
                          <a:pt x="30" y="25"/>
                          <a:pt x="30" y="22"/>
                          <a:pt x="32" y="20"/>
                        </a:cubicBezTo>
                        <a:cubicBezTo>
                          <a:pt x="27" y="18"/>
                          <a:pt x="22" y="20"/>
                          <a:pt x="19" y="20"/>
                        </a:cubicBezTo>
                        <a:cubicBezTo>
                          <a:pt x="18" y="20"/>
                          <a:pt x="14" y="14"/>
                          <a:pt x="14" y="13"/>
                        </a:cubicBezTo>
                        <a:cubicBezTo>
                          <a:pt x="19" y="10"/>
                          <a:pt x="23" y="8"/>
                          <a:pt x="30" y="9"/>
                        </a:cubicBezTo>
                        <a:cubicBezTo>
                          <a:pt x="38" y="9"/>
                          <a:pt x="38" y="9"/>
                          <a:pt x="38" y="9"/>
                        </a:cubicBezTo>
                        <a:cubicBezTo>
                          <a:pt x="33" y="7"/>
                          <a:pt x="25" y="6"/>
                          <a:pt x="25" y="0"/>
                        </a:cubicBezTo>
                        <a:cubicBezTo>
                          <a:pt x="36" y="1"/>
                          <a:pt x="45" y="2"/>
                          <a:pt x="53" y="5"/>
                        </a:cubicBezTo>
                        <a:cubicBezTo>
                          <a:pt x="61" y="9"/>
                          <a:pt x="60" y="21"/>
                          <a:pt x="67" y="24"/>
                        </a:cubicBezTo>
                        <a:cubicBezTo>
                          <a:pt x="73" y="27"/>
                          <a:pt x="78" y="22"/>
                          <a:pt x="84" y="25"/>
                        </a:cubicBezTo>
                        <a:cubicBezTo>
                          <a:pt x="91" y="28"/>
                          <a:pt x="88" y="33"/>
                          <a:pt x="92" y="3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81" name="Freeform: Shape 372"/>
                  <p:cNvSpPr/>
                  <p:nvPr/>
                </p:nvSpPr>
                <p:spPr bwMode="auto">
                  <a:xfrm>
                    <a:off x="2925763" y="1574800"/>
                    <a:ext cx="117475" cy="74613"/>
                  </a:xfrm>
                  <a:custGeom>
                    <a:avLst/>
                    <a:gdLst/>
                    <a:ahLst/>
                    <a:cxnLst>
                      <a:cxn ang="0">
                        <a:pos x="6" y="39"/>
                      </a:cxn>
                      <a:cxn ang="0">
                        <a:pos x="11" y="33"/>
                      </a:cxn>
                      <a:cxn ang="0">
                        <a:pos x="11" y="27"/>
                      </a:cxn>
                      <a:cxn ang="0">
                        <a:pos x="25" y="0"/>
                      </a:cxn>
                      <a:cxn ang="0">
                        <a:pos x="32" y="13"/>
                      </a:cxn>
                      <a:cxn ang="0">
                        <a:pos x="36" y="9"/>
                      </a:cxn>
                      <a:cxn ang="0">
                        <a:pos x="67" y="27"/>
                      </a:cxn>
                      <a:cxn ang="0">
                        <a:pos x="70" y="35"/>
                      </a:cxn>
                      <a:cxn ang="0">
                        <a:pos x="89" y="43"/>
                      </a:cxn>
                      <a:cxn ang="0">
                        <a:pos x="75" y="48"/>
                      </a:cxn>
                      <a:cxn ang="0">
                        <a:pos x="63" y="48"/>
                      </a:cxn>
                      <a:cxn ang="0">
                        <a:pos x="46" y="37"/>
                      </a:cxn>
                      <a:cxn ang="0">
                        <a:pos x="25" y="53"/>
                      </a:cxn>
                      <a:cxn ang="0">
                        <a:pos x="22" y="57"/>
                      </a:cxn>
                      <a:cxn ang="0">
                        <a:pos x="19" y="48"/>
                      </a:cxn>
                      <a:cxn ang="0">
                        <a:pos x="0" y="48"/>
                      </a:cxn>
                      <a:cxn ang="0">
                        <a:pos x="6" y="39"/>
                      </a:cxn>
                    </a:cxnLst>
                    <a:rect l="0" t="0" r="r" b="b"/>
                    <a:pathLst>
                      <a:path w="89" h="57">
                        <a:moveTo>
                          <a:pt x="6" y="39"/>
                        </a:moveTo>
                        <a:cubicBezTo>
                          <a:pt x="9" y="37"/>
                          <a:pt x="11" y="36"/>
                          <a:pt x="11" y="33"/>
                        </a:cubicBezTo>
                        <a:cubicBezTo>
                          <a:pt x="11" y="29"/>
                          <a:pt x="11" y="31"/>
                          <a:pt x="11" y="27"/>
                        </a:cubicBezTo>
                        <a:cubicBezTo>
                          <a:pt x="11" y="19"/>
                          <a:pt x="13" y="2"/>
                          <a:pt x="25" y="0"/>
                        </a:cubicBezTo>
                        <a:cubicBezTo>
                          <a:pt x="28" y="7"/>
                          <a:pt x="30" y="8"/>
                          <a:pt x="32" y="13"/>
                        </a:cubicBezTo>
                        <a:cubicBezTo>
                          <a:pt x="33" y="11"/>
                          <a:pt x="35" y="10"/>
                          <a:pt x="36" y="9"/>
                        </a:cubicBezTo>
                        <a:cubicBezTo>
                          <a:pt x="45" y="21"/>
                          <a:pt x="59" y="16"/>
                          <a:pt x="67" y="27"/>
                        </a:cubicBezTo>
                        <a:cubicBezTo>
                          <a:pt x="69" y="30"/>
                          <a:pt x="68" y="33"/>
                          <a:pt x="70" y="35"/>
                        </a:cubicBezTo>
                        <a:cubicBezTo>
                          <a:pt x="77" y="40"/>
                          <a:pt x="85" y="38"/>
                          <a:pt x="89" y="43"/>
                        </a:cubicBezTo>
                        <a:cubicBezTo>
                          <a:pt x="84" y="46"/>
                          <a:pt x="80" y="48"/>
                          <a:pt x="75" y="48"/>
                        </a:cubicBezTo>
                        <a:cubicBezTo>
                          <a:pt x="69" y="48"/>
                          <a:pt x="67" y="48"/>
                          <a:pt x="63" y="48"/>
                        </a:cubicBezTo>
                        <a:cubicBezTo>
                          <a:pt x="63" y="48"/>
                          <a:pt x="49" y="38"/>
                          <a:pt x="46" y="37"/>
                        </a:cubicBezTo>
                        <a:cubicBezTo>
                          <a:pt x="46" y="47"/>
                          <a:pt x="31" y="56"/>
                          <a:pt x="25" y="53"/>
                        </a:cubicBezTo>
                        <a:cubicBezTo>
                          <a:pt x="24" y="55"/>
                          <a:pt x="24" y="57"/>
                          <a:pt x="22" y="57"/>
                        </a:cubicBezTo>
                        <a:cubicBezTo>
                          <a:pt x="16" y="57"/>
                          <a:pt x="18" y="52"/>
                          <a:pt x="19" y="48"/>
                        </a:cubicBezTo>
                        <a:cubicBezTo>
                          <a:pt x="12" y="46"/>
                          <a:pt x="3" y="48"/>
                          <a:pt x="0" y="48"/>
                        </a:cubicBezTo>
                        <a:cubicBezTo>
                          <a:pt x="0" y="40"/>
                          <a:pt x="5" y="41"/>
                          <a:pt x="6" y="3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82" name="Freeform: Shape 373"/>
                  <p:cNvSpPr/>
                  <p:nvPr/>
                </p:nvSpPr>
                <p:spPr bwMode="auto">
                  <a:xfrm>
                    <a:off x="3094038" y="1500188"/>
                    <a:ext cx="36513" cy="36513"/>
                  </a:xfrm>
                  <a:custGeom>
                    <a:avLst/>
                    <a:gdLst/>
                    <a:ahLst/>
                    <a:cxnLst>
                      <a:cxn ang="0">
                        <a:pos x="27" y="18"/>
                      </a:cxn>
                      <a:cxn ang="0">
                        <a:pos x="11" y="28"/>
                      </a:cxn>
                      <a:cxn ang="0">
                        <a:pos x="0" y="18"/>
                      </a:cxn>
                      <a:cxn ang="0">
                        <a:pos x="27" y="18"/>
                      </a:cxn>
                    </a:cxnLst>
                    <a:rect l="0" t="0" r="r" b="b"/>
                    <a:pathLst>
                      <a:path w="27" h="28">
                        <a:moveTo>
                          <a:pt x="27" y="18"/>
                        </a:moveTo>
                        <a:cubicBezTo>
                          <a:pt x="27" y="24"/>
                          <a:pt x="16" y="28"/>
                          <a:pt x="11" y="28"/>
                        </a:cubicBezTo>
                        <a:cubicBezTo>
                          <a:pt x="4" y="28"/>
                          <a:pt x="0" y="23"/>
                          <a:pt x="0" y="18"/>
                        </a:cubicBezTo>
                        <a:cubicBezTo>
                          <a:pt x="0" y="0"/>
                          <a:pt x="27" y="3"/>
                          <a:pt x="27" y="1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83" name="Freeform: Shape 374"/>
                  <p:cNvSpPr/>
                  <p:nvPr/>
                </p:nvSpPr>
                <p:spPr bwMode="auto">
                  <a:xfrm>
                    <a:off x="2984500" y="1652588"/>
                    <a:ext cx="30163" cy="23813"/>
                  </a:xfrm>
                  <a:custGeom>
                    <a:avLst/>
                    <a:gdLst/>
                    <a:ahLst/>
                    <a:cxnLst>
                      <a:cxn ang="0">
                        <a:pos x="10" y="1"/>
                      </a:cxn>
                      <a:cxn ang="0">
                        <a:pos x="22" y="3"/>
                      </a:cxn>
                      <a:cxn ang="0">
                        <a:pos x="0" y="18"/>
                      </a:cxn>
                      <a:cxn ang="0">
                        <a:pos x="0" y="12"/>
                      </a:cxn>
                      <a:cxn ang="0">
                        <a:pos x="10" y="1"/>
                      </a:cxn>
                    </a:cxnLst>
                    <a:rect l="0" t="0" r="r" b="b"/>
                    <a:pathLst>
                      <a:path w="22" h="18">
                        <a:moveTo>
                          <a:pt x="10" y="1"/>
                        </a:moveTo>
                        <a:cubicBezTo>
                          <a:pt x="19" y="0"/>
                          <a:pt x="17" y="0"/>
                          <a:pt x="22" y="3"/>
                        </a:cubicBezTo>
                        <a:cubicBezTo>
                          <a:pt x="18" y="8"/>
                          <a:pt x="7" y="17"/>
                          <a:pt x="0" y="18"/>
                        </a:cubicBezTo>
                        <a:cubicBezTo>
                          <a:pt x="0" y="12"/>
                          <a:pt x="0" y="12"/>
                          <a:pt x="0" y="12"/>
                        </a:cubicBezTo>
                        <a:cubicBezTo>
                          <a:pt x="4" y="7"/>
                          <a:pt x="9" y="4"/>
                          <a:pt x="10" y="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84" name="Freeform: Shape 375"/>
                  <p:cNvSpPr/>
                  <p:nvPr/>
                </p:nvSpPr>
                <p:spPr bwMode="auto">
                  <a:xfrm>
                    <a:off x="3032125" y="1336675"/>
                    <a:ext cx="79375" cy="33338"/>
                  </a:xfrm>
                  <a:custGeom>
                    <a:avLst/>
                    <a:gdLst/>
                    <a:ahLst/>
                    <a:cxnLst>
                      <a:cxn ang="0">
                        <a:pos x="22" y="25"/>
                      </a:cxn>
                      <a:cxn ang="0">
                        <a:pos x="9" y="16"/>
                      </a:cxn>
                      <a:cxn ang="0">
                        <a:pos x="0" y="6"/>
                      </a:cxn>
                      <a:cxn ang="0">
                        <a:pos x="8" y="0"/>
                      </a:cxn>
                      <a:cxn ang="0">
                        <a:pos x="30" y="3"/>
                      </a:cxn>
                      <a:cxn ang="0">
                        <a:pos x="60" y="17"/>
                      </a:cxn>
                      <a:cxn ang="0">
                        <a:pos x="52" y="24"/>
                      </a:cxn>
                      <a:cxn ang="0">
                        <a:pos x="39" y="21"/>
                      </a:cxn>
                      <a:cxn ang="0">
                        <a:pos x="22" y="25"/>
                      </a:cxn>
                    </a:cxnLst>
                    <a:rect l="0" t="0" r="r" b="b"/>
                    <a:pathLst>
                      <a:path w="60" h="25">
                        <a:moveTo>
                          <a:pt x="22" y="25"/>
                        </a:moveTo>
                        <a:cubicBezTo>
                          <a:pt x="14" y="25"/>
                          <a:pt x="6" y="23"/>
                          <a:pt x="9" y="16"/>
                        </a:cubicBezTo>
                        <a:cubicBezTo>
                          <a:pt x="5" y="13"/>
                          <a:pt x="0" y="11"/>
                          <a:pt x="0" y="6"/>
                        </a:cubicBezTo>
                        <a:cubicBezTo>
                          <a:pt x="0" y="2"/>
                          <a:pt x="4" y="0"/>
                          <a:pt x="8" y="0"/>
                        </a:cubicBezTo>
                        <a:cubicBezTo>
                          <a:pt x="18" y="0"/>
                          <a:pt x="21" y="3"/>
                          <a:pt x="30" y="3"/>
                        </a:cubicBezTo>
                        <a:cubicBezTo>
                          <a:pt x="42" y="3"/>
                          <a:pt x="52" y="13"/>
                          <a:pt x="60" y="17"/>
                        </a:cubicBezTo>
                        <a:cubicBezTo>
                          <a:pt x="59" y="21"/>
                          <a:pt x="56" y="24"/>
                          <a:pt x="52" y="24"/>
                        </a:cubicBezTo>
                        <a:cubicBezTo>
                          <a:pt x="46" y="24"/>
                          <a:pt x="44" y="21"/>
                          <a:pt x="39" y="21"/>
                        </a:cubicBezTo>
                        <a:cubicBezTo>
                          <a:pt x="34" y="21"/>
                          <a:pt x="30" y="25"/>
                          <a:pt x="22" y="2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85" name="Freeform: Shape 376"/>
                  <p:cNvSpPr/>
                  <p:nvPr/>
                </p:nvSpPr>
                <p:spPr bwMode="auto">
                  <a:xfrm>
                    <a:off x="3040063" y="1666875"/>
                    <a:ext cx="17463" cy="20638"/>
                  </a:xfrm>
                  <a:custGeom>
                    <a:avLst/>
                    <a:gdLst/>
                    <a:ahLst/>
                    <a:cxnLst>
                      <a:cxn ang="0">
                        <a:pos x="14" y="6"/>
                      </a:cxn>
                      <a:cxn ang="0">
                        <a:pos x="6" y="15"/>
                      </a:cxn>
                      <a:cxn ang="0">
                        <a:pos x="0" y="9"/>
                      </a:cxn>
                      <a:cxn ang="0">
                        <a:pos x="14" y="6"/>
                      </a:cxn>
                    </a:cxnLst>
                    <a:rect l="0" t="0" r="r" b="b"/>
                    <a:pathLst>
                      <a:path w="14" h="15">
                        <a:moveTo>
                          <a:pt x="14" y="6"/>
                        </a:moveTo>
                        <a:cubicBezTo>
                          <a:pt x="12" y="9"/>
                          <a:pt x="11" y="15"/>
                          <a:pt x="6" y="15"/>
                        </a:cubicBezTo>
                        <a:cubicBezTo>
                          <a:pt x="5" y="15"/>
                          <a:pt x="0" y="9"/>
                          <a:pt x="0" y="9"/>
                        </a:cubicBezTo>
                        <a:cubicBezTo>
                          <a:pt x="0" y="1"/>
                          <a:pt x="10" y="0"/>
                          <a:pt x="14"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86" name="Freeform: Shape 377"/>
                  <p:cNvSpPr/>
                  <p:nvPr/>
                </p:nvSpPr>
                <p:spPr bwMode="auto">
                  <a:xfrm>
                    <a:off x="3136900" y="1509713"/>
                    <a:ext cx="19050" cy="11113"/>
                  </a:xfrm>
                  <a:custGeom>
                    <a:avLst/>
                    <a:gdLst/>
                    <a:ahLst/>
                    <a:cxnLst>
                      <a:cxn ang="0">
                        <a:pos x="5" y="8"/>
                      </a:cxn>
                      <a:cxn ang="0">
                        <a:pos x="0" y="4"/>
                      </a:cxn>
                      <a:cxn ang="0">
                        <a:pos x="5" y="0"/>
                      </a:cxn>
                      <a:cxn ang="0">
                        <a:pos x="14" y="7"/>
                      </a:cxn>
                      <a:cxn ang="0">
                        <a:pos x="5" y="8"/>
                      </a:cxn>
                    </a:cxnLst>
                    <a:rect l="0" t="0" r="r" b="b"/>
                    <a:pathLst>
                      <a:path w="14" h="8">
                        <a:moveTo>
                          <a:pt x="5" y="8"/>
                        </a:moveTo>
                        <a:cubicBezTo>
                          <a:pt x="2" y="8"/>
                          <a:pt x="0" y="7"/>
                          <a:pt x="0" y="4"/>
                        </a:cubicBezTo>
                        <a:cubicBezTo>
                          <a:pt x="0" y="3"/>
                          <a:pt x="4" y="0"/>
                          <a:pt x="5" y="0"/>
                        </a:cubicBezTo>
                        <a:cubicBezTo>
                          <a:pt x="9" y="0"/>
                          <a:pt x="13" y="5"/>
                          <a:pt x="14" y="7"/>
                        </a:cubicBezTo>
                        <a:cubicBezTo>
                          <a:pt x="8" y="8"/>
                          <a:pt x="10" y="8"/>
                          <a:pt x="5" y="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87" name="Freeform: Shape 378"/>
                  <p:cNvSpPr/>
                  <p:nvPr/>
                </p:nvSpPr>
                <p:spPr bwMode="auto">
                  <a:xfrm>
                    <a:off x="3052763" y="1476375"/>
                    <a:ext cx="20638" cy="12700"/>
                  </a:xfrm>
                  <a:custGeom>
                    <a:avLst/>
                    <a:gdLst/>
                    <a:ahLst/>
                    <a:cxnLst>
                      <a:cxn ang="0">
                        <a:pos x="5" y="10"/>
                      </a:cxn>
                      <a:cxn ang="0">
                        <a:pos x="15" y="0"/>
                      </a:cxn>
                      <a:cxn ang="0">
                        <a:pos x="5" y="10"/>
                      </a:cxn>
                    </a:cxnLst>
                    <a:rect l="0" t="0" r="r" b="b"/>
                    <a:pathLst>
                      <a:path w="15" h="10">
                        <a:moveTo>
                          <a:pt x="5" y="10"/>
                        </a:moveTo>
                        <a:cubicBezTo>
                          <a:pt x="0" y="10"/>
                          <a:pt x="10" y="0"/>
                          <a:pt x="15" y="0"/>
                        </a:cubicBezTo>
                        <a:cubicBezTo>
                          <a:pt x="14" y="6"/>
                          <a:pt x="10" y="10"/>
                          <a:pt x="5" y="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88" name="Freeform: Shape 379"/>
                  <p:cNvSpPr/>
                  <p:nvPr/>
                </p:nvSpPr>
                <p:spPr bwMode="auto">
                  <a:xfrm>
                    <a:off x="2876550" y="1335088"/>
                    <a:ext cx="482600" cy="347663"/>
                  </a:xfrm>
                  <a:custGeom>
                    <a:avLst/>
                    <a:gdLst/>
                    <a:ahLst/>
                    <a:cxnLst>
                      <a:cxn ang="0">
                        <a:pos x="333" y="196"/>
                      </a:cxn>
                      <a:cxn ang="0">
                        <a:pos x="281" y="171"/>
                      </a:cxn>
                      <a:cxn ang="0">
                        <a:pos x="289" y="177"/>
                      </a:cxn>
                      <a:cxn ang="0">
                        <a:pos x="283" y="184"/>
                      </a:cxn>
                      <a:cxn ang="0">
                        <a:pos x="298" y="201"/>
                      </a:cxn>
                      <a:cxn ang="0">
                        <a:pos x="318" y="206"/>
                      </a:cxn>
                      <a:cxn ang="0">
                        <a:pos x="326" y="225"/>
                      </a:cxn>
                      <a:cxn ang="0">
                        <a:pos x="278" y="225"/>
                      </a:cxn>
                      <a:cxn ang="0">
                        <a:pos x="304" y="256"/>
                      </a:cxn>
                      <a:cxn ang="0">
                        <a:pos x="295" y="256"/>
                      </a:cxn>
                      <a:cxn ang="0">
                        <a:pos x="233" y="226"/>
                      </a:cxn>
                      <a:cxn ang="0">
                        <a:pos x="190" y="210"/>
                      </a:cxn>
                      <a:cxn ang="0">
                        <a:pos x="169" y="214"/>
                      </a:cxn>
                      <a:cxn ang="0">
                        <a:pos x="168" y="189"/>
                      </a:cxn>
                      <a:cxn ang="0">
                        <a:pos x="207" y="183"/>
                      </a:cxn>
                      <a:cxn ang="0">
                        <a:pos x="210" y="167"/>
                      </a:cxn>
                      <a:cxn ang="0">
                        <a:pos x="186" y="115"/>
                      </a:cxn>
                      <a:cxn ang="0">
                        <a:pos x="168" y="115"/>
                      </a:cxn>
                      <a:cxn ang="0">
                        <a:pos x="146" y="85"/>
                      </a:cxn>
                      <a:cxn ang="0">
                        <a:pos x="122" y="91"/>
                      </a:cxn>
                      <a:cxn ang="0">
                        <a:pos x="41" y="82"/>
                      </a:cxn>
                      <a:cxn ang="0">
                        <a:pos x="11" y="69"/>
                      </a:cxn>
                      <a:cxn ang="0">
                        <a:pos x="30" y="65"/>
                      </a:cxn>
                      <a:cxn ang="0">
                        <a:pos x="0" y="48"/>
                      </a:cxn>
                      <a:cxn ang="0">
                        <a:pos x="11" y="16"/>
                      </a:cxn>
                      <a:cxn ang="0">
                        <a:pos x="61" y="4"/>
                      </a:cxn>
                      <a:cxn ang="0">
                        <a:pos x="46" y="32"/>
                      </a:cxn>
                      <a:cxn ang="0">
                        <a:pos x="50" y="47"/>
                      </a:cxn>
                      <a:cxn ang="0">
                        <a:pos x="55" y="26"/>
                      </a:cxn>
                      <a:cxn ang="0">
                        <a:pos x="120" y="29"/>
                      </a:cxn>
                      <a:cxn ang="0">
                        <a:pos x="128" y="34"/>
                      </a:cxn>
                      <a:cxn ang="0">
                        <a:pos x="156" y="27"/>
                      </a:cxn>
                      <a:cxn ang="0">
                        <a:pos x="217" y="56"/>
                      </a:cxn>
                      <a:cxn ang="0">
                        <a:pos x="242" y="65"/>
                      </a:cxn>
                      <a:cxn ang="0">
                        <a:pos x="273" y="85"/>
                      </a:cxn>
                      <a:cxn ang="0">
                        <a:pos x="293" y="95"/>
                      </a:cxn>
                      <a:cxn ang="0">
                        <a:pos x="291" y="102"/>
                      </a:cxn>
                      <a:cxn ang="0">
                        <a:pos x="283" y="116"/>
                      </a:cxn>
                      <a:cxn ang="0">
                        <a:pos x="317" y="135"/>
                      </a:cxn>
                      <a:cxn ang="0">
                        <a:pos x="342" y="153"/>
                      </a:cxn>
                      <a:cxn ang="0">
                        <a:pos x="362" y="165"/>
                      </a:cxn>
                      <a:cxn ang="0">
                        <a:pos x="349" y="178"/>
                      </a:cxn>
                    </a:cxnLst>
                    <a:rect l="0" t="0" r="r" b="b"/>
                    <a:pathLst>
                      <a:path w="362" h="261">
                        <a:moveTo>
                          <a:pt x="339" y="184"/>
                        </a:moveTo>
                        <a:cubicBezTo>
                          <a:pt x="339" y="189"/>
                          <a:pt x="338" y="196"/>
                          <a:pt x="333" y="196"/>
                        </a:cubicBezTo>
                        <a:cubicBezTo>
                          <a:pt x="311" y="196"/>
                          <a:pt x="311" y="166"/>
                          <a:pt x="289" y="166"/>
                        </a:cubicBezTo>
                        <a:cubicBezTo>
                          <a:pt x="287" y="166"/>
                          <a:pt x="281" y="171"/>
                          <a:pt x="281" y="171"/>
                        </a:cubicBezTo>
                        <a:cubicBezTo>
                          <a:pt x="284" y="173"/>
                          <a:pt x="285" y="173"/>
                          <a:pt x="289" y="172"/>
                        </a:cubicBezTo>
                        <a:cubicBezTo>
                          <a:pt x="289" y="177"/>
                          <a:pt x="289" y="177"/>
                          <a:pt x="289" y="177"/>
                        </a:cubicBezTo>
                        <a:cubicBezTo>
                          <a:pt x="287" y="178"/>
                          <a:pt x="284" y="178"/>
                          <a:pt x="283" y="177"/>
                        </a:cubicBezTo>
                        <a:cubicBezTo>
                          <a:pt x="283" y="184"/>
                          <a:pt x="283" y="184"/>
                          <a:pt x="283" y="184"/>
                        </a:cubicBezTo>
                        <a:cubicBezTo>
                          <a:pt x="288" y="184"/>
                          <a:pt x="288" y="184"/>
                          <a:pt x="288" y="184"/>
                        </a:cubicBezTo>
                        <a:cubicBezTo>
                          <a:pt x="289" y="189"/>
                          <a:pt x="295" y="199"/>
                          <a:pt x="298" y="201"/>
                        </a:cubicBezTo>
                        <a:cubicBezTo>
                          <a:pt x="307" y="204"/>
                          <a:pt x="310" y="198"/>
                          <a:pt x="311" y="206"/>
                        </a:cubicBezTo>
                        <a:cubicBezTo>
                          <a:pt x="315" y="206"/>
                          <a:pt x="315" y="206"/>
                          <a:pt x="318" y="206"/>
                        </a:cubicBezTo>
                        <a:cubicBezTo>
                          <a:pt x="318" y="213"/>
                          <a:pt x="318" y="213"/>
                          <a:pt x="318" y="215"/>
                        </a:cubicBezTo>
                        <a:cubicBezTo>
                          <a:pt x="318" y="218"/>
                          <a:pt x="326" y="220"/>
                          <a:pt x="326" y="225"/>
                        </a:cubicBezTo>
                        <a:cubicBezTo>
                          <a:pt x="326" y="229"/>
                          <a:pt x="321" y="238"/>
                          <a:pt x="319" y="242"/>
                        </a:cubicBezTo>
                        <a:cubicBezTo>
                          <a:pt x="311" y="242"/>
                          <a:pt x="283" y="231"/>
                          <a:pt x="278" y="225"/>
                        </a:cubicBezTo>
                        <a:cubicBezTo>
                          <a:pt x="272" y="225"/>
                          <a:pt x="272" y="225"/>
                          <a:pt x="272" y="225"/>
                        </a:cubicBezTo>
                        <a:cubicBezTo>
                          <a:pt x="279" y="234"/>
                          <a:pt x="304" y="243"/>
                          <a:pt x="304" y="256"/>
                        </a:cubicBezTo>
                        <a:cubicBezTo>
                          <a:pt x="304" y="259"/>
                          <a:pt x="301" y="261"/>
                          <a:pt x="299" y="261"/>
                        </a:cubicBezTo>
                        <a:cubicBezTo>
                          <a:pt x="297" y="261"/>
                          <a:pt x="296" y="256"/>
                          <a:pt x="295" y="256"/>
                        </a:cubicBezTo>
                        <a:cubicBezTo>
                          <a:pt x="282" y="249"/>
                          <a:pt x="274" y="252"/>
                          <a:pt x="263" y="245"/>
                        </a:cubicBezTo>
                        <a:cubicBezTo>
                          <a:pt x="252" y="239"/>
                          <a:pt x="226" y="240"/>
                          <a:pt x="233" y="226"/>
                        </a:cubicBezTo>
                        <a:cubicBezTo>
                          <a:pt x="219" y="219"/>
                          <a:pt x="212" y="211"/>
                          <a:pt x="199" y="204"/>
                        </a:cubicBezTo>
                        <a:cubicBezTo>
                          <a:pt x="197" y="207"/>
                          <a:pt x="194" y="210"/>
                          <a:pt x="190" y="210"/>
                        </a:cubicBezTo>
                        <a:cubicBezTo>
                          <a:pt x="186" y="210"/>
                          <a:pt x="187" y="207"/>
                          <a:pt x="183" y="207"/>
                        </a:cubicBezTo>
                        <a:cubicBezTo>
                          <a:pt x="177" y="207"/>
                          <a:pt x="175" y="214"/>
                          <a:pt x="169" y="214"/>
                        </a:cubicBezTo>
                        <a:cubicBezTo>
                          <a:pt x="165" y="214"/>
                          <a:pt x="150" y="208"/>
                          <a:pt x="150" y="201"/>
                        </a:cubicBezTo>
                        <a:cubicBezTo>
                          <a:pt x="150" y="197"/>
                          <a:pt x="162" y="189"/>
                          <a:pt x="168" y="189"/>
                        </a:cubicBezTo>
                        <a:cubicBezTo>
                          <a:pt x="176" y="189"/>
                          <a:pt x="183" y="189"/>
                          <a:pt x="187" y="189"/>
                        </a:cubicBezTo>
                        <a:cubicBezTo>
                          <a:pt x="191" y="189"/>
                          <a:pt x="202" y="187"/>
                          <a:pt x="207" y="183"/>
                        </a:cubicBezTo>
                        <a:cubicBezTo>
                          <a:pt x="205" y="182"/>
                          <a:pt x="199" y="178"/>
                          <a:pt x="199" y="174"/>
                        </a:cubicBezTo>
                        <a:cubicBezTo>
                          <a:pt x="199" y="167"/>
                          <a:pt x="207" y="171"/>
                          <a:pt x="210" y="167"/>
                        </a:cubicBezTo>
                        <a:cubicBezTo>
                          <a:pt x="214" y="163"/>
                          <a:pt x="223" y="154"/>
                          <a:pt x="223" y="148"/>
                        </a:cubicBezTo>
                        <a:cubicBezTo>
                          <a:pt x="223" y="136"/>
                          <a:pt x="195" y="115"/>
                          <a:pt x="186" y="115"/>
                        </a:cubicBezTo>
                        <a:cubicBezTo>
                          <a:pt x="180" y="115"/>
                          <a:pt x="177" y="120"/>
                          <a:pt x="172" y="120"/>
                        </a:cubicBezTo>
                        <a:cubicBezTo>
                          <a:pt x="170" y="120"/>
                          <a:pt x="168" y="115"/>
                          <a:pt x="168" y="115"/>
                        </a:cubicBezTo>
                        <a:cubicBezTo>
                          <a:pt x="168" y="110"/>
                          <a:pt x="176" y="109"/>
                          <a:pt x="179" y="109"/>
                        </a:cubicBezTo>
                        <a:cubicBezTo>
                          <a:pt x="175" y="105"/>
                          <a:pt x="151" y="85"/>
                          <a:pt x="146" y="85"/>
                        </a:cubicBezTo>
                        <a:cubicBezTo>
                          <a:pt x="140" y="85"/>
                          <a:pt x="133" y="101"/>
                          <a:pt x="125" y="101"/>
                        </a:cubicBezTo>
                        <a:cubicBezTo>
                          <a:pt x="120" y="101"/>
                          <a:pt x="121" y="94"/>
                          <a:pt x="122" y="91"/>
                        </a:cubicBezTo>
                        <a:cubicBezTo>
                          <a:pt x="108" y="90"/>
                          <a:pt x="75" y="91"/>
                          <a:pt x="55" y="91"/>
                        </a:cubicBezTo>
                        <a:cubicBezTo>
                          <a:pt x="51" y="91"/>
                          <a:pt x="44" y="86"/>
                          <a:pt x="41" y="82"/>
                        </a:cubicBezTo>
                        <a:cubicBezTo>
                          <a:pt x="20" y="82"/>
                          <a:pt x="20" y="82"/>
                          <a:pt x="20" y="82"/>
                        </a:cubicBezTo>
                        <a:cubicBezTo>
                          <a:pt x="18" y="76"/>
                          <a:pt x="11" y="75"/>
                          <a:pt x="11" y="69"/>
                        </a:cubicBezTo>
                        <a:cubicBezTo>
                          <a:pt x="16" y="67"/>
                          <a:pt x="23" y="70"/>
                          <a:pt x="30" y="70"/>
                        </a:cubicBezTo>
                        <a:cubicBezTo>
                          <a:pt x="30" y="65"/>
                          <a:pt x="30" y="65"/>
                          <a:pt x="30" y="65"/>
                        </a:cubicBezTo>
                        <a:cubicBezTo>
                          <a:pt x="26" y="62"/>
                          <a:pt x="6" y="60"/>
                          <a:pt x="6" y="60"/>
                        </a:cubicBezTo>
                        <a:cubicBezTo>
                          <a:pt x="6" y="60"/>
                          <a:pt x="0" y="52"/>
                          <a:pt x="0" y="48"/>
                        </a:cubicBezTo>
                        <a:cubicBezTo>
                          <a:pt x="0" y="36"/>
                          <a:pt x="2" y="33"/>
                          <a:pt x="8" y="29"/>
                        </a:cubicBezTo>
                        <a:cubicBezTo>
                          <a:pt x="12" y="26"/>
                          <a:pt x="10" y="18"/>
                          <a:pt x="11" y="16"/>
                        </a:cubicBezTo>
                        <a:cubicBezTo>
                          <a:pt x="20" y="7"/>
                          <a:pt x="32" y="0"/>
                          <a:pt x="47" y="0"/>
                        </a:cubicBezTo>
                        <a:cubicBezTo>
                          <a:pt x="47" y="0"/>
                          <a:pt x="61" y="4"/>
                          <a:pt x="61" y="4"/>
                        </a:cubicBezTo>
                        <a:cubicBezTo>
                          <a:pt x="57" y="14"/>
                          <a:pt x="42" y="14"/>
                          <a:pt x="42" y="27"/>
                        </a:cubicBezTo>
                        <a:cubicBezTo>
                          <a:pt x="42" y="30"/>
                          <a:pt x="44" y="32"/>
                          <a:pt x="46" y="32"/>
                        </a:cubicBezTo>
                        <a:cubicBezTo>
                          <a:pt x="45" y="35"/>
                          <a:pt x="46" y="40"/>
                          <a:pt x="46" y="40"/>
                        </a:cubicBezTo>
                        <a:cubicBezTo>
                          <a:pt x="46" y="43"/>
                          <a:pt x="45" y="47"/>
                          <a:pt x="50" y="47"/>
                        </a:cubicBezTo>
                        <a:cubicBezTo>
                          <a:pt x="53" y="47"/>
                          <a:pt x="59" y="42"/>
                          <a:pt x="59" y="38"/>
                        </a:cubicBezTo>
                        <a:cubicBezTo>
                          <a:pt x="59" y="34"/>
                          <a:pt x="55" y="31"/>
                          <a:pt x="55" y="26"/>
                        </a:cubicBezTo>
                        <a:cubicBezTo>
                          <a:pt x="55" y="10"/>
                          <a:pt x="84" y="4"/>
                          <a:pt x="102" y="4"/>
                        </a:cubicBezTo>
                        <a:cubicBezTo>
                          <a:pt x="113" y="4"/>
                          <a:pt x="120" y="20"/>
                          <a:pt x="120" y="29"/>
                        </a:cubicBezTo>
                        <a:cubicBezTo>
                          <a:pt x="120" y="31"/>
                          <a:pt x="117" y="38"/>
                          <a:pt x="120" y="38"/>
                        </a:cubicBezTo>
                        <a:cubicBezTo>
                          <a:pt x="122" y="38"/>
                          <a:pt x="124" y="34"/>
                          <a:pt x="128" y="34"/>
                        </a:cubicBezTo>
                        <a:cubicBezTo>
                          <a:pt x="133" y="34"/>
                          <a:pt x="135" y="38"/>
                          <a:pt x="138" y="38"/>
                        </a:cubicBezTo>
                        <a:cubicBezTo>
                          <a:pt x="146" y="38"/>
                          <a:pt x="148" y="27"/>
                          <a:pt x="156" y="27"/>
                        </a:cubicBezTo>
                        <a:cubicBezTo>
                          <a:pt x="165" y="27"/>
                          <a:pt x="183" y="30"/>
                          <a:pt x="189" y="34"/>
                        </a:cubicBezTo>
                        <a:cubicBezTo>
                          <a:pt x="199" y="41"/>
                          <a:pt x="202" y="56"/>
                          <a:pt x="217" y="56"/>
                        </a:cubicBezTo>
                        <a:cubicBezTo>
                          <a:pt x="223" y="56"/>
                          <a:pt x="224" y="56"/>
                          <a:pt x="228" y="56"/>
                        </a:cubicBezTo>
                        <a:cubicBezTo>
                          <a:pt x="232" y="56"/>
                          <a:pt x="243" y="57"/>
                          <a:pt x="242" y="65"/>
                        </a:cubicBezTo>
                        <a:cubicBezTo>
                          <a:pt x="254" y="69"/>
                          <a:pt x="261" y="76"/>
                          <a:pt x="273" y="77"/>
                        </a:cubicBezTo>
                        <a:cubicBezTo>
                          <a:pt x="273" y="85"/>
                          <a:pt x="273" y="85"/>
                          <a:pt x="273" y="85"/>
                        </a:cubicBezTo>
                        <a:cubicBezTo>
                          <a:pt x="276" y="85"/>
                          <a:pt x="281" y="85"/>
                          <a:pt x="281" y="85"/>
                        </a:cubicBezTo>
                        <a:cubicBezTo>
                          <a:pt x="287" y="85"/>
                          <a:pt x="290" y="89"/>
                          <a:pt x="293" y="95"/>
                        </a:cubicBezTo>
                        <a:cubicBezTo>
                          <a:pt x="287" y="96"/>
                          <a:pt x="281" y="96"/>
                          <a:pt x="277" y="101"/>
                        </a:cubicBezTo>
                        <a:cubicBezTo>
                          <a:pt x="285" y="102"/>
                          <a:pt x="287" y="102"/>
                          <a:pt x="291" y="102"/>
                        </a:cubicBezTo>
                        <a:cubicBezTo>
                          <a:pt x="293" y="102"/>
                          <a:pt x="296" y="103"/>
                          <a:pt x="297" y="106"/>
                        </a:cubicBezTo>
                        <a:cubicBezTo>
                          <a:pt x="290" y="110"/>
                          <a:pt x="287" y="110"/>
                          <a:pt x="283" y="116"/>
                        </a:cubicBezTo>
                        <a:cubicBezTo>
                          <a:pt x="287" y="118"/>
                          <a:pt x="289" y="120"/>
                          <a:pt x="295" y="120"/>
                        </a:cubicBezTo>
                        <a:cubicBezTo>
                          <a:pt x="296" y="130"/>
                          <a:pt x="308" y="134"/>
                          <a:pt x="317" y="135"/>
                        </a:cubicBezTo>
                        <a:cubicBezTo>
                          <a:pt x="318" y="143"/>
                          <a:pt x="320" y="151"/>
                          <a:pt x="327" y="151"/>
                        </a:cubicBezTo>
                        <a:cubicBezTo>
                          <a:pt x="337" y="151"/>
                          <a:pt x="339" y="145"/>
                          <a:pt x="342" y="153"/>
                        </a:cubicBezTo>
                        <a:cubicBezTo>
                          <a:pt x="344" y="155"/>
                          <a:pt x="348" y="155"/>
                          <a:pt x="350" y="155"/>
                        </a:cubicBezTo>
                        <a:cubicBezTo>
                          <a:pt x="359" y="155"/>
                          <a:pt x="362" y="158"/>
                          <a:pt x="362" y="165"/>
                        </a:cubicBezTo>
                        <a:cubicBezTo>
                          <a:pt x="362" y="171"/>
                          <a:pt x="355" y="173"/>
                          <a:pt x="349" y="173"/>
                        </a:cubicBezTo>
                        <a:cubicBezTo>
                          <a:pt x="349" y="178"/>
                          <a:pt x="349" y="176"/>
                          <a:pt x="349" y="178"/>
                        </a:cubicBezTo>
                        <a:cubicBezTo>
                          <a:pt x="349" y="180"/>
                          <a:pt x="348" y="184"/>
                          <a:pt x="339" y="18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89" name="Freeform: Shape 380"/>
                  <p:cNvSpPr/>
                  <p:nvPr/>
                </p:nvSpPr>
                <p:spPr bwMode="auto">
                  <a:xfrm>
                    <a:off x="3073400" y="1635125"/>
                    <a:ext cx="14288" cy="12700"/>
                  </a:xfrm>
                  <a:custGeom>
                    <a:avLst/>
                    <a:gdLst/>
                    <a:ahLst/>
                    <a:cxnLst>
                      <a:cxn ang="0">
                        <a:pos x="10" y="6"/>
                      </a:cxn>
                      <a:cxn ang="0">
                        <a:pos x="0" y="6"/>
                      </a:cxn>
                      <a:cxn ang="0">
                        <a:pos x="10" y="6"/>
                      </a:cxn>
                    </a:cxnLst>
                    <a:rect l="0" t="0" r="r" b="b"/>
                    <a:pathLst>
                      <a:path w="10" h="9">
                        <a:moveTo>
                          <a:pt x="10" y="6"/>
                        </a:moveTo>
                        <a:cubicBezTo>
                          <a:pt x="6" y="9"/>
                          <a:pt x="5" y="9"/>
                          <a:pt x="0" y="6"/>
                        </a:cubicBezTo>
                        <a:cubicBezTo>
                          <a:pt x="5" y="0"/>
                          <a:pt x="5" y="3"/>
                          <a:pt x="10"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90" name="Freeform: Shape 381"/>
                  <p:cNvSpPr/>
                  <p:nvPr/>
                </p:nvSpPr>
                <p:spPr bwMode="auto">
                  <a:xfrm>
                    <a:off x="2974975" y="1568450"/>
                    <a:ext cx="12700" cy="12700"/>
                  </a:xfrm>
                  <a:custGeom>
                    <a:avLst/>
                    <a:gdLst/>
                    <a:ahLst/>
                    <a:cxnLst>
                      <a:cxn ang="0">
                        <a:pos x="1" y="2"/>
                      </a:cxn>
                      <a:cxn ang="0">
                        <a:pos x="9" y="9"/>
                      </a:cxn>
                      <a:cxn ang="0">
                        <a:pos x="1" y="2"/>
                      </a:cxn>
                    </a:cxnLst>
                    <a:rect l="0" t="0" r="r" b="b"/>
                    <a:pathLst>
                      <a:path w="9" h="9">
                        <a:moveTo>
                          <a:pt x="1" y="2"/>
                        </a:moveTo>
                        <a:cubicBezTo>
                          <a:pt x="6" y="0"/>
                          <a:pt x="6" y="5"/>
                          <a:pt x="9" y="9"/>
                        </a:cubicBezTo>
                        <a:cubicBezTo>
                          <a:pt x="4" y="9"/>
                          <a:pt x="0" y="5"/>
                          <a:pt x="1" y="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91" name="Freeform: Shape 382"/>
                  <p:cNvSpPr/>
                  <p:nvPr/>
                </p:nvSpPr>
                <p:spPr bwMode="auto">
                  <a:xfrm>
                    <a:off x="2847975" y="985838"/>
                    <a:ext cx="514350" cy="269875"/>
                  </a:xfrm>
                  <a:custGeom>
                    <a:avLst/>
                    <a:gdLst/>
                    <a:ahLst/>
                    <a:cxnLst>
                      <a:cxn ang="0">
                        <a:pos x="307" y="16"/>
                      </a:cxn>
                      <a:cxn ang="0">
                        <a:pos x="350" y="9"/>
                      </a:cxn>
                      <a:cxn ang="0">
                        <a:pos x="386" y="28"/>
                      </a:cxn>
                      <a:cxn ang="0">
                        <a:pos x="313" y="51"/>
                      </a:cxn>
                      <a:cxn ang="0">
                        <a:pos x="295" y="74"/>
                      </a:cxn>
                      <a:cxn ang="0">
                        <a:pos x="231" y="108"/>
                      </a:cxn>
                      <a:cxn ang="0">
                        <a:pos x="216" y="118"/>
                      </a:cxn>
                      <a:cxn ang="0">
                        <a:pos x="216" y="137"/>
                      </a:cxn>
                      <a:cxn ang="0">
                        <a:pos x="174" y="157"/>
                      </a:cxn>
                      <a:cxn ang="0">
                        <a:pos x="158" y="184"/>
                      </a:cxn>
                      <a:cxn ang="0">
                        <a:pos x="176" y="188"/>
                      </a:cxn>
                      <a:cxn ang="0">
                        <a:pos x="126" y="197"/>
                      </a:cxn>
                      <a:cxn ang="0">
                        <a:pos x="80" y="201"/>
                      </a:cxn>
                      <a:cxn ang="0">
                        <a:pos x="33" y="197"/>
                      </a:cxn>
                      <a:cxn ang="0">
                        <a:pos x="60" y="176"/>
                      </a:cxn>
                      <a:cxn ang="0">
                        <a:pos x="57" y="158"/>
                      </a:cxn>
                      <a:cxn ang="0">
                        <a:pos x="92" y="170"/>
                      </a:cxn>
                      <a:cxn ang="0">
                        <a:pos x="66" y="148"/>
                      </a:cxn>
                      <a:cxn ang="0">
                        <a:pos x="55" y="151"/>
                      </a:cxn>
                      <a:cxn ang="0">
                        <a:pos x="68" y="131"/>
                      </a:cxn>
                      <a:cxn ang="0">
                        <a:pos x="62" y="97"/>
                      </a:cxn>
                      <a:cxn ang="0">
                        <a:pos x="67" y="89"/>
                      </a:cxn>
                      <a:cxn ang="0">
                        <a:pos x="97" y="90"/>
                      </a:cxn>
                      <a:cxn ang="0">
                        <a:pos x="108" y="91"/>
                      </a:cxn>
                      <a:cxn ang="0">
                        <a:pos x="133" y="86"/>
                      </a:cxn>
                      <a:cxn ang="0">
                        <a:pos x="147" y="74"/>
                      </a:cxn>
                      <a:cxn ang="0">
                        <a:pos x="99" y="81"/>
                      </a:cxn>
                      <a:cxn ang="0">
                        <a:pos x="72" y="76"/>
                      </a:cxn>
                      <a:cxn ang="0">
                        <a:pos x="57" y="81"/>
                      </a:cxn>
                      <a:cxn ang="0">
                        <a:pos x="44" y="67"/>
                      </a:cxn>
                      <a:cxn ang="0">
                        <a:pos x="51" y="53"/>
                      </a:cxn>
                      <a:cxn ang="0">
                        <a:pos x="25" y="60"/>
                      </a:cxn>
                      <a:cxn ang="0">
                        <a:pos x="29" y="49"/>
                      </a:cxn>
                      <a:cxn ang="0">
                        <a:pos x="9" y="52"/>
                      </a:cxn>
                      <a:cxn ang="0">
                        <a:pos x="44" y="36"/>
                      </a:cxn>
                      <a:cxn ang="0">
                        <a:pos x="57" y="32"/>
                      </a:cxn>
                      <a:cxn ang="0">
                        <a:pos x="104" y="32"/>
                      </a:cxn>
                      <a:cxn ang="0">
                        <a:pos x="135" y="11"/>
                      </a:cxn>
                      <a:cxn ang="0">
                        <a:pos x="196" y="6"/>
                      </a:cxn>
                      <a:cxn ang="0">
                        <a:pos x="218" y="8"/>
                      </a:cxn>
                      <a:cxn ang="0">
                        <a:pos x="245" y="3"/>
                      </a:cxn>
                      <a:cxn ang="0">
                        <a:pos x="315" y="11"/>
                      </a:cxn>
                    </a:cxnLst>
                    <a:rect l="0" t="0" r="r" b="b"/>
                    <a:pathLst>
                      <a:path w="386" h="203">
                        <a:moveTo>
                          <a:pt x="315" y="11"/>
                        </a:moveTo>
                        <a:cubicBezTo>
                          <a:pt x="312" y="14"/>
                          <a:pt x="310" y="15"/>
                          <a:pt x="307" y="16"/>
                        </a:cubicBezTo>
                        <a:cubicBezTo>
                          <a:pt x="342" y="6"/>
                          <a:pt x="342" y="6"/>
                          <a:pt x="342" y="6"/>
                        </a:cubicBezTo>
                        <a:cubicBezTo>
                          <a:pt x="345" y="7"/>
                          <a:pt x="347" y="8"/>
                          <a:pt x="350" y="9"/>
                        </a:cubicBezTo>
                        <a:cubicBezTo>
                          <a:pt x="355" y="11"/>
                          <a:pt x="355" y="14"/>
                          <a:pt x="358" y="17"/>
                        </a:cubicBezTo>
                        <a:cubicBezTo>
                          <a:pt x="363" y="22"/>
                          <a:pt x="386" y="20"/>
                          <a:pt x="386" y="28"/>
                        </a:cubicBezTo>
                        <a:cubicBezTo>
                          <a:pt x="386" y="33"/>
                          <a:pt x="378" y="32"/>
                          <a:pt x="375" y="34"/>
                        </a:cubicBezTo>
                        <a:cubicBezTo>
                          <a:pt x="358" y="48"/>
                          <a:pt x="336" y="40"/>
                          <a:pt x="313" y="51"/>
                        </a:cubicBezTo>
                        <a:cubicBezTo>
                          <a:pt x="317" y="56"/>
                          <a:pt x="335" y="52"/>
                          <a:pt x="346" y="52"/>
                        </a:cubicBezTo>
                        <a:cubicBezTo>
                          <a:pt x="336" y="63"/>
                          <a:pt x="311" y="69"/>
                          <a:pt x="295" y="74"/>
                        </a:cubicBezTo>
                        <a:cubicBezTo>
                          <a:pt x="277" y="80"/>
                          <a:pt x="267" y="97"/>
                          <a:pt x="254" y="107"/>
                        </a:cubicBezTo>
                        <a:cubicBezTo>
                          <a:pt x="248" y="112"/>
                          <a:pt x="238" y="106"/>
                          <a:pt x="231" y="108"/>
                        </a:cubicBezTo>
                        <a:cubicBezTo>
                          <a:pt x="221" y="112"/>
                          <a:pt x="210" y="112"/>
                          <a:pt x="203" y="118"/>
                        </a:cubicBezTo>
                        <a:cubicBezTo>
                          <a:pt x="216" y="118"/>
                          <a:pt x="216" y="118"/>
                          <a:pt x="216" y="118"/>
                        </a:cubicBezTo>
                        <a:cubicBezTo>
                          <a:pt x="217" y="128"/>
                          <a:pt x="211" y="127"/>
                          <a:pt x="203" y="126"/>
                        </a:cubicBezTo>
                        <a:cubicBezTo>
                          <a:pt x="208" y="129"/>
                          <a:pt x="213" y="131"/>
                          <a:pt x="216" y="137"/>
                        </a:cubicBezTo>
                        <a:cubicBezTo>
                          <a:pt x="206" y="141"/>
                          <a:pt x="203" y="152"/>
                          <a:pt x="196" y="157"/>
                        </a:cubicBezTo>
                        <a:cubicBezTo>
                          <a:pt x="177" y="157"/>
                          <a:pt x="177" y="157"/>
                          <a:pt x="174" y="157"/>
                        </a:cubicBezTo>
                        <a:cubicBezTo>
                          <a:pt x="175" y="160"/>
                          <a:pt x="177" y="161"/>
                          <a:pt x="177" y="164"/>
                        </a:cubicBezTo>
                        <a:cubicBezTo>
                          <a:pt x="177" y="178"/>
                          <a:pt x="158" y="169"/>
                          <a:pt x="158" y="184"/>
                        </a:cubicBezTo>
                        <a:cubicBezTo>
                          <a:pt x="165" y="184"/>
                          <a:pt x="166" y="184"/>
                          <a:pt x="169" y="184"/>
                        </a:cubicBezTo>
                        <a:cubicBezTo>
                          <a:pt x="171" y="184"/>
                          <a:pt x="176" y="184"/>
                          <a:pt x="176" y="188"/>
                        </a:cubicBezTo>
                        <a:cubicBezTo>
                          <a:pt x="176" y="195"/>
                          <a:pt x="151" y="203"/>
                          <a:pt x="141" y="203"/>
                        </a:cubicBezTo>
                        <a:cubicBezTo>
                          <a:pt x="131" y="203"/>
                          <a:pt x="135" y="197"/>
                          <a:pt x="126" y="197"/>
                        </a:cubicBezTo>
                        <a:cubicBezTo>
                          <a:pt x="113" y="197"/>
                          <a:pt x="104" y="197"/>
                          <a:pt x="93" y="197"/>
                        </a:cubicBezTo>
                        <a:cubicBezTo>
                          <a:pt x="89" y="197"/>
                          <a:pt x="86" y="201"/>
                          <a:pt x="80" y="201"/>
                        </a:cubicBezTo>
                        <a:cubicBezTo>
                          <a:pt x="65" y="201"/>
                          <a:pt x="53" y="197"/>
                          <a:pt x="38" y="192"/>
                        </a:cubicBezTo>
                        <a:cubicBezTo>
                          <a:pt x="37" y="194"/>
                          <a:pt x="35" y="197"/>
                          <a:pt x="33" y="197"/>
                        </a:cubicBezTo>
                        <a:cubicBezTo>
                          <a:pt x="29" y="197"/>
                          <a:pt x="28" y="194"/>
                          <a:pt x="28" y="193"/>
                        </a:cubicBezTo>
                        <a:cubicBezTo>
                          <a:pt x="28" y="176"/>
                          <a:pt x="51" y="182"/>
                          <a:pt x="60" y="176"/>
                        </a:cubicBezTo>
                        <a:cubicBezTo>
                          <a:pt x="55" y="172"/>
                          <a:pt x="46" y="170"/>
                          <a:pt x="46" y="162"/>
                        </a:cubicBezTo>
                        <a:cubicBezTo>
                          <a:pt x="46" y="156"/>
                          <a:pt x="52" y="158"/>
                          <a:pt x="57" y="158"/>
                        </a:cubicBezTo>
                        <a:cubicBezTo>
                          <a:pt x="71" y="158"/>
                          <a:pt x="76" y="165"/>
                          <a:pt x="84" y="170"/>
                        </a:cubicBezTo>
                        <a:cubicBezTo>
                          <a:pt x="92" y="170"/>
                          <a:pt x="92" y="170"/>
                          <a:pt x="92" y="170"/>
                        </a:cubicBezTo>
                        <a:cubicBezTo>
                          <a:pt x="86" y="164"/>
                          <a:pt x="72" y="159"/>
                          <a:pt x="72" y="148"/>
                        </a:cubicBezTo>
                        <a:cubicBezTo>
                          <a:pt x="66" y="148"/>
                          <a:pt x="66" y="148"/>
                          <a:pt x="66" y="148"/>
                        </a:cubicBezTo>
                        <a:cubicBezTo>
                          <a:pt x="63" y="149"/>
                          <a:pt x="63" y="149"/>
                          <a:pt x="61" y="151"/>
                        </a:cubicBezTo>
                        <a:cubicBezTo>
                          <a:pt x="55" y="151"/>
                          <a:pt x="55" y="151"/>
                          <a:pt x="55" y="151"/>
                        </a:cubicBezTo>
                        <a:cubicBezTo>
                          <a:pt x="55" y="146"/>
                          <a:pt x="55" y="146"/>
                          <a:pt x="55" y="146"/>
                        </a:cubicBezTo>
                        <a:cubicBezTo>
                          <a:pt x="58" y="138"/>
                          <a:pt x="61" y="134"/>
                          <a:pt x="68" y="131"/>
                        </a:cubicBezTo>
                        <a:cubicBezTo>
                          <a:pt x="79" y="128"/>
                          <a:pt x="92" y="132"/>
                          <a:pt x="92" y="119"/>
                        </a:cubicBezTo>
                        <a:cubicBezTo>
                          <a:pt x="92" y="105"/>
                          <a:pt x="62" y="105"/>
                          <a:pt x="62" y="97"/>
                        </a:cubicBezTo>
                        <a:cubicBezTo>
                          <a:pt x="62" y="93"/>
                          <a:pt x="69" y="94"/>
                          <a:pt x="73" y="94"/>
                        </a:cubicBezTo>
                        <a:cubicBezTo>
                          <a:pt x="68" y="94"/>
                          <a:pt x="67" y="92"/>
                          <a:pt x="67" y="89"/>
                        </a:cubicBezTo>
                        <a:cubicBezTo>
                          <a:pt x="69" y="88"/>
                          <a:pt x="71" y="89"/>
                          <a:pt x="73" y="89"/>
                        </a:cubicBezTo>
                        <a:cubicBezTo>
                          <a:pt x="78" y="89"/>
                          <a:pt x="88" y="87"/>
                          <a:pt x="97" y="90"/>
                        </a:cubicBezTo>
                        <a:cubicBezTo>
                          <a:pt x="108" y="93"/>
                          <a:pt x="112" y="106"/>
                          <a:pt x="124" y="104"/>
                        </a:cubicBezTo>
                        <a:cubicBezTo>
                          <a:pt x="122" y="102"/>
                          <a:pt x="108" y="93"/>
                          <a:pt x="108" y="91"/>
                        </a:cubicBezTo>
                        <a:cubicBezTo>
                          <a:pt x="108" y="89"/>
                          <a:pt x="110" y="88"/>
                          <a:pt x="111" y="86"/>
                        </a:cubicBezTo>
                        <a:cubicBezTo>
                          <a:pt x="133" y="86"/>
                          <a:pt x="133" y="86"/>
                          <a:pt x="133" y="86"/>
                        </a:cubicBezTo>
                        <a:cubicBezTo>
                          <a:pt x="141" y="83"/>
                          <a:pt x="149" y="81"/>
                          <a:pt x="154" y="74"/>
                        </a:cubicBezTo>
                        <a:cubicBezTo>
                          <a:pt x="147" y="74"/>
                          <a:pt x="147" y="74"/>
                          <a:pt x="147" y="74"/>
                        </a:cubicBezTo>
                        <a:cubicBezTo>
                          <a:pt x="138" y="81"/>
                          <a:pt x="128" y="84"/>
                          <a:pt x="114" y="84"/>
                        </a:cubicBezTo>
                        <a:cubicBezTo>
                          <a:pt x="106" y="84"/>
                          <a:pt x="103" y="81"/>
                          <a:pt x="99" y="81"/>
                        </a:cubicBezTo>
                        <a:cubicBezTo>
                          <a:pt x="95" y="81"/>
                          <a:pt x="93" y="85"/>
                          <a:pt x="90" y="85"/>
                        </a:cubicBezTo>
                        <a:cubicBezTo>
                          <a:pt x="81" y="85"/>
                          <a:pt x="70" y="82"/>
                          <a:pt x="72" y="76"/>
                        </a:cubicBezTo>
                        <a:cubicBezTo>
                          <a:pt x="67" y="76"/>
                          <a:pt x="67" y="76"/>
                          <a:pt x="67" y="76"/>
                        </a:cubicBezTo>
                        <a:cubicBezTo>
                          <a:pt x="63" y="78"/>
                          <a:pt x="61" y="81"/>
                          <a:pt x="57" y="81"/>
                        </a:cubicBezTo>
                        <a:cubicBezTo>
                          <a:pt x="48" y="81"/>
                          <a:pt x="36" y="75"/>
                          <a:pt x="33" y="71"/>
                        </a:cubicBezTo>
                        <a:cubicBezTo>
                          <a:pt x="36" y="69"/>
                          <a:pt x="39" y="67"/>
                          <a:pt x="44" y="67"/>
                        </a:cubicBezTo>
                        <a:cubicBezTo>
                          <a:pt x="36" y="67"/>
                          <a:pt x="27" y="66"/>
                          <a:pt x="24" y="67"/>
                        </a:cubicBezTo>
                        <a:cubicBezTo>
                          <a:pt x="29" y="55"/>
                          <a:pt x="40" y="56"/>
                          <a:pt x="51" y="53"/>
                        </a:cubicBezTo>
                        <a:cubicBezTo>
                          <a:pt x="47" y="52"/>
                          <a:pt x="46" y="52"/>
                          <a:pt x="42" y="52"/>
                        </a:cubicBezTo>
                        <a:cubicBezTo>
                          <a:pt x="33" y="52"/>
                          <a:pt x="33" y="60"/>
                          <a:pt x="25" y="60"/>
                        </a:cubicBezTo>
                        <a:cubicBezTo>
                          <a:pt x="22" y="60"/>
                          <a:pt x="18" y="57"/>
                          <a:pt x="17" y="56"/>
                        </a:cubicBezTo>
                        <a:cubicBezTo>
                          <a:pt x="21" y="52"/>
                          <a:pt x="24" y="51"/>
                          <a:pt x="29" y="49"/>
                        </a:cubicBezTo>
                        <a:cubicBezTo>
                          <a:pt x="16" y="49"/>
                          <a:pt x="16" y="49"/>
                          <a:pt x="16" y="49"/>
                        </a:cubicBezTo>
                        <a:cubicBezTo>
                          <a:pt x="13" y="50"/>
                          <a:pt x="11" y="51"/>
                          <a:pt x="9" y="52"/>
                        </a:cubicBezTo>
                        <a:cubicBezTo>
                          <a:pt x="7" y="52"/>
                          <a:pt x="2" y="52"/>
                          <a:pt x="0" y="52"/>
                        </a:cubicBezTo>
                        <a:cubicBezTo>
                          <a:pt x="2" y="41"/>
                          <a:pt x="31" y="36"/>
                          <a:pt x="44" y="36"/>
                        </a:cubicBezTo>
                        <a:cubicBezTo>
                          <a:pt x="49" y="36"/>
                          <a:pt x="52" y="36"/>
                          <a:pt x="53" y="36"/>
                        </a:cubicBezTo>
                        <a:cubicBezTo>
                          <a:pt x="55" y="36"/>
                          <a:pt x="57" y="34"/>
                          <a:pt x="57" y="32"/>
                        </a:cubicBezTo>
                        <a:cubicBezTo>
                          <a:pt x="71" y="32"/>
                          <a:pt x="65" y="22"/>
                          <a:pt x="74" y="22"/>
                        </a:cubicBezTo>
                        <a:cubicBezTo>
                          <a:pt x="83" y="22"/>
                          <a:pt x="100" y="31"/>
                          <a:pt x="104" y="32"/>
                        </a:cubicBezTo>
                        <a:cubicBezTo>
                          <a:pt x="108" y="22"/>
                          <a:pt x="113" y="12"/>
                          <a:pt x="126" y="12"/>
                        </a:cubicBezTo>
                        <a:cubicBezTo>
                          <a:pt x="134" y="12"/>
                          <a:pt x="129" y="16"/>
                          <a:pt x="135" y="11"/>
                        </a:cubicBezTo>
                        <a:cubicBezTo>
                          <a:pt x="137" y="7"/>
                          <a:pt x="141" y="6"/>
                          <a:pt x="145" y="6"/>
                        </a:cubicBezTo>
                        <a:cubicBezTo>
                          <a:pt x="168" y="6"/>
                          <a:pt x="173" y="6"/>
                          <a:pt x="196" y="6"/>
                        </a:cubicBezTo>
                        <a:cubicBezTo>
                          <a:pt x="197" y="4"/>
                          <a:pt x="199" y="3"/>
                          <a:pt x="201" y="3"/>
                        </a:cubicBezTo>
                        <a:cubicBezTo>
                          <a:pt x="209" y="3"/>
                          <a:pt x="211" y="8"/>
                          <a:pt x="218" y="8"/>
                        </a:cubicBezTo>
                        <a:cubicBezTo>
                          <a:pt x="224" y="8"/>
                          <a:pt x="226" y="0"/>
                          <a:pt x="232" y="0"/>
                        </a:cubicBezTo>
                        <a:cubicBezTo>
                          <a:pt x="239" y="0"/>
                          <a:pt x="241" y="3"/>
                          <a:pt x="245" y="3"/>
                        </a:cubicBezTo>
                        <a:cubicBezTo>
                          <a:pt x="250" y="3"/>
                          <a:pt x="253" y="3"/>
                          <a:pt x="258" y="3"/>
                        </a:cubicBezTo>
                        <a:cubicBezTo>
                          <a:pt x="268" y="3"/>
                          <a:pt x="306" y="2"/>
                          <a:pt x="315" y="1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92" name="Freeform: Shape 383"/>
                  <p:cNvSpPr/>
                  <p:nvPr/>
                </p:nvSpPr>
                <p:spPr bwMode="auto">
                  <a:xfrm>
                    <a:off x="3170238" y="960438"/>
                    <a:ext cx="1006475" cy="765175"/>
                  </a:xfrm>
                  <a:custGeom>
                    <a:avLst/>
                    <a:gdLst/>
                    <a:ahLst/>
                    <a:cxnLst>
                      <a:cxn ang="0">
                        <a:pos x="280" y="372"/>
                      </a:cxn>
                      <a:cxn ang="0">
                        <a:pos x="267" y="360"/>
                      </a:cxn>
                      <a:cxn ang="0">
                        <a:pos x="228" y="336"/>
                      </a:cxn>
                      <a:cxn ang="0">
                        <a:pos x="215" y="302"/>
                      </a:cxn>
                      <a:cxn ang="0">
                        <a:pos x="109" y="219"/>
                      </a:cxn>
                      <a:cxn ang="0">
                        <a:pos x="73" y="223"/>
                      </a:cxn>
                      <a:cxn ang="0">
                        <a:pos x="43" y="217"/>
                      </a:cxn>
                      <a:cxn ang="0">
                        <a:pos x="19" y="202"/>
                      </a:cxn>
                      <a:cxn ang="0">
                        <a:pos x="51" y="190"/>
                      </a:cxn>
                      <a:cxn ang="0">
                        <a:pos x="64" y="180"/>
                      </a:cxn>
                      <a:cxn ang="0">
                        <a:pos x="0" y="166"/>
                      </a:cxn>
                      <a:cxn ang="0">
                        <a:pos x="84" y="141"/>
                      </a:cxn>
                      <a:cxn ang="0">
                        <a:pos x="72" y="102"/>
                      </a:cxn>
                      <a:cxn ang="0">
                        <a:pos x="144" y="59"/>
                      </a:cxn>
                      <a:cxn ang="0">
                        <a:pos x="237" y="56"/>
                      </a:cxn>
                      <a:cxn ang="0">
                        <a:pos x="260" y="53"/>
                      </a:cxn>
                      <a:cxn ang="0">
                        <a:pos x="274" y="38"/>
                      </a:cxn>
                      <a:cxn ang="0">
                        <a:pos x="309" y="36"/>
                      </a:cxn>
                      <a:cxn ang="0">
                        <a:pos x="355" y="15"/>
                      </a:cxn>
                      <a:cxn ang="0">
                        <a:pos x="391" y="13"/>
                      </a:cxn>
                      <a:cxn ang="0">
                        <a:pos x="534" y="0"/>
                      </a:cxn>
                      <a:cxn ang="0">
                        <a:pos x="594" y="48"/>
                      </a:cxn>
                      <a:cxn ang="0">
                        <a:pos x="570" y="75"/>
                      </a:cxn>
                      <a:cxn ang="0">
                        <a:pos x="603" y="102"/>
                      </a:cxn>
                      <a:cxn ang="0">
                        <a:pos x="684" y="66"/>
                      </a:cxn>
                      <a:cxn ang="0">
                        <a:pos x="730" y="51"/>
                      </a:cxn>
                      <a:cxn ang="0">
                        <a:pos x="702" y="94"/>
                      </a:cxn>
                      <a:cxn ang="0">
                        <a:pos x="691" y="114"/>
                      </a:cxn>
                      <a:cxn ang="0">
                        <a:pos x="654" y="150"/>
                      </a:cxn>
                      <a:cxn ang="0">
                        <a:pos x="677" y="178"/>
                      </a:cxn>
                      <a:cxn ang="0">
                        <a:pos x="657" y="202"/>
                      </a:cxn>
                      <a:cxn ang="0">
                        <a:pos x="669" y="236"/>
                      </a:cxn>
                      <a:cxn ang="0">
                        <a:pos x="673" y="260"/>
                      </a:cxn>
                      <a:cxn ang="0">
                        <a:pos x="633" y="295"/>
                      </a:cxn>
                      <a:cxn ang="0">
                        <a:pos x="637" y="305"/>
                      </a:cxn>
                      <a:cxn ang="0">
                        <a:pos x="601" y="297"/>
                      </a:cxn>
                      <a:cxn ang="0">
                        <a:pos x="633" y="358"/>
                      </a:cxn>
                      <a:cxn ang="0">
                        <a:pos x="596" y="347"/>
                      </a:cxn>
                      <a:cxn ang="0">
                        <a:pos x="616" y="375"/>
                      </a:cxn>
                      <a:cxn ang="0">
                        <a:pos x="518" y="408"/>
                      </a:cxn>
                      <a:cxn ang="0">
                        <a:pos x="483" y="445"/>
                      </a:cxn>
                      <a:cxn ang="0">
                        <a:pos x="443" y="449"/>
                      </a:cxn>
                      <a:cxn ang="0">
                        <a:pos x="402" y="485"/>
                      </a:cxn>
                      <a:cxn ang="0">
                        <a:pos x="384" y="523"/>
                      </a:cxn>
                      <a:cxn ang="0">
                        <a:pos x="362" y="571"/>
                      </a:cxn>
                      <a:cxn ang="0">
                        <a:pos x="313" y="560"/>
                      </a:cxn>
                      <a:cxn ang="0">
                        <a:pos x="270" y="499"/>
                      </a:cxn>
                      <a:cxn ang="0">
                        <a:pos x="256" y="475"/>
                      </a:cxn>
                      <a:cxn ang="0">
                        <a:pos x="237" y="438"/>
                      </a:cxn>
                      <a:cxn ang="0">
                        <a:pos x="255" y="403"/>
                      </a:cxn>
                    </a:cxnLst>
                    <a:rect l="0" t="0" r="r" b="b"/>
                    <a:pathLst>
                      <a:path w="756" h="575">
                        <a:moveTo>
                          <a:pt x="255" y="403"/>
                        </a:moveTo>
                        <a:cubicBezTo>
                          <a:pt x="261" y="400"/>
                          <a:pt x="261" y="400"/>
                          <a:pt x="267" y="402"/>
                        </a:cubicBezTo>
                        <a:cubicBezTo>
                          <a:pt x="270" y="389"/>
                          <a:pt x="276" y="385"/>
                          <a:pt x="280" y="372"/>
                        </a:cubicBezTo>
                        <a:cubicBezTo>
                          <a:pt x="266" y="368"/>
                          <a:pt x="234" y="366"/>
                          <a:pt x="233" y="353"/>
                        </a:cubicBezTo>
                        <a:cubicBezTo>
                          <a:pt x="237" y="352"/>
                          <a:pt x="236" y="353"/>
                          <a:pt x="240" y="353"/>
                        </a:cubicBezTo>
                        <a:cubicBezTo>
                          <a:pt x="250" y="353"/>
                          <a:pt x="256" y="360"/>
                          <a:pt x="267" y="360"/>
                        </a:cubicBezTo>
                        <a:cubicBezTo>
                          <a:pt x="271" y="360"/>
                          <a:pt x="271" y="356"/>
                          <a:pt x="271" y="353"/>
                        </a:cubicBezTo>
                        <a:cubicBezTo>
                          <a:pt x="258" y="349"/>
                          <a:pt x="254" y="328"/>
                          <a:pt x="239" y="328"/>
                        </a:cubicBezTo>
                        <a:cubicBezTo>
                          <a:pt x="235" y="328"/>
                          <a:pt x="234" y="336"/>
                          <a:pt x="228" y="336"/>
                        </a:cubicBezTo>
                        <a:cubicBezTo>
                          <a:pt x="220" y="336"/>
                          <a:pt x="216" y="335"/>
                          <a:pt x="216" y="328"/>
                        </a:cubicBezTo>
                        <a:cubicBezTo>
                          <a:pt x="216" y="318"/>
                          <a:pt x="226" y="319"/>
                          <a:pt x="226" y="309"/>
                        </a:cubicBezTo>
                        <a:cubicBezTo>
                          <a:pt x="226" y="303"/>
                          <a:pt x="219" y="302"/>
                          <a:pt x="215" y="302"/>
                        </a:cubicBezTo>
                        <a:cubicBezTo>
                          <a:pt x="215" y="295"/>
                          <a:pt x="215" y="295"/>
                          <a:pt x="215" y="295"/>
                        </a:cubicBezTo>
                        <a:cubicBezTo>
                          <a:pt x="203" y="257"/>
                          <a:pt x="172" y="219"/>
                          <a:pt x="122" y="219"/>
                        </a:cubicBezTo>
                        <a:cubicBezTo>
                          <a:pt x="115" y="219"/>
                          <a:pt x="113" y="219"/>
                          <a:pt x="109" y="219"/>
                        </a:cubicBezTo>
                        <a:cubicBezTo>
                          <a:pt x="103" y="219"/>
                          <a:pt x="101" y="224"/>
                          <a:pt x="95" y="224"/>
                        </a:cubicBezTo>
                        <a:cubicBezTo>
                          <a:pt x="91" y="224"/>
                          <a:pt x="87" y="221"/>
                          <a:pt x="82" y="221"/>
                        </a:cubicBezTo>
                        <a:cubicBezTo>
                          <a:pt x="77" y="221"/>
                          <a:pt x="75" y="222"/>
                          <a:pt x="73" y="223"/>
                        </a:cubicBezTo>
                        <a:cubicBezTo>
                          <a:pt x="74" y="224"/>
                          <a:pt x="76" y="226"/>
                          <a:pt x="77" y="226"/>
                        </a:cubicBezTo>
                        <a:cubicBezTo>
                          <a:pt x="75" y="229"/>
                          <a:pt x="75" y="228"/>
                          <a:pt x="72" y="228"/>
                        </a:cubicBezTo>
                        <a:cubicBezTo>
                          <a:pt x="62" y="228"/>
                          <a:pt x="48" y="224"/>
                          <a:pt x="43" y="217"/>
                        </a:cubicBezTo>
                        <a:cubicBezTo>
                          <a:pt x="47" y="214"/>
                          <a:pt x="50" y="214"/>
                          <a:pt x="52" y="210"/>
                        </a:cubicBezTo>
                        <a:cubicBezTo>
                          <a:pt x="45" y="207"/>
                          <a:pt x="39" y="202"/>
                          <a:pt x="34" y="202"/>
                        </a:cubicBezTo>
                        <a:cubicBezTo>
                          <a:pt x="24" y="202"/>
                          <a:pt x="27" y="206"/>
                          <a:pt x="19" y="202"/>
                        </a:cubicBezTo>
                        <a:cubicBezTo>
                          <a:pt x="19" y="196"/>
                          <a:pt x="28" y="194"/>
                          <a:pt x="32" y="194"/>
                        </a:cubicBezTo>
                        <a:cubicBezTo>
                          <a:pt x="37" y="194"/>
                          <a:pt x="40" y="194"/>
                          <a:pt x="43" y="194"/>
                        </a:cubicBezTo>
                        <a:cubicBezTo>
                          <a:pt x="47" y="194"/>
                          <a:pt x="49" y="193"/>
                          <a:pt x="51" y="190"/>
                        </a:cubicBezTo>
                        <a:cubicBezTo>
                          <a:pt x="76" y="190"/>
                          <a:pt x="76" y="190"/>
                          <a:pt x="76" y="190"/>
                        </a:cubicBezTo>
                        <a:cubicBezTo>
                          <a:pt x="80" y="187"/>
                          <a:pt x="80" y="185"/>
                          <a:pt x="82" y="180"/>
                        </a:cubicBezTo>
                        <a:cubicBezTo>
                          <a:pt x="64" y="180"/>
                          <a:pt x="64" y="180"/>
                          <a:pt x="64" y="180"/>
                        </a:cubicBezTo>
                        <a:cubicBezTo>
                          <a:pt x="63" y="183"/>
                          <a:pt x="62" y="185"/>
                          <a:pt x="60" y="185"/>
                        </a:cubicBezTo>
                        <a:cubicBezTo>
                          <a:pt x="53" y="185"/>
                          <a:pt x="50" y="185"/>
                          <a:pt x="44" y="185"/>
                        </a:cubicBezTo>
                        <a:cubicBezTo>
                          <a:pt x="42" y="185"/>
                          <a:pt x="0" y="173"/>
                          <a:pt x="0" y="166"/>
                        </a:cubicBezTo>
                        <a:cubicBezTo>
                          <a:pt x="0" y="152"/>
                          <a:pt x="16" y="157"/>
                          <a:pt x="25" y="154"/>
                        </a:cubicBezTo>
                        <a:cubicBezTo>
                          <a:pt x="33" y="151"/>
                          <a:pt x="38" y="146"/>
                          <a:pt x="46" y="144"/>
                        </a:cubicBezTo>
                        <a:cubicBezTo>
                          <a:pt x="58" y="140"/>
                          <a:pt x="74" y="146"/>
                          <a:pt x="84" y="141"/>
                        </a:cubicBezTo>
                        <a:cubicBezTo>
                          <a:pt x="91" y="136"/>
                          <a:pt x="96" y="128"/>
                          <a:pt x="96" y="117"/>
                        </a:cubicBezTo>
                        <a:cubicBezTo>
                          <a:pt x="88" y="116"/>
                          <a:pt x="63" y="117"/>
                          <a:pt x="63" y="109"/>
                        </a:cubicBezTo>
                        <a:cubicBezTo>
                          <a:pt x="63" y="105"/>
                          <a:pt x="69" y="102"/>
                          <a:pt x="72" y="102"/>
                        </a:cubicBezTo>
                        <a:cubicBezTo>
                          <a:pt x="87" y="97"/>
                          <a:pt x="106" y="86"/>
                          <a:pt x="115" y="78"/>
                        </a:cubicBezTo>
                        <a:cubicBezTo>
                          <a:pt x="119" y="80"/>
                          <a:pt x="122" y="81"/>
                          <a:pt x="127" y="81"/>
                        </a:cubicBezTo>
                        <a:cubicBezTo>
                          <a:pt x="142" y="81"/>
                          <a:pt x="130" y="61"/>
                          <a:pt x="144" y="59"/>
                        </a:cubicBezTo>
                        <a:cubicBezTo>
                          <a:pt x="162" y="57"/>
                          <a:pt x="169" y="52"/>
                          <a:pt x="185" y="52"/>
                        </a:cubicBezTo>
                        <a:cubicBezTo>
                          <a:pt x="198" y="49"/>
                          <a:pt x="206" y="42"/>
                          <a:pt x="218" y="42"/>
                        </a:cubicBezTo>
                        <a:cubicBezTo>
                          <a:pt x="226" y="42"/>
                          <a:pt x="229" y="56"/>
                          <a:pt x="237" y="56"/>
                        </a:cubicBezTo>
                        <a:cubicBezTo>
                          <a:pt x="237" y="52"/>
                          <a:pt x="235" y="50"/>
                          <a:pt x="235" y="47"/>
                        </a:cubicBezTo>
                        <a:cubicBezTo>
                          <a:pt x="239" y="42"/>
                          <a:pt x="239" y="42"/>
                          <a:pt x="239" y="42"/>
                        </a:cubicBezTo>
                        <a:cubicBezTo>
                          <a:pt x="244" y="51"/>
                          <a:pt x="252" y="50"/>
                          <a:pt x="260" y="53"/>
                        </a:cubicBezTo>
                        <a:cubicBezTo>
                          <a:pt x="262" y="53"/>
                          <a:pt x="267" y="53"/>
                          <a:pt x="267" y="53"/>
                        </a:cubicBezTo>
                        <a:cubicBezTo>
                          <a:pt x="266" y="50"/>
                          <a:pt x="263" y="47"/>
                          <a:pt x="263" y="44"/>
                        </a:cubicBezTo>
                        <a:cubicBezTo>
                          <a:pt x="263" y="38"/>
                          <a:pt x="270" y="38"/>
                          <a:pt x="274" y="38"/>
                        </a:cubicBezTo>
                        <a:cubicBezTo>
                          <a:pt x="293" y="38"/>
                          <a:pt x="303" y="48"/>
                          <a:pt x="314" y="53"/>
                        </a:cubicBezTo>
                        <a:cubicBezTo>
                          <a:pt x="334" y="53"/>
                          <a:pt x="334" y="53"/>
                          <a:pt x="334" y="53"/>
                        </a:cubicBezTo>
                        <a:cubicBezTo>
                          <a:pt x="327" y="50"/>
                          <a:pt x="309" y="44"/>
                          <a:pt x="309" y="36"/>
                        </a:cubicBezTo>
                        <a:cubicBezTo>
                          <a:pt x="309" y="29"/>
                          <a:pt x="322" y="31"/>
                          <a:pt x="326" y="30"/>
                        </a:cubicBezTo>
                        <a:cubicBezTo>
                          <a:pt x="323" y="27"/>
                          <a:pt x="320" y="27"/>
                          <a:pt x="318" y="24"/>
                        </a:cubicBezTo>
                        <a:cubicBezTo>
                          <a:pt x="330" y="18"/>
                          <a:pt x="341" y="15"/>
                          <a:pt x="355" y="15"/>
                        </a:cubicBezTo>
                        <a:cubicBezTo>
                          <a:pt x="366" y="15"/>
                          <a:pt x="373" y="15"/>
                          <a:pt x="382" y="18"/>
                        </a:cubicBezTo>
                        <a:cubicBezTo>
                          <a:pt x="391" y="18"/>
                          <a:pt x="391" y="18"/>
                          <a:pt x="391" y="18"/>
                        </a:cubicBezTo>
                        <a:cubicBezTo>
                          <a:pt x="391" y="13"/>
                          <a:pt x="391" y="13"/>
                          <a:pt x="391" y="13"/>
                        </a:cubicBezTo>
                        <a:cubicBezTo>
                          <a:pt x="398" y="12"/>
                          <a:pt x="402" y="13"/>
                          <a:pt x="409" y="13"/>
                        </a:cubicBezTo>
                        <a:cubicBezTo>
                          <a:pt x="430" y="13"/>
                          <a:pt x="447" y="0"/>
                          <a:pt x="470" y="0"/>
                        </a:cubicBezTo>
                        <a:cubicBezTo>
                          <a:pt x="495" y="0"/>
                          <a:pt x="512" y="0"/>
                          <a:pt x="534" y="0"/>
                        </a:cubicBezTo>
                        <a:cubicBezTo>
                          <a:pt x="560" y="0"/>
                          <a:pt x="579" y="17"/>
                          <a:pt x="600" y="26"/>
                        </a:cubicBezTo>
                        <a:cubicBezTo>
                          <a:pt x="612" y="31"/>
                          <a:pt x="627" y="28"/>
                          <a:pt x="638" y="30"/>
                        </a:cubicBezTo>
                        <a:cubicBezTo>
                          <a:pt x="636" y="46"/>
                          <a:pt x="606" y="44"/>
                          <a:pt x="594" y="48"/>
                        </a:cubicBezTo>
                        <a:cubicBezTo>
                          <a:pt x="497" y="53"/>
                          <a:pt x="497" y="53"/>
                          <a:pt x="497" y="53"/>
                        </a:cubicBezTo>
                        <a:cubicBezTo>
                          <a:pt x="505" y="59"/>
                          <a:pt x="579" y="50"/>
                          <a:pt x="587" y="53"/>
                        </a:cubicBezTo>
                        <a:cubicBezTo>
                          <a:pt x="586" y="57"/>
                          <a:pt x="567" y="75"/>
                          <a:pt x="570" y="75"/>
                        </a:cubicBezTo>
                        <a:cubicBezTo>
                          <a:pt x="581" y="75"/>
                          <a:pt x="607" y="50"/>
                          <a:pt x="622" y="50"/>
                        </a:cubicBezTo>
                        <a:cubicBezTo>
                          <a:pt x="630" y="50"/>
                          <a:pt x="633" y="57"/>
                          <a:pt x="633" y="64"/>
                        </a:cubicBezTo>
                        <a:cubicBezTo>
                          <a:pt x="633" y="67"/>
                          <a:pt x="605" y="97"/>
                          <a:pt x="603" y="102"/>
                        </a:cubicBezTo>
                        <a:cubicBezTo>
                          <a:pt x="615" y="99"/>
                          <a:pt x="637" y="70"/>
                          <a:pt x="644" y="64"/>
                        </a:cubicBezTo>
                        <a:cubicBezTo>
                          <a:pt x="655" y="64"/>
                          <a:pt x="674" y="64"/>
                          <a:pt x="674" y="64"/>
                        </a:cubicBezTo>
                        <a:cubicBezTo>
                          <a:pt x="674" y="64"/>
                          <a:pt x="682" y="66"/>
                          <a:pt x="684" y="66"/>
                        </a:cubicBezTo>
                        <a:cubicBezTo>
                          <a:pt x="692" y="63"/>
                          <a:pt x="693" y="60"/>
                          <a:pt x="700" y="57"/>
                        </a:cubicBezTo>
                        <a:cubicBezTo>
                          <a:pt x="721" y="57"/>
                          <a:pt x="721" y="57"/>
                          <a:pt x="721" y="57"/>
                        </a:cubicBezTo>
                        <a:cubicBezTo>
                          <a:pt x="723" y="52"/>
                          <a:pt x="726" y="51"/>
                          <a:pt x="730" y="51"/>
                        </a:cubicBezTo>
                        <a:cubicBezTo>
                          <a:pt x="736" y="51"/>
                          <a:pt x="756" y="61"/>
                          <a:pt x="756" y="67"/>
                        </a:cubicBezTo>
                        <a:cubicBezTo>
                          <a:pt x="756" y="72"/>
                          <a:pt x="748" y="76"/>
                          <a:pt x="745" y="77"/>
                        </a:cubicBezTo>
                        <a:cubicBezTo>
                          <a:pt x="731" y="82"/>
                          <a:pt x="722" y="94"/>
                          <a:pt x="702" y="94"/>
                        </a:cubicBezTo>
                        <a:cubicBezTo>
                          <a:pt x="707" y="97"/>
                          <a:pt x="708" y="97"/>
                          <a:pt x="711" y="94"/>
                        </a:cubicBezTo>
                        <a:cubicBezTo>
                          <a:pt x="711" y="107"/>
                          <a:pt x="699" y="107"/>
                          <a:pt x="691" y="109"/>
                        </a:cubicBezTo>
                        <a:cubicBezTo>
                          <a:pt x="694" y="115"/>
                          <a:pt x="691" y="110"/>
                          <a:pt x="691" y="114"/>
                        </a:cubicBezTo>
                        <a:cubicBezTo>
                          <a:pt x="691" y="121"/>
                          <a:pt x="680" y="123"/>
                          <a:pt x="671" y="125"/>
                        </a:cubicBezTo>
                        <a:cubicBezTo>
                          <a:pt x="672" y="130"/>
                          <a:pt x="671" y="130"/>
                          <a:pt x="671" y="132"/>
                        </a:cubicBezTo>
                        <a:cubicBezTo>
                          <a:pt x="671" y="141"/>
                          <a:pt x="662" y="144"/>
                          <a:pt x="654" y="150"/>
                        </a:cubicBezTo>
                        <a:cubicBezTo>
                          <a:pt x="648" y="154"/>
                          <a:pt x="649" y="165"/>
                          <a:pt x="646" y="169"/>
                        </a:cubicBezTo>
                        <a:cubicBezTo>
                          <a:pt x="651" y="172"/>
                          <a:pt x="655" y="169"/>
                          <a:pt x="659" y="169"/>
                        </a:cubicBezTo>
                        <a:cubicBezTo>
                          <a:pt x="667" y="169"/>
                          <a:pt x="673" y="174"/>
                          <a:pt x="677" y="178"/>
                        </a:cubicBezTo>
                        <a:cubicBezTo>
                          <a:pt x="675" y="179"/>
                          <a:pt x="672" y="180"/>
                          <a:pt x="669" y="180"/>
                        </a:cubicBezTo>
                        <a:cubicBezTo>
                          <a:pt x="671" y="187"/>
                          <a:pt x="688" y="185"/>
                          <a:pt x="688" y="196"/>
                        </a:cubicBezTo>
                        <a:cubicBezTo>
                          <a:pt x="688" y="206"/>
                          <a:pt x="665" y="202"/>
                          <a:pt x="657" y="202"/>
                        </a:cubicBezTo>
                        <a:cubicBezTo>
                          <a:pt x="652" y="202"/>
                          <a:pt x="648" y="206"/>
                          <a:pt x="648" y="209"/>
                        </a:cubicBezTo>
                        <a:cubicBezTo>
                          <a:pt x="648" y="217"/>
                          <a:pt x="656" y="217"/>
                          <a:pt x="663" y="217"/>
                        </a:cubicBezTo>
                        <a:cubicBezTo>
                          <a:pt x="663" y="226"/>
                          <a:pt x="669" y="229"/>
                          <a:pt x="669" y="236"/>
                        </a:cubicBezTo>
                        <a:cubicBezTo>
                          <a:pt x="669" y="239"/>
                          <a:pt x="667" y="243"/>
                          <a:pt x="669" y="245"/>
                        </a:cubicBezTo>
                        <a:cubicBezTo>
                          <a:pt x="662" y="245"/>
                          <a:pt x="655" y="245"/>
                          <a:pt x="655" y="251"/>
                        </a:cubicBezTo>
                        <a:cubicBezTo>
                          <a:pt x="655" y="258"/>
                          <a:pt x="667" y="258"/>
                          <a:pt x="673" y="260"/>
                        </a:cubicBezTo>
                        <a:cubicBezTo>
                          <a:pt x="670" y="267"/>
                          <a:pt x="661" y="271"/>
                          <a:pt x="653" y="272"/>
                        </a:cubicBezTo>
                        <a:cubicBezTo>
                          <a:pt x="653" y="275"/>
                          <a:pt x="655" y="277"/>
                          <a:pt x="657" y="278"/>
                        </a:cubicBezTo>
                        <a:cubicBezTo>
                          <a:pt x="654" y="292"/>
                          <a:pt x="637" y="286"/>
                          <a:pt x="633" y="295"/>
                        </a:cubicBezTo>
                        <a:cubicBezTo>
                          <a:pt x="628" y="292"/>
                          <a:pt x="623" y="290"/>
                          <a:pt x="620" y="285"/>
                        </a:cubicBezTo>
                        <a:cubicBezTo>
                          <a:pt x="613" y="285"/>
                          <a:pt x="613" y="285"/>
                          <a:pt x="613" y="285"/>
                        </a:cubicBezTo>
                        <a:cubicBezTo>
                          <a:pt x="618" y="297"/>
                          <a:pt x="637" y="293"/>
                          <a:pt x="637" y="305"/>
                        </a:cubicBezTo>
                        <a:cubicBezTo>
                          <a:pt x="637" y="310"/>
                          <a:pt x="636" y="317"/>
                          <a:pt x="631" y="317"/>
                        </a:cubicBezTo>
                        <a:cubicBezTo>
                          <a:pt x="623" y="317"/>
                          <a:pt x="609" y="306"/>
                          <a:pt x="607" y="297"/>
                        </a:cubicBezTo>
                        <a:cubicBezTo>
                          <a:pt x="603" y="298"/>
                          <a:pt x="602" y="297"/>
                          <a:pt x="601" y="297"/>
                        </a:cubicBezTo>
                        <a:cubicBezTo>
                          <a:pt x="601" y="304"/>
                          <a:pt x="601" y="304"/>
                          <a:pt x="601" y="304"/>
                        </a:cubicBezTo>
                        <a:cubicBezTo>
                          <a:pt x="617" y="320"/>
                          <a:pt x="645" y="327"/>
                          <a:pt x="645" y="352"/>
                        </a:cubicBezTo>
                        <a:cubicBezTo>
                          <a:pt x="645" y="357"/>
                          <a:pt x="638" y="358"/>
                          <a:pt x="633" y="358"/>
                        </a:cubicBezTo>
                        <a:cubicBezTo>
                          <a:pt x="612" y="358"/>
                          <a:pt x="617" y="336"/>
                          <a:pt x="599" y="336"/>
                        </a:cubicBezTo>
                        <a:cubicBezTo>
                          <a:pt x="596" y="336"/>
                          <a:pt x="594" y="337"/>
                          <a:pt x="592" y="336"/>
                        </a:cubicBezTo>
                        <a:cubicBezTo>
                          <a:pt x="592" y="342"/>
                          <a:pt x="596" y="343"/>
                          <a:pt x="596" y="347"/>
                        </a:cubicBezTo>
                        <a:cubicBezTo>
                          <a:pt x="596" y="351"/>
                          <a:pt x="589" y="352"/>
                          <a:pt x="587" y="352"/>
                        </a:cubicBezTo>
                        <a:cubicBezTo>
                          <a:pt x="587" y="366"/>
                          <a:pt x="626" y="364"/>
                          <a:pt x="635" y="367"/>
                        </a:cubicBezTo>
                        <a:cubicBezTo>
                          <a:pt x="629" y="372"/>
                          <a:pt x="624" y="373"/>
                          <a:pt x="616" y="375"/>
                        </a:cubicBezTo>
                        <a:cubicBezTo>
                          <a:pt x="602" y="380"/>
                          <a:pt x="597" y="393"/>
                          <a:pt x="584" y="397"/>
                        </a:cubicBezTo>
                        <a:cubicBezTo>
                          <a:pt x="569" y="402"/>
                          <a:pt x="556" y="400"/>
                          <a:pt x="539" y="408"/>
                        </a:cubicBezTo>
                        <a:cubicBezTo>
                          <a:pt x="518" y="408"/>
                          <a:pt x="518" y="408"/>
                          <a:pt x="518" y="408"/>
                        </a:cubicBezTo>
                        <a:cubicBezTo>
                          <a:pt x="514" y="410"/>
                          <a:pt x="510" y="412"/>
                          <a:pt x="510" y="415"/>
                        </a:cubicBezTo>
                        <a:cubicBezTo>
                          <a:pt x="498" y="423"/>
                          <a:pt x="498" y="423"/>
                          <a:pt x="498" y="423"/>
                        </a:cubicBezTo>
                        <a:cubicBezTo>
                          <a:pt x="490" y="430"/>
                          <a:pt x="490" y="438"/>
                          <a:pt x="483" y="445"/>
                        </a:cubicBezTo>
                        <a:cubicBezTo>
                          <a:pt x="474" y="454"/>
                          <a:pt x="459" y="452"/>
                          <a:pt x="450" y="458"/>
                        </a:cubicBezTo>
                        <a:cubicBezTo>
                          <a:pt x="443" y="458"/>
                          <a:pt x="443" y="458"/>
                          <a:pt x="443" y="458"/>
                        </a:cubicBezTo>
                        <a:cubicBezTo>
                          <a:pt x="443" y="449"/>
                          <a:pt x="443" y="449"/>
                          <a:pt x="443" y="449"/>
                        </a:cubicBezTo>
                        <a:cubicBezTo>
                          <a:pt x="437" y="452"/>
                          <a:pt x="438" y="457"/>
                          <a:pt x="435" y="460"/>
                        </a:cubicBezTo>
                        <a:cubicBezTo>
                          <a:pt x="425" y="470"/>
                          <a:pt x="401" y="466"/>
                          <a:pt x="401" y="480"/>
                        </a:cubicBezTo>
                        <a:cubicBezTo>
                          <a:pt x="401" y="482"/>
                          <a:pt x="402" y="483"/>
                          <a:pt x="402" y="485"/>
                        </a:cubicBezTo>
                        <a:cubicBezTo>
                          <a:pt x="401" y="486"/>
                          <a:pt x="399" y="488"/>
                          <a:pt x="399" y="490"/>
                        </a:cubicBezTo>
                        <a:cubicBezTo>
                          <a:pt x="399" y="493"/>
                          <a:pt x="405" y="495"/>
                          <a:pt x="405" y="500"/>
                        </a:cubicBezTo>
                        <a:cubicBezTo>
                          <a:pt x="405" y="515"/>
                          <a:pt x="384" y="510"/>
                          <a:pt x="384" y="523"/>
                        </a:cubicBezTo>
                        <a:cubicBezTo>
                          <a:pt x="384" y="531"/>
                          <a:pt x="383" y="543"/>
                          <a:pt x="384" y="547"/>
                        </a:cubicBezTo>
                        <a:cubicBezTo>
                          <a:pt x="374" y="552"/>
                          <a:pt x="379" y="575"/>
                          <a:pt x="367" y="575"/>
                        </a:cubicBezTo>
                        <a:cubicBezTo>
                          <a:pt x="364" y="575"/>
                          <a:pt x="363" y="573"/>
                          <a:pt x="362" y="571"/>
                        </a:cubicBezTo>
                        <a:cubicBezTo>
                          <a:pt x="356" y="571"/>
                          <a:pt x="356" y="574"/>
                          <a:pt x="353" y="574"/>
                        </a:cubicBezTo>
                        <a:cubicBezTo>
                          <a:pt x="342" y="574"/>
                          <a:pt x="343" y="554"/>
                          <a:pt x="332" y="554"/>
                        </a:cubicBezTo>
                        <a:cubicBezTo>
                          <a:pt x="326" y="554"/>
                          <a:pt x="319" y="559"/>
                          <a:pt x="313" y="560"/>
                        </a:cubicBezTo>
                        <a:cubicBezTo>
                          <a:pt x="310" y="550"/>
                          <a:pt x="306" y="553"/>
                          <a:pt x="299" y="547"/>
                        </a:cubicBezTo>
                        <a:cubicBezTo>
                          <a:pt x="296" y="546"/>
                          <a:pt x="297" y="539"/>
                          <a:pt x="296" y="539"/>
                        </a:cubicBezTo>
                        <a:cubicBezTo>
                          <a:pt x="287" y="531"/>
                          <a:pt x="270" y="512"/>
                          <a:pt x="270" y="499"/>
                        </a:cubicBezTo>
                        <a:cubicBezTo>
                          <a:pt x="270" y="493"/>
                          <a:pt x="274" y="494"/>
                          <a:pt x="277" y="490"/>
                        </a:cubicBezTo>
                        <a:cubicBezTo>
                          <a:pt x="270" y="482"/>
                          <a:pt x="268" y="493"/>
                          <a:pt x="260" y="489"/>
                        </a:cubicBezTo>
                        <a:cubicBezTo>
                          <a:pt x="259" y="487"/>
                          <a:pt x="257" y="479"/>
                          <a:pt x="256" y="475"/>
                        </a:cubicBezTo>
                        <a:cubicBezTo>
                          <a:pt x="253" y="466"/>
                          <a:pt x="241" y="461"/>
                          <a:pt x="241" y="449"/>
                        </a:cubicBezTo>
                        <a:cubicBezTo>
                          <a:pt x="241" y="445"/>
                          <a:pt x="244" y="443"/>
                          <a:pt x="246" y="438"/>
                        </a:cubicBezTo>
                        <a:cubicBezTo>
                          <a:pt x="243" y="437"/>
                          <a:pt x="240" y="436"/>
                          <a:pt x="237" y="438"/>
                        </a:cubicBezTo>
                        <a:cubicBezTo>
                          <a:pt x="237" y="428"/>
                          <a:pt x="237" y="428"/>
                          <a:pt x="237" y="428"/>
                        </a:cubicBezTo>
                        <a:cubicBezTo>
                          <a:pt x="243" y="420"/>
                          <a:pt x="246" y="411"/>
                          <a:pt x="255" y="404"/>
                        </a:cubicBezTo>
                        <a:lnTo>
                          <a:pt x="255" y="40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93" name="Freeform: Shape 384"/>
                  <p:cNvSpPr/>
                  <p:nvPr/>
                </p:nvSpPr>
                <p:spPr bwMode="auto">
                  <a:xfrm>
                    <a:off x="3470275" y="1443038"/>
                    <a:ext cx="47625" cy="31750"/>
                  </a:xfrm>
                  <a:custGeom>
                    <a:avLst/>
                    <a:gdLst/>
                    <a:ahLst/>
                    <a:cxnLst>
                      <a:cxn ang="0">
                        <a:pos x="9" y="24"/>
                      </a:cxn>
                      <a:cxn ang="0">
                        <a:pos x="0" y="9"/>
                      </a:cxn>
                      <a:cxn ang="0">
                        <a:pos x="10" y="0"/>
                      </a:cxn>
                      <a:cxn ang="0">
                        <a:pos x="36" y="16"/>
                      </a:cxn>
                      <a:cxn ang="0">
                        <a:pos x="19" y="24"/>
                      </a:cxn>
                      <a:cxn ang="0">
                        <a:pos x="9" y="24"/>
                      </a:cxn>
                    </a:cxnLst>
                    <a:rect l="0" t="0" r="r" b="b"/>
                    <a:pathLst>
                      <a:path w="36" h="24">
                        <a:moveTo>
                          <a:pt x="9" y="24"/>
                        </a:moveTo>
                        <a:cubicBezTo>
                          <a:pt x="5" y="24"/>
                          <a:pt x="0" y="14"/>
                          <a:pt x="0" y="9"/>
                        </a:cubicBezTo>
                        <a:cubicBezTo>
                          <a:pt x="0" y="2"/>
                          <a:pt x="6" y="0"/>
                          <a:pt x="10" y="0"/>
                        </a:cubicBezTo>
                        <a:cubicBezTo>
                          <a:pt x="21" y="0"/>
                          <a:pt x="25" y="12"/>
                          <a:pt x="36" y="16"/>
                        </a:cubicBezTo>
                        <a:cubicBezTo>
                          <a:pt x="35" y="23"/>
                          <a:pt x="26" y="24"/>
                          <a:pt x="19" y="24"/>
                        </a:cubicBezTo>
                        <a:lnTo>
                          <a:pt x="9" y="2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94" name="Freeform: Shape 385"/>
                  <p:cNvSpPr/>
                  <p:nvPr/>
                </p:nvSpPr>
                <p:spPr bwMode="auto">
                  <a:xfrm>
                    <a:off x="4070350" y="1277938"/>
                    <a:ext cx="26988" cy="15875"/>
                  </a:xfrm>
                  <a:custGeom>
                    <a:avLst/>
                    <a:gdLst/>
                    <a:ahLst/>
                    <a:cxnLst>
                      <a:cxn ang="0">
                        <a:pos x="6" y="12"/>
                      </a:cxn>
                      <a:cxn ang="0">
                        <a:pos x="0" y="5"/>
                      </a:cxn>
                      <a:cxn ang="0">
                        <a:pos x="4" y="0"/>
                      </a:cxn>
                      <a:cxn ang="0">
                        <a:pos x="12" y="0"/>
                      </a:cxn>
                      <a:cxn ang="0">
                        <a:pos x="12" y="5"/>
                      </a:cxn>
                      <a:cxn ang="0">
                        <a:pos x="20" y="5"/>
                      </a:cxn>
                      <a:cxn ang="0">
                        <a:pos x="6" y="12"/>
                      </a:cxn>
                    </a:cxnLst>
                    <a:rect l="0" t="0" r="r" b="b"/>
                    <a:pathLst>
                      <a:path w="20" h="12">
                        <a:moveTo>
                          <a:pt x="6" y="12"/>
                        </a:moveTo>
                        <a:cubicBezTo>
                          <a:pt x="2" y="12"/>
                          <a:pt x="0" y="8"/>
                          <a:pt x="0" y="5"/>
                        </a:cubicBezTo>
                        <a:cubicBezTo>
                          <a:pt x="0" y="3"/>
                          <a:pt x="3" y="1"/>
                          <a:pt x="4" y="0"/>
                        </a:cubicBezTo>
                        <a:cubicBezTo>
                          <a:pt x="12" y="0"/>
                          <a:pt x="12" y="0"/>
                          <a:pt x="12" y="0"/>
                        </a:cubicBezTo>
                        <a:cubicBezTo>
                          <a:pt x="12" y="3"/>
                          <a:pt x="12" y="4"/>
                          <a:pt x="12" y="5"/>
                        </a:cubicBezTo>
                        <a:cubicBezTo>
                          <a:pt x="20" y="5"/>
                          <a:pt x="20" y="5"/>
                          <a:pt x="20" y="5"/>
                        </a:cubicBezTo>
                        <a:cubicBezTo>
                          <a:pt x="17" y="7"/>
                          <a:pt x="10" y="12"/>
                          <a:pt x="6"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95" name="Freeform: Shape 386"/>
                  <p:cNvSpPr/>
                  <p:nvPr/>
                </p:nvSpPr>
                <p:spPr bwMode="auto">
                  <a:xfrm>
                    <a:off x="3397250" y="1928813"/>
                    <a:ext cx="109538" cy="106363"/>
                  </a:xfrm>
                  <a:custGeom>
                    <a:avLst/>
                    <a:gdLst/>
                    <a:ahLst/>
                    <a:cxnLst>
                      <a:cxn ang="0">
                        <a:pos x="4" y="67"/>
                      </a:cxn>
                      <a:cxn ang="0">
                        <a:pos x="0" y="62"/>
                      </a:cxn>
                      <a:cxn ang="0">
                        <a:pos x="8" y="54"/>
                      </a:cxn>
                      <a:cxn ang="0">
                        <a:pos x="8" y="51"/>
                      </a:cxn>
                      <a:cxn ang="0">
                        <a:pos x="4" y="49"/>
                      </a:cxn>
                      <a:cxn ang="0">
                        <a:pos x="28" y="13"/>
                      </a:cxn>
                      <a:cxn ang="0">
                        <a:pos x="41" y="0"/>
                      </a:cxn>
                      <a:cxn ang="0">
                        <a:pos x="44" y="4"/>
                      </a:cxn>
                      <a:cxn ang="0">
                        <a:pos x="32" y="27"/>
                      </a:cxn>
                      <a:cxn ang="0">
                        <a:pos x="32" y="31"/>
                      </a:cxn>
                      <a:cxn ang="0">
                        <a:pos x="39" y="27"/>
                      </a:cxn>
                      <a:cxn ang="0">
                        <a:pos x="46" y="29"/>
                      </a:cxn>
                      <a:cxn ang="0">
                        <a:pos x="44" y="32"/>
                      </a:cxn>
                      <a:cxn ang="0">
                        <a:pos x="44" y="36"/>
                      </a:cxn>
                      <a:cxn ang="0">
                        <a:pos x="52" y="36"/>
                      </a:cxn>
                      <a:cxn ang="0">
                        <a:pos x="52" y="38"/>
                      </a:cxn>
                      <a:cxn ang="0">
                        <a:pos x="57" y="36"/>
                      </a:cxn>
                      <a:cxn ang="0">
                        <a:pos x="70" y="36"/>
                      </a:cxn>
                      <a:cxn ang="0">
                        <a:pos x="69" y="51"/>
                      </a:cxn>
                      <a:cxn ang="0">
                        <a:pos x="74" y="49"/>
                      </a:cxn>
                      <a:cxn ang="0">
                        <a:pos x="70" y="56"/>
                      </a:cxn>
                      <a:cxn ang="0">
                        <a:pos x="73" y="63"/>
                      </a:cxn>
                      <a:cxn ang="0">
                        <a:pos x="79" y="60"/>
                      </a:cxn>
                      <a:cxn ang="0">
                        <a:pos x="82" y="70"/>
                      </a:cxn>
                      <a:cxn ang="0">
                        <a:pos x="75" y="80"/>
                      </a:cxn>
                      <a:cxn ang="0">
                        <a:pos x="71" y="75"/>
                      </a:cxn>
                      <a:cxn ang="0">
                        <a:pos x="67" y="74"/>
                      </a:cxn>
                      <a:cxn ang="0">
                        <a:pos x="63" y="62"/>
                      </a:cxn>
                      <a:cxn ang="0">
                        <a:pos x="50" y="74"/>
                      </a:cxn>
                      <a:cxn ang="0">
                        <a:pos x="47" y="74"/>
                      </a:cxn>
                      <a:cxn ang="0">
                        <a:pos x="52" y="67"/>
                      </a:cxn>
                      <a:cxn ang="0">
                        <a:pos x="40" y="65"/>
                      </a:cxn>
                      <a:cxn ang="0">
                        <a:pos x="31" y="67"/>
                      </a:cxn>
                      <a:cxn ang="0">
                        <a:pos x="18" y="64"/>
                      </a:cxn>
                      <a:cxn ang="0">
                        <a:pos x="4" y="67"/>
                      </a:cxn>
                    </a:cxnLst>
                    <a:rect l="0" t="0" r="r" b="b"/>
                    <a:pathLst>
                      <a:path w="82" h="80">
                        <a:moveTo>
                          <a:pt x="4" y="67"/>
                        </a:moveTo>
                        <a:cubicBezTo>
                          <a:pt x="2" y="67"/>
                          <a:pt x="0" y="64"/>
                          <a:pt x="0" y="62"/>
                        </a:cubicBezTo>
                        <a:cubicBezTo>
                          <a:pt x="0" y="61"/>
                          <a:pt x="8" y="55"/>
                          <a:pt x="8" y="54"/>
                        </a:cubicBezTo>
                        <a:cubicBezTo>
                          <a:pt x="8" y="51"/>
                          <a:pt x="8" y="51"/>
                          <a:pt x="8" y="51"/>
                        </a:cubicBezTo>
                        <a:cubicBezTo>
                          <a:pt x="6" y="51"/>
                          <a:pt x="5" y="51"/>
                          <a:pt x="4" y="49"/>
                        </a:cubicBezTo>
                        <a:cubicBezTo>
                          <a:pt x="17" y="43"/>
                          <a:pt x="21" y="23"/>
                          <a:pt x="28" y="13"/>
                        </a:cubicBezTo>
                        <a:cubicBezTo>
                          <a:pt x="32" y="7"/>
                          <a:pt x="34" y="0"/>
                          <a:pt x="41" y="0"/>
                        </a:cubicBezTo>
                        <a:cubicBezTo>
                          <a:pt x="43" y="0"/>
                          <a:pt x="44" y="3"/>
                          <a:pt x="44" y="4"/>
                        </a:cubicBezTo>
                        <a:cubicBezTo>
                          <a:pt x="44" y="14"/>
                          <a:pt x="35" y="19"/>
                          <a:pt x="32" y="27"/>
                        </a:cubicBezTo>
                        <a:cubicBezTo>
                          <a:pt x="32" y="31"/>
                          <a:pt x="32" y="31"/>
                          <a:pt x="32" y="31"/>
                        </a:cubicBezTo>
                        <a:cubicBezTo>
                          <a:pt x="36" y="30"/>
                          <a:pt x="36" y="27"/>
                          <a:pt x="39" y="27"/>
                        </a:cubicBezTo>
                        <a:cubicBezTo>
                          <a:pt x="42" y="27"/>
                          <a:pt x="44" y="28"/>
                          <a:pt x="46" y="29"/>
                        </a:cubicBezTo>
                        <a:cubicBezTo>
                          <a:pt x="44" y="32"/>
                          <a:pt x="44" y="32"/>
                          <a:pt x="44" y="32"/>
                        </a:cubicBezTo>
                        <a:cubicBezTo>
                          <a:pt x="44" y="36"/>
                          <a:pt x="44" y="36"/>
                          <a:pt x="44" y="36"/>
                        </a:cubicBezTo>
                        <a:cubicBezTo>
                          <a:pt x="52" y="36"/>
                          <a:pt x="52" y="36"/>
                          <a:pt x="52" y="36"/>
                        </a:cubicBezTo>
                        <a:cubicBezTo>
                          <a:pt x="52" y="36"/>
                          <a:pt x="52" y="38"/>
                          <a:pt x="52" y="38"/>
                        </a:cubicBezTo>
                        <a:cubicBezTo>
                          <a:pt x="57" y="36"/>
                          <a:pt x="57" y="36"/>
                          <a:pt x="57" y="36"/>
                        </a:cubicBezTo>
                        <a:cubicBezTo>
                          <a:pt x="62" y="37"/>
                          <a:pt x="68" y="37"/>
                          <a:pt x="70" y="36"/>
                        </a:cubicBezTo>
                        <a:cubicBezTo>
                          <a:pt x="70" y="40"/>
                          <a:pt x="69" y="44"/>
                          <a:pt x="69" y="51"/>
                        </a:cubicBezTo>
                        <a:cubicBezTo>
                          <a:pt x="70" y="50"/>
                          <a:pt x="73" y="49"/>
                          <a:pt x="74" y="49"/>
                        </a:cubicBezTo>
                        <a:cubicBezTo>
                          <a:pt x="74" y="53"/>
                          <a:pt x="70" y="54"/>
                          <a:pt x="70" y="56"/>
                        </a:cubicBezTo>
                        <a:cubicBezTo>
                          <a:pt x="70" y="58"/>
                          <a:pt x="73" y="60"/>
                          <a:pt x="73" y="63"/>
                        </a:cubicBezTo>
                        <a:cubicBezTo>
                          <a:pt x="77" y="63"/>
                          <a:pt x="76" y="62"/>
                          <a:pt x="79" y="60"/>
                        </a:cubicBezTo>
                        <a:cubicBezTo>
                          <a:pt x="79" y="66"/>
                          <a:pt x="82" y="65"/>
                          <a:pt x="82" y="70"/>
                        </a:cubicBezTo>
                        <a:cubicBezTo>
                          <a:pt x="82" y="75"/>
                          <a:pt x="79" y="80"/>
                          <a:pt x="75" y="80"/>
                        </a:cubicBezTo>
                        <a:cubicBezTo>
                          <a:pt x="72" y="80"/>
                          <a:pt x="71" y="77"/>
                          <a:pt x="71" y="75"/>
                        </a:cubicBezTo>
                        <a:cubicBezTo>
                          <a:pt x="69" y="75"/>
                          <a:pt x="69" y="74"/>
                          <a:pt x="67" y="74"/>
                        </a:cubicBezTo>
                        <a:cubicBezTo>
                          <a:pt x="64" y="74"/>
                          <a:pt x="66" y="66"/>
                          <a:pt x="63" y="62"/>
                        </a:cubicBezTo>
                        <a:cubicBezTo>
                          <a:pt x="59" y="67"/>
                          <a:pt x="55" y="74"/>
                          <a:pt x="50" y="74"/>
                        </a:cubicBezTo>
                        <a:cubicBezTo>
                          <a:pt x="49" y="74"/>
                          <a:pt x="47" y="75"/>
                          <a:pt x="47" y="74"/>
                        </a:cubicBezTo>
                        <a:cubicBezTo>
                          <a:pt x="47" y="70"/>
                          <a:pt x="51" y="70"/>
                          <a:pt x="52" y="67"/>
                        </a:cubicBezTo>
                        <a:cubicBezTo>
                          <a:pt x="48" y="67"/>
                          <a:pt x="42" y="70"/>
                          <a:pt x="40" y="65"/>
                        </a:cubicBezTo>
                        <a:cubicBezTo>
                          <a:pt x="37" y="66"/>
                          <a:pt x="34" y="67"/>
                          <a:pt x="31" y="67"/>
                        </a:cubicBezTo>
                        <a:cubicBezTo>
                          <a:pt x="25" y="67"/>
                          <a:pt x="23" y="64"/>
                          <a:pt x="18" y="64"/>
                        </a:cubicBezTo>
                        <a:cubicBezTo>
                          <a:pt x="11" y="64"/>
                          <a:pt x="9" y="67"/>
                          <a:pt x="4" y="6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96" name="Freeform: Shape 387"/>
                  <p:cNvSpPr/>
                  <p:nvPr/>
                </p:nvSpPr>
                <p:spPr bwMode="auto">
                  <a:xfrm>
                    <a:off x="2427288" y="2314575"/>
                    <a:ext cx="671513" cy="450850"/>
                  </a:xfrm>
                  <a:custGeom>
                    <a:avLst/>
                    <a:gdLst/>
                    <a:ahLst/>
                    <a:cxnLst>
                      <a:cxn ang="0">
                        <a:pos x="250" y="98"/>
                      </a:cxn>
                      <a:cxn ang="0">
                        <a:pos x="246" y="141"/>
                      </a:cxn>
                      <a:cxn ang="0">
                        <a:pos x="251" y="160"/>
                      </a:cxn>
                      <a:cxn ang="0">
                        <a:pos x="281" y="192"/>
                      </a:cxn>
                      <a:cxn ang="0">
                        <a:pos x="312" y="191"/>
                      </a:cxn>
                      <a:cxn ang="0">
                        <a:pos x="327" y="187"/>
                      </a:cxn>
                      <a:cxn ang="0">
                        <a:pos x="363" y="152"/>
                      </a:cxn>
                      <a:cxn ang="0">
                        <a:pos x="382" y="154"/>
                      </a:cxn>
                      <a:cxn ang="0">
                        <a:pos x="374" y="180"/>
                      </a:cxn>
                      <a:cxn ang="0">
                        <a:pos x="369" y="192"/>
                      </a:cxn>
                      <a:cxn ang="0">
                        <a:pos x="365" y="213"/>
                      </a:cxn>
                      <a:cxn ang="0">
                        <a:pos x="357" y="224"/>
                      </a:cxn>
                      <a:cxn ang="0">
                        <a:pos x="405" y="226"/>
                      </a:cxn>
                      <a:cxn ang="0">
                        <a:pos x="426" y="242"/>
                      </a:cxn>
                      <a:cxn ang="0">
                        <a:pos x="423" y="289"/>
                      </a:cxn>
                      <a:cxn ang="0">
                        <a:pos x="451" y="316"/>
                      </a:cxn>
                      <a:cxn ang="0">
                        <a:pos x="504" y="322"/>
                      </a:cxn>
                      <a:cxn ang="0">
                        <a:pos x="488" y="329"/>
                      </a:cxn>
                      <a:cxn ang="0">
                        <a:pos x="480" y="316"/>
                      </a:cxn>
                      <a:cxn ang="0">
                        <a:pos x="468" y="332"/>
                      </a:cxn>
                      <a:cxn ang="0">
                        <a:pos x="446" y="326"/>
                      </a:cxn>
                      <a:cxn ang="0">
                        <a:pos x="431" y="323"/>
                      </a:cxn>
                      <a:cxn ang="0">
                        <a:pos x="406" y="302"/>
                      </a:cxn>
                      <a:cxn ang="0">
                        <a:pos x="402" y="306"/>
                      </a:cxn>
                      <a:cxn ang="0">
                        <a:pos x="391" y="281"/>
                      </a:cxn>
                      <a:cxn ang="0">
                        <a:pos x="372" y="260"/>
                      </a:cxn>
                      <a:cxn ang="0">
                        <a:pos x="345" y="255"/>
                      </a:cxn>
                      <a:cxn ang="0">
                        <a:pos x="294" y="226"/>
                      </a:cxn>
                      <a:cxn ang="0">
                        <a:pos x="282" y="222"/>
                      </a:cxn>
                      <a:cxn ang="0">
                        <a:pos x="256" y="227"/>
                      </a:cxn>
                      <a:cxn ang="0">
                        <a:pos x="221" y="214"/>
                      </a:cxn>
                      <a:cxn ang="0">
                        <a:pos x="195" y="203"/>
                      </a:cxn>
                      <a:cxn ang="0">
                        <a:pos x="175" y="195"/>
                      </a:cxn>
                      <a:cxn ang="0">
                        <a:pos x="148" y="172"/>
                      </a:cxn>
                      <a:cxn ang="0">
                        <a:pos x="148" y="150"/>
                      </a:cxn>
                      <a:cxn ang="0">
                        <a:pos x="102" y="101"/>
                      </a:cxn>
                      <a:cxn ang="0">
                        <a:pos x="82" y="68"/>
                      </a:cxn>
                      <a:cxn ang="0">
                        <a:pos x="62" y="53"/>
                      </a:cxn>
                      <a:cxn ang="0">
                        <a:pos x="49" y="22"/>
                      </a:cxn>
                      <a:cxn ang="0">
                        <a:pos x="28" y="19"/>
                      </a:cxn>
                      <a:cxn ang="0">
                        <a:pos x="49" y="53"/>
                      </a:cxn>
                      <a:cxn ang="0">
                        <a:pos x="73" y="95"/>
                      </a:cxn>
                      <a:cxn ang="0">
                        <a:pos x="96" y="130"/>
                      </a:cxn>
                      <a:cxn ang="0">
                        <a:pos x="86" y="127"/>
                      </a:cxn>
                      <a:cxn ang="0">
                        <a:pos x="65" y="109"/>
                      </a:cxn>
                      <a:cxn ang="0">
                        <a:pos x="52" y="84"/>
                      </a:cxn>
                      <a:cxn ang="0">
                        <a:pos x="40" y="69"/>
                      </a:cxn>
                      <a:cxn ang="0">
                        <a:pos x="11" y="24"/>
                      </a:cxn>
                      <a:cxn ang="0">
                        <a:pos x="0" y="0"/>
                      </a:cxn>
                      <a:cxn ang="0">
                        <a:pos x="76" y="16"/>
                      </a:cxn>
                      <a:cxn ang="0">
                        <a:pos x="113" y="10"/>
                      </a:cxn>
                      <a:cxn ang="0">
                        <a:pos x="152" y="29"/>
                      </a:cxn>
                      <a:cxn ang="0">
                        <a:pos x="188" y="38"/>
                      </a:cxn>
                      <a:cxn ang="0">
                        <a:pos x="249" y="90"/>
                      </a:cxn>
                      <a:cxn ang="0">
                        <a:pos x="247" y="86"/>
                      </a:cxn>
                    </a:cxnLst>
                    <a:rect l="0" t="0" r="r" b="b"/>
                    <a:pathLst>
                      <a:path w="504" h="338">
                        <a:moveTo>
                          <a:pt x="248" y="91"/>
                        </a:moveTo>
                        <a:cubicBezTo>
                          <a:pt x="249" y="94"/>
                          <a:pt x="250" y="96"/>
                          <a:pt x="250" y="98"/>
                        </a:cubicBezTo>
                        <a:cubicBezTo>
                          <a:pt x="250" y="106"/>
                          <a:pt x="247" y="109"/>
                          <a:pt x="246" y="116"/>
                        </a:cubicBezTo>
                        <a:cubicBezTo>
                          <a:pt x="246" y="141"/>
                          <a:pt x="246" y="141"/>
                          <a:pt x="246" y="141"/>
                        </a:cubicBezTo>
                        <a:cubicBezTo>
                          <a:pt x="245" y="144"/>
                          <a:pt x="248" y="148"/>
                          <a:pt x="249" y="150"/>
                        </a:cubicBezTo>
                        <a:cubicBezTo>
                          <a:pt x="251" y="154"/>
                          <a:pt x="249" y="156"/>
                          <a:pt x="251" y="160"/>
                        </a:cubicBezTo>
                        <a:cubicBezTo>
                          <a:pt x="252" y="164"/>
                          <a:pt x="258" y="170"/>
                          <a:pt x="261" y="173"/>
                        </a:cubicBezTo>
                        <a:cubicBezTo>
                          <a:pt x="269" y="181"/>
                          <a:pt x="269" y="188"/>
                          <a:pt x="281" y="192"/>
                        </a:cubicBezTo>
                        <a:cubicBezTo>
                          <a:pt x="285" y="193"/>
                          <a:pt x="285" y="197"/>
                          <a:pt x="288" y="197"/>
                        </a:cubicBezTo>
                        <a:cubicBezTo>
                          <a:pt x="297" y="197"/>
                          <a:pt x="304" y="191"/>
                          <a:pt x="312" y="191"/>
                        </a:cubicBezTo>
                        <a:cubicBezTo>
                          <a:pt x="317" y="191"/>
                          <a:pt x="319" y="194"/>
                          <a:pt x="321" y="194"/>
                        </a:cubicBezTo>
                        <a:cubicBezTo>
                          <a:pt x="324" y="194"/>
                          <a:pt x="327" y="188"/>
                          <a:pt x="327" y="187"/>
                        </a:cubicBezTo>
                        <a:cubicBezTo>
                          <a:pt x="329" y="181"/>
                          <a:pt x="336" y="176"/>
                          <a:pt x="336" y="169"/>
                        </a:cubicBezTo>
                        <a:cubicBezTo>
                          <a:pt x="336" y="156"/>
                          <a:pt x="351" y="152"/>
                          <a:pt x="363" y="152"/>
                        </a:cubicBezTo>
                        <a:cubicBezTo>
                          <a:pt x="367" y="152"/>
                          <a:pt x="370" y="152"/>
                          <a:pt x="372" y="153"/>
                        </a:cubicBezTo>
                        <a:cubicBezTo>
                          <a:pt x="373" y="154"/>
                          <a:pt x="379" y="154"/>
                          <a:pt x="382" y="154"/>
                        </a:cubicBezTo>
                        <a:cubicBezTo>
                          <a:pt x="382" y="155"/>
                          <a:pt x="382" y="157"/>
                          <a:pt x="382" y="158"/>
                        </a:cubicBezTo>
                        <a:cubicBezTo>
                          <a:pt x="382" y="164"/>
                          <a:pt x="374" y="172"/>
                          <a:pt x="374" y="180"/>
                        </a:cubicBezTo>
                        <a:cubicBezTo>
                          <a:pt x="374" y="188"/>
                          <a:pt x="372" y="191"/>
                          <a:pt x="369" y="195"/>
                        </a:cubicBezTo>
                        <a:cubicBezTo>
                          <a:pt x="369" y="194"/>
                          <a:pt x="369" y="193"/>
                          <a:pt x="369" y="192"/>
                        </a:cubicBezTo>
                        <a:cubicBezTo>
                          <a:pt x="368" y="192"/>
                          <a:pt x="367" y="192"/>
                          <a:pt x="365" y="192"/>
                        </a:cubicBezTo>
                        <a:cubicBezTo>
                          <a:pt x="365" y="197"/>
                          <a:pt x="365" y="207"/>
                          <a:pt x="365" y="213"/>
                        </a:cubicBezTo>
                        <a:cubicBezTo>
                          <a:pt x="365" y="217"/>
                          <a:pt x="360" y="219"/>
                          <a:pt x="357" y="222"/>
                        </a:cubicBezTo>
                        <a:cubicBezTo>
                          <a:pt x="357" y="223"/>
                          <a:pt x="357" y="223"/>
                          <a:pt x="357" y="224"/>
                        </a:cubicBezTo>
                        <a:cubicBezTo>
                          <a:pt x="357" y="227"/>
                          <a:pt x="360" y="229"/>
                          <a:pt x="363" y="229"/>
                        </a:cubicBezTo>
                        <a:cubicBezTo>
                          <a:pt x="377" y="229"/>
                          <a:pt x="389" y="226"/>
                          <a:pt x="405" y="226"/>
                        </a:cubicBezTo>
                        <a:cubicBezTo>
                          <a:pt x="415" y="226"/>
                          <a:pt x="418" y="234"/>
                          <a:pt x="426" y="236"/>
                        </a:cubicBezTo>
                        <a:cubicBezTo>
                          <a:pt x="426" y="238"/>
                          <a:pt x="426" y="240"/>
                          <a:pt x="426" y="242"/>
                        </a:cubicBezTo>
                        <a:cubicBezTo>
                          <a:pt x="426" y="246"/>
                          <a:pt x="425" y="257"/>
                          <a:pt x="423" y="262"/>
                        </a:cubicBezTo>
                        <a:cubicBezTo>
                          <a:pt x="423" y="272"/>
                          <a:pt x="423" y="281"/>
                          <a:pt x="423" y="289"/>
                        </a:cubicBezTo>
                        <a:cubicBezTo>
                          <a:pt x="423" y="298"/>
                          <a:pt x="432" y="302"/>
                          <a:pt x="439" y="306"/>
                        </a:cubicBezTo>
                        <a:cubicBezTo>
                          <a:pt x="444" y="308"/>
                          <a:pt x="444" y="316"/>
                          <a:pt x="451" y="316"/>
                        </a:cubicBezTo>
                        <a:cubicBezTo>
                          <a:pt x="463" y="316"/>
                          <a:pt x="469" y="307"/>
                          <a:pt x="479" y="307"/>
                        </a:cubicBezTo>
                        <a:cubicBezTo>
                          <a:pt x="491" y="307"/>
                          <a:pt x="497" y="316"/>
                          <a:pt x="504" y="322"/>
                        </a:cubicBezTo>
                        <a:cubicBezTo>
                          <a:pt x="503" y="323"/>
                          <a:pt x="494" y="333"/>
                          <a:pt x="493" y="332"/>
                        </a:cubicBezTo>
                        <a:cubicBezTo>
                          <a:pt x="492" y="331"/>
                          <a:pt x="488" y="330"/>
                          <a:pt x="488" y="329"/>
                        </a:cubicBezTo>
                        <a:cubicBezTo>
                          <a:pt x="488" y="327"/>
                          <a:pt x="490" y="326"/>
                          <a:pt x="491" y="324"/>
                        </a:cubicBezTo>
                        <a:cubicBezTo>
                          <a:pt x="486" y="322"/>
                          <a:pt x="484" y="316"/>
                          <a:pt x="480" y="316"/>
                        </a:cubicBezTo>
                        <a:cubicBezTo>
                          <a:pt x="476" y="316"/>
                          <a:pt x="464" y="325"/>
                          <a:pt x="464" y="328"/>
                        </a:cubicBezTo>
                        <a:cubicBezTo>
                          <a:pt x="464" y="330"/>
                          <a:pt x="467" y="331"/>
                          <a:pt x="468" y="332"/>
                        </a:cubicBezTo>
                        <a:cubicBezTo>
                          <a:pt x="467" y="336"/>
                          <a:pt x="465" y="338"/>
                          <a:pt x="461" y="338"/>
                        </a:cubicBezTo>
                        <a:cubicBezTo>
                          <a:pt x="454" y="338"/>
                          <a:pt x="450" y="330"/>
                          <a:pt x="446" y="326"/>
                        </a:cubicBezTo>
                        <a:cubicBezTo>
                          <a:pt x="443" y="323"/>
                          <a:pt x="436" y="326"/>
                          <a:pt x="433" y="326"/>
                        </a:cubicBezTo>
                        <a:cubicBezTo>
                          <a:pt x="432" y="326"/>
                          <a:pt x="431" y="324"/>
                          <a:pt x="431" y="323"/>
                        </a:cubicBezTo>
                        <a:cubicBezTo>
                          <a:pt x="424" y="322"/>
                          <a:pt x="424" y="318"/>
                          <a:pt x="423" y="314"/>
                        </a:cubicBezTo>
                        <a:cubicBezTo>
                          <a:pt x="421" y="311"/>
                          <a:pt x="406" y="302"/>
                          <a:pt x="406" y="302"/>
                        </a:cubicBezTo>
                        <a:cubicBezTo>
                          <a:pt x="405" y="304"/>
                          <a:pt x="405" y="305"/>
                          <a:pt x="406" y="306"/>
                        </a:cubicBezTo>
                        <a:cubicBezTo>
                          <a:pt x="402" y="306"/>
                          <a:pt x="402" y="306"/>
                          <a:pt x="402" y="306"/>
                        </a:cubicBezTo>
                        <a:cubicBezTo>
                          <a:pt x="395" y="302"/>
                          <a:pt x="399" y="296"/>
                          <a:pt x="397" y="289"/>
                        </a:cubicBezTo>
                        <a:cubicBezTo>
                          <a:pt x="396" y="285"/>
                          <a:pt x="394" y="284"/>
                          <a:pt x="391" y="281"/>
                        </a:cubicBezTo>
                        <a:cubicBezTo>
                          <a:pt x="384" y="274"/>
                          <a:pt x="377" y="270"/>
                          <a:pt x="374" y="260"/>
                        </a:cubicBezTo>
                        <a:cubicBezTo>
                          <a:pt x="373" y="260"/>
                          <a:pt x="372" y="260"/>
                          <a:pt x="372" y="260"/>
                        </a:cubicBezTo>
                        <a:cubicBezTo>
                          <a:pt x="368" y="260"/>
                          <a:pt x="366" y="262"/>
                          <a:pt x="363" y="262"/>
                        </a:cubicBezTo>
                        <a:cubicBezTo>
                          <a:pt x="355" y="262"/>
                          <a:pt x="350" y="257"/>
                          <a:pt x="345" y="255"/>
                        </a:cubicBezTo>
                        <a:cubicBezTo>
                          <a:pt x="336" y="251"/>
                          <a:pt x="330" y="253"/>
                          <a:pt x="321" y="248"/>
                        </a:cubicBezTo>
                        <a:cubicBezTo>
                          <a:pt x="308" y="242"/>
                          <a:pt x="306" y="232"/>
                          <a:pt x="294" y="226"/>
                        </a:cubicBezTo>
                        <a:cubicBezTo>
                          <a:pt x="291" y="226"/>
                          <a:pt x="291" y="226"/>
                          <a:pt x="291" y="226"/>
                        </a:cubicBezTo>
                        <a:cubicBezTo>
                          <a:pt x="288" y="224"/>
                          <a:pt x="285" y="222"/>
                          <a:pt x="282" y="222"/>
                        </a:cubicBezTo>
                        <a:cubicBezTo>
                          <a:pt x="274" y="222"/>
                          <a:pt x="272" y="231"/>
                          <a:pt x="265" y="231"/>
                        </a:cubicBezTo>
                        <a:cubicBezTo>
                          <a:pt x="261" y="231"/>
                          <a:pt x="258" y="228"/>
                          <a:pt x="256" y="227"/>
                        </a:cubicBezTo>
                        <a:cubicBezTo>
                          <a:pt x="252" y="225"/>
                          <a:pt x="249" y="226"/>
                          <a:pt x="246" y="226"/>
                        </a:cubicBezTo>
                        <a:cubicBezTo>
                          <a:pt x="241" y="226"/>
                          <a:pt x="226" y="216"/>
                          <a:pt x="221" y="214"/>
                        </a:cubicBezTo>
                        <a:cubicBezTo>
                          <a:pt x="216" y="211"/>
                          <a:pt x="213" y="214"/>
                          <a:pt x="208" y="213"/>
                        </a:cubicBezTo>
                        <a:cubicBezTo>
                          <a:pt x="202" y="211"/>
                          <a:pt x="201" y="206"/>
                          <a:pt x="195" y="203"/>
                        </a:cubicBezTo>
                        <a:cubicBezTo>
                          <a:pt x="189" y="200"/>
                          <a:pt x="186" y="201"/>
                          <a:pt x="180" y="198"/>
                        </a:cubicBezTo>
                        <a:cubicBezTo>
                          <a:pt x="177" y="197"/>
                          <a:pt x="177" y="196"/>
                          <a:pt x="175" y="195"/>
                        </a:cubicBezTo>
                        <a:cubicBezTo>
                          <a:pt x="170" y="190"/>
                          <a:pt x="156" y="187"/>
                          <a:pt x="155" y="181"/>
                        </a:cubicBezTo>
                        <a:cubicBezTo>
                          <a:pt x="151" y="181"/>
                          <a:pt x="148" y="176"/>
                          <a:pt x="148" y="172"/>
                        </a:cubicBezTo>
                        <a:cubicBezTo>
                          <a:pt x="148" y="167"/>
                          <a:pt x="153" y="165"/>
                          <a:pt x="153" y="160"/>
                        </a:cubicBezTo>
                        <a:cubicBezTo>
                          <a:pt x="153" y="154"/>
                          <a:pt x="149" y="153"/>
                          <a:pt x="148" y="150"/>
                        </a:cubicBezTo>
                        <a:cubicBezTo>
                          <a:pt x="143" y="134"/>
                          <a:pt x="128" y="121"/>
                          <a:pt x="118" y="111"/>
                        </a:cubicBezTo>
                        <a:cubicBezTo>
                          <a:pt x="114" y="107"/>
                          <a:pt x="107" y="105"/>
                          <a:pt x="102" y="101"/>
                        </a:cubicBezTo>
                        <a:cubicBezTo>
                          <a:pt x="99" y="97"/>
                          <a:pt x="102" y="93"/>
                          <a:pt x="100" y="88"/>
                        </a:cubicBezTo>
                        <a:cubicBezTo>
                          <a:pt x="96" y="80"/>
                          <a:pt x="82" y="79"/>
                          <a:pt x="82" y="68"/>
                        </a:cubicBezTo>
                        <a:cubicBezTo>
                          <a:pt x="78" y="68"/>
                          <a:pt x="79" y="67"/>
                          <a:pt x="77" y="68"/>
                        </a:cubicBezTo>
                        <a:cubicBezTo>
                          <a:pt x="72" y="63"/>
                          <a:pt x="67" y="58"/>
                          <a:pt x="62" y="53"/>
                        </a:cubicBezTo>
                        <a:cubicBezTo>
                          <a:pt x="58" y="49"/>
                          <a:pt x="60" y="42"/>
                          <a:pt x="56" y="38"/>
                        </a:cubicBezTo>
                        <a:cubicBezTo>
                          <a:pt x="52" y="34"/>
                          <a:pt x="53" y="24"/>
                          <a:pt x="49" y="22"/>
                        </a:cubicBezTo>
                        <a:cubicBezTo>
                          <a:pt x="42" y="19"/>
                          <a:pt x="35" y="19"/>
                          <a:pt x="29" y="13"/>
                        </a:cubicBezTo>
                        <a:cubicBezTo>
                          <a:pt x="27" y="15"/>
                          <a:pt x="28" y="18"/>
                          <a:pt x="28" y="19"/>
                        </a:cubicBezTo>
                        <a:cubicBezTo>
                          <a:pt x="28" y="28"/>
                          <a:pt x="32" y="34"/>
                          <a:pt x="36" y="41"/>
                        </a:cubicBezTo>
                        <a:cubicBezTo>
                          <a:pt x="39" y="48"/>
                          <a:pt x="45" y="48"/>
                          <a:pt x="49" y="53"/>
                        </a:cubicBezTo>
                        <a:cubicBezTo>
                          <a:pt x="55" y="59"/>
                          <a:pt x="56" y="63"/>
                          <a:pt x="58" y="71"/>
                        </a:cubicBezTo>
                        <a:cubicBezTo>
                          <a:pt x="61" y="81"/>
                          <a:pt x="70" y="86"/>
                          <a:pt x="73" y="95"/>
                        </a:cubicBezTo>
                        <a:cubicBezTo>
                          <a:pt x="77" y="106"/>
                          <a:pt x="80" y="117"/>
                          <a:pt x="87" y="122"/>
                        </a:cubicBezTo>
                        <a:cubicBezTo>
                          <a:pt x="91" y="119"/>
                          <a:pt x="96" y="126"/>
                          <a:pt x="96" y="130"/>
                        </a:cubicBezTo>
                        <a:cubicBezTo>
                          <a:pt x="96" y="132"/>
                          <a:pt x="95" y="136"/>
                          <a:pt x="93" y="136"/>
                        </a:cubicBezTo>
                        <a:cubicBezTo>
                          <a:pt x="92" y="136"/>
                          <a:pt x="86" y="129"/>
                          <a:pt x="86" y="127"/>
                        </a:cubicBezTo>
                        <a:cubicBezTo>
                          <a:pt x="78" y="127"/>
                          <a:pt x="74" y="117"/>
                          <a:pt x="69" y="113"/>
                        </a:cubicBezTo>
                        <a:cubicBezTo>
                          <a:pt x="66" y="112"/>
                          <a:pt x="66" y="112"/>
                          <a:pt x="65" y="109"/>
                        </a:cubicBezTo>
                        <a:cubicBezTo>
                          <a:pt x="65" y="98"/>
                          <a:pt x="65" y="98"/>
                          <a:pt x="65" y="98"/>
                        </a:cubicBezTo>
                        <a:cubicBezTo>
                          <a:pt x="60" y="93"/>
                          <a:pt x="56" y="88"/>
                          <a:pt x="52" y="84"/>
                        </a:cubicBezTo>
                        <a:cubicBezTo>
                          <a:pt x="46" y="78"/>
                          <a:pt x="36" y="79"/>
                          <a:pt x="31" y="72"/>
                        </a:cubicBezTo>
                        <a:cubicBezTo>
                          <a:pt x="34" y="72"/>
                          <a:pt x="44" y="74"/>
                          <a:pt x="40" y="69"/>
                        </a:cubicBezTo>
                        <a:cubicBezTo>
                          <a:pt x="34" y="59"/>
                          <a:pt x="26" y="50"/>
                          <a:pt x="19" y="45"/>
                        </a:cubicBezTo>
                        <a:cubicBezTo>
                          <a:pt x="14" y="41"/>
                          <a:pt x="14" y="29"/>
                          <a:pt x="11" y="24"/>
                        </a:cubicBezTo>
                        <a:cubicBezTo>
                          <a:pt x="7" y="16"/>
                          <a:pt x="3" y="13"/>
                          <a:pt x="0" y="3"/>
                        </a:cubicBezTo>
                        <a:cubicBezTo>
                          <a:pt x="0" y="0"/>
                          <a:pt x="0" y="0"/>
                          <a:pt x="0" y="0"/>
                        </a:cubicBezTo>
                        <a:cubicBezTo>
                          <a:pt x="29" y="0"/>
                          <a:pt x="29" y="0"/>
                          <a:pt x="29" y="0"/>
                        </a:cubicBezTo>
                        <a:cubicBezTo>
                          <a:pt x="76" y="16"/>
                          <a:pt x="76" y="16"/>
                          <a:pt x="76" y="16"/>
                        </a:cubicBezTo>
                        <a:cubicBezTo>
                          <a:pt x="113" y="16"/>
                          <a:pt x="113" y="16"/>
                          <a:pt x="113" y="16"/>
                        </a:cubicBezTo>
                        <a:cubicBezTo>
                          <a:pt x="113" y="10"/>
                          <a:pt x="113" y="10"/>
                          <a:pt x="113" y="10"/>
                        </a:cubicBezTo>
                        <a:cubicBezTo>
                          <a:pt x="121" y="10"/>
                          <a:pt x="121" y="10"/>
                          <a:pt x="121" y="10"/>
                        </a:cubicBezTo>
                        <a:cubicBezTo>
                          <a:pt x="136" y="14"/>
                          <a:pt x="145" y="16"/>
                          <a:pt x="152" y="29"/>
                        </a:cubicBezTo>
                        <a:cubicBezTo>
                          <a:pt x="156" y="35"/>
                          <a:pt x="163" y="50"/>
                          <a:pt x="172" y="50"/>
                        </a:cubicBezTo>
                        <a:cubicBezTo>
                          <a:pt x="181" y="50"/>
                          <a:pt x="178" y="38"/>
                          <a:pt x="188" y="38"/>
                        </a:cubicBezTo>
                        <a:cubicBezTo>
                          <a:pt x="214" y="38"/>
                          <a:pt x="213" y="70"/>
                          <a:pt x="227" y="84"/>
                        </a:cubicBezTo>
                        <a:cubicBezTo>
                          <a:pt x="231" y="87"/>
                          <a:pt x="242" y="90"/>
                          <a:pt x="249" y="90"/>
                        </a:cubicBezTo>
                        <a:cubicBezTo>
                          <a:pt x="249" y="89"/>
                          <a:pt x="247" y="87"/>
                          <a:pt x="247" y="86"/>
                        </a:cubicBezTo>
                        <a:cubicBezTo>
                          <a:pt x="247" y="86"/>
                          <a:pt x="247" y="86"/>
                          <a:pt x="247" y="86"/>
                        </a:cubicBezTo>
                        <a:lnTo>
                          <a:pt x="248" y="9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97" name="Freeform: Shape 388"/>
                  <p:cNvSpPr/>
                  <p:nvPr/>
                </p:nvSpPr>
                <p:spPr bwMode="auto">
                  <a:xfrm>
                    <a:off x="3016250" y="1895475"/>
                    <a:ext cx="20638" cy="9525"/>
                  </a:xfrm>
                  <a:custGeom>
                    <a:avLst/>
                    <a:gdLst/>
                    <a:ahLst/>
                    <a:cxnLst>
                      <a:cxn ang="0">
                        <a:pos x="0" y="0"/>
                      </a:cxn>
                      <a:cxn ang="0">
                        <a:pos x="15" y="7"/>
                      </a:cxn>
                      <a:cxn ang="0">
                        <a:pos x="12" y="7"/>
                      </a:cxn>
                      <a:cxn ang="0">
                        <a:pos x="0" y="3"/>
                      </a:cxn>
                      <a:cxn ang="0">
                        <a:pos x="0" y="0"/>
                      </a:cxn>
                    </a:cxnLst>
                    <a:rect l="0" t="0" r="r" b="b"/>
                    <a:pathLst>
                      <a:path w="15" h="8">
                        <a:moveTo>
                          <a:pt x="0" y="0"/>
                        </a:moveTo>
                        <a:cubicBezTo>
                          <a:pt x="7" y="0"/>
                          <a:pt x="15" y="1"/>
                          <a:pt x="15" y="7"/>
                        </a:cubicBezTo>
                        <a:cubicBezTo>
                          <a:pt x="15" y="8"/>
                          <a:pt x="13" y="7"/>
                          <a:pt x="12" y="7"/>
                        </a:cubicBezTo>
                        <a:cubicBezTo>
                          <a:pt x="8" y="7"/>
                          <a:pt x="2" y="5"/>
                          <a:pt x="0" y="3"/>
                        </a:cubicBezTo>
                        <a:cubicBezTo>
                          <a:pt x="0" y="2"/>
                          <a:pt x="0" y="1"/>
                          <a:pt x="0"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98" name="Freeform: Shape 389"/>
                  <p:cNvSpPr/>
                  <p:nvPr/>
                </p:nvSpPr>
                <p:spPr bwMode="auto">
                  <a:xfrm>
                    <a:off x="2239963" y="1951038"/>
                    <a:ext cx="79375" cy="50800"/>
                  </a:xfrm>
                  <a:custGeom>
                    <a:avLst/>
                    <a:gdLst/>
                    <a:ahLst/>
                    <a:cxnLst>
                      <a:cxn ang="0">
                        <a:pos x="0" y="2"/>
                      </a:cxn>
                      <a:cxn ang="0">
                        <a:pos x="6" y="0"/>
                      </a:cxn>
                      <a:cxn ang="0">
                        <a:pos x="18" y="6"/>
                      </a:cxn>
                      <a:cxn ang="0">
                        <a:pos x="59" y="34"/>
                      </a:cxn>
                      <a:cxn ang="0">
                        <a:pos x="59" y="38"/>
                      </a:cxn>
                      <a:cxn ang="0">
                        <a:pos x="55" y="38"/>
                      </a:cxn>
                      <a:cxn ang="0">
                        <a:pos x="22" y="22"/>
                      </a:cxn>
                      <a:cxn ang="0">
                        <a:pos x="27" y="17"/>
                      </a:cxn>
                      <a:cxn ang="0">
                        <a:pos x="4" y="8"/>
                      </a:cxn>
                      <a:cxn ang="0">
                        <a:pos x="8" y="4"/>
                      </a:cxn>
                      <a:cxn ang="0">
                        <a:pos x="2" y="2"/>
                      </a:cxn>
                      <a:cxn ang="0">
                        <a:pos x="0" y="2"/>
                      </a:cxn>
                    </a:cxnLst>
                    <a:rect l="0" t="0" r="r" b="b"/>
                    <a:pathLst>
                      <a:path w="59" h="38">
                        <a:moveTo>
                          <a:pt x="0" y="2"/>
                        </a:moveTo>
                        <a:cubicBezTo>
                          <a:pt x="2" y="1"/>
                          <a:pt x="4" y="0"/>
                          <a:pt x="6" y="0"/>
                        </a:cubicBezTo>
                        <a:cubicBezTo>
                          <a:pt x="11" y="0"/>
                          <a:pt x="15" y="5"/>
                          <a:pt x="18" y="6"/>
                        </a:cubicBezTo>
                        <a:cubicBezTo>
                          <a:pt x="37" y="12"/>
                          <a:pt x="48" y="23"/>
                          <a:pt x="59" y="34"/>
                        </a:cubicBezTo>
                        <a:cubicBezTo>
                          <a:pt x="59" y="38"/>
                          <a:pt x="59" y="38"/>
                          <a:pt x="59" y="38"/>
                        </a:cubicBezTo>
                        <a:cubicBezTo>
                          <a:pt x="58" y="38"/>
                          <a:pt x="56" y="38"/>
                          <a:pt x="55" y="38"/>
                        </a:cubicBezTo>
                        <a:cubicBezTo>
                          <a:pt x="45" y="38"/>
                          <a:pt x="29" y="26"/>
                          <a:pt x="22" y="22"/>
                        </a:cubicBezTo>
                        <a:cubicBezTo>
                          <a:pt x="23" y="19"/>
                          <a:pt x="25" y="19"/>
                          <a:pt x="27" y="17"/>
                        </a:cubicBezTo>
                        <a:cubicBezTo>
                          <a:pt x="18" y="17"/>
                          <a:pt x="6" y="13"/>
                          <a:pt x="4" y="8"/>
                        </a:cubicBezTo>
                        <a:cubicBezTo>
                          <a:pt x="6" y="7"/>
                          <a:pt x="8" y="5"/>
                          <a:pt x="8" y="4"/>
                        </a:cubicBezTo>
                        <a:cubicBezTo>
                          <a:pt x="6" y="3"/>
                          <a:pt x="2" y="2"/>
                          <a:pt x="2" y="2"/>
                        </a:cubicBezTo>
                        <a:lnTo>
                          <a:pt x="0" y="2"/>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99" name="Freeform: Shape 390"/>
                  <p:cNvSpPr/>
                  <p:nvPr/>
                </p:nvSpPr>
                <p:spPr bwMode="auto">
                  <a:xfrm>
                    <a:off x="2162175" y="1876425"/>
                    <a:ext cx="28575" cy="39688"/>
                  </a:xfrm>
                  <a:custGeom>
                    <a:avLst/>
                    <a:gdLst/>
                    <a:ahLst/>
                    <a:cxnLst>
                      <a:cxn ang="0">
                        <a:pos x="5" y="12"/>
                      </a:cxn>
                      <a:cxn ang="0">
                        <a:pos x="0" y="4"/>
                      </a:cxn>
                      <a:cxn ang="0">
                        <a:pos x="0" y="0"/>
                      </a:cxn>
                      <a:cxn ang="0">
                        <a:pos x="10" y="3"/>
                      </a:cxn>
                      <a:cxn ang="0">
                        <a:pos x="7" y="8"/>
                      </a:cxn>
                      <a:cxn ang="0">
                        <a:pos x="13" y="3"/>
                      </a:cxn>
                      <a:cxn ang="0">
                        <a:pos x="13" y="12"/>
                      </a:cxn>
                      <a:cxn ang="0">
                        <a:pos x="15" y="18"/>
                      </a:cxn>
                      <a:cxn ang="0">
                        <a:pos x="13" y="22"/>
                      </a:cxn>
                      <a:cxn ang="0">
                        <a:pos x="17" y="30"/>
                      </a:cxn>
                      <a:cxn ang="0">
                        <a:pos x="10" y="22"/>
                      </a:cxn>
                      <a:cxn ang="0">
                        <a:pos x="12" y="17"/>
                      </a:cxn>
                      <a:cxn ang="0">
                        <a:pos x="5" y="12"/>
                      </a:cxn>
                    </a:cxnLst>
                    <a:rect l="0" t="0" r="r" b="b"/>
                    <a:pathLst>
                      <a:path w="21" h="30">
                        <a:moveTo>
                          <a:pt x="5" y="12"/>
                        </a:moveTo>
                        <a:cubicBezTo>
                          <a:pt x="3" y="12"/>
                          <a:pt x="2" y="6"/>
                          <a:pt x="0" y="4"/>
                        </a:cubicBezTo>
                        <a:cubicBezTo>
                          <a:pt x="0" y="0"/>
                          <a:pt x="0" y="0"/>
                          <a:pt x="0" y="0"/>
                        </a:cubicBezTo>
                        <a:cubicBezTo>
                          <a:pt x="4" y="0"/>
                          <a:pt x="6" y="3"/>
                          <a:pt x="10" y="3"/>
                        </a:cubicBezTo>
                        <a:cubicBezTo>
                          <a:pt x="10" y="4"/>
                          <a:pt x="5" y="8"/>
                          <a:pt x="7" y="8"/>
                        </a:cubicBezTo>
                        <a:cubicBezTo>
                          <a:pt x="10" y="8"/>
                          <a:pt x="12" y="5"/>
                          <a:pt x="13" y="3"/>
                        </a:cubicBezTo>
                        <a:cubicBezTo>
                          <a:pt x="14" y="5"/>
                          <a:pt x="13" y="8"/>
                          <a:pt x="13" y="12"/>
                        </a:cubicBezTo>
                        <a:cubicBezTo>
                          <a:pt x="13" y="15"/>
                          <a:pt x="15" y="15"/>
                          <a:pt x="15" y="18"/>
                        </a:cubicBezTo>
                        <a:cubicBezTo>
                          <a:pt x="15" y="19"/>
                          <a:pt x="13" y="20"/>
                          <a:pt x="13" y="22"/>
                        </a:cubicBezTo>
                        <a:cubicBezTo>
                          <a:pt x="13" y="24"/>
                          <a:pt x="21" y="30"/>
                          <a:pt x="17" y="30"/>
                        </a:cubicBezTo>
                        <a:cubicBezTo>
                          <a:pt x="13" y="30"/>
                          <a:pt x="10" y="26"/>
                          <a:pt x="10" y="22"/>
                        </a:cubicBezTo>
                        <a:cubicBezTo>
                          <a:pt x="10" y="19"/>
                          <a:pt x="12" y="18"/>
                          <a:pt x="12" y="17"/>
                        </a:cubicBezTo>
                        <a:cubicBezTo>
                          <a:pt x="9" y="16"/>
                          <a:pt x="8" y="12"/>
                          <a:pt x="5"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00" name="Freeform: Shape 391"/>
                  <p:cNvSpPr/>
                  <p:nvPr/>
                </p:nvSpPr>
                <p:spPr bwMode="auto">
                  <a:xfrm>
                    <a:off x="1803400" y="1787525"/>
                    <a:ext cx="34925" cy="23813"/>
                  </a:xfrm>
                  <a:custGeom>
                    <a:avLst/>
                    <a:gdLst/>
                    <a:ahLst/>
                    <a:cxnLst>
                      <a:cxn ang="0">
                        <a:pos x="21" y="0"/>
                      </a:cxn>
                      <a:cxn ang="0">
                        <a:pos x="27" y="0"/>
                      </a:cxn>
                      <a:cxn ang="0">
                        <a:pos x="27" y="6"/>
                      </a:cxn>
                      <a:cxn ang="0">
                        <a:pos x="10" y="18"/>
                      </a:cxn>
                      <a:cxn ang="0">
                        <a:pos x="0" y="12"/>
                      </a:cxn>
                      <a:cxn ang="0">
                        <a:pos x="0" y="7"/>
                      </a:cxn>
                      <a:cxn ang="0">
                        <a:pos x="21" y="0"/>
                      </a:cxn>
                    </a:cxnLst>
                    <a:rect l="0" t="0" r="r" b="b"/>
                    <a:pathLst>
                      <a:path w="27" h="18">
                        <a:moveTo>
                          <a:pt x="21" y="0"/>
                        </a:moveTo>
                        <a:cubicBezTo>
                          <a:pt x="25" y="0"/>
                          <a:pt x="25" y="0"/>
                          <a:pt x="27" y="0"/>
                        </a:cubicBezTo>
                        <a:cubicBezTo>
                          <a:pt x="27" y="6"/>
                          <a:pt x="27" y="6"/>
                          <a:pt x="27" y="6"/>
                        </a:cubicBezTo>
                        <a:cubicBezTo>
                          <a:pt x="19" y="10"/>
                          <a:pt x="16" y="13"/>
                          <a:pt x="10" y="18"/>
                        </a:cubicBezTo>
                        <a:cubicBezTo>
                          <a:pt x="6" y="15"/>
                          <a:pt x="3" y="15"/>
                          <a:pt x="0" y="12"/>
                        </a:cubicBezTo>
                        <a:cubicBezTo>
                          <a:pt x="0" y="7"/>
                          <a:pt x="0" y="7"/>
                          <a:pt x="0" y="7"/>
                        </a:cubicBezTo>
                        <a:cubicBezTo>
                          <a:pt x="8" y="5"/>
                          <a:pt x="14" y="0"/>
                          <a:pt x="21"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01" name="Freeform: Shape 392"/>
                  <p:cNvSpPr/>
                  <p:nvPr/>
                </p:nvSpPr>
                <p:spPr bwMode="auto">
                  <a:xfrm>
                    <a:off x="3311525" y="1963738"/>
                    <a:ext cx="42863" cy="22225"/>
                  </a:xfrm>
                  <a:custGeom>
                    <a:avLst/>
                    <a:gdLst/>
                    <a:ahLst/>
                    <a:cxnLst>
                      <a:cxn ang="0">
                        <a:pos x="26" y="17"/>
                      </a:cxn>
                      <a:cxn ang="0">
                        <a:pos x="32" y="14"/>
                      </a:cxn>
                      <a:cxn ang="0">
                        <a:pos x="0" y="3"/>
                      </a:cxn>
                      <a:cxn ang="0">
                        <a:pos x="26" y="17"/>
                      </a:cxn>
                    </a:cxnLst>
                    <a:rect l="0" t="0" r="r" b="b"/>
                    <a:pathLst>
                      <a:path w="32" h="17">
                        <a:moveTo>
                          <a:pt x="26" y="17"/>
                        </a:moveTo>
                        <a:cubicBezTo>
                          <a:pt x="29" y="17"/>
                          <a:pt x="30" y="16"/>
                          <a:pt x="32" y="14"/>
                        </a:cubicBezTo>
                        <a:cubicBezTo>
                          <a:pt x="22" y="9"/>
                          <a:pt x="14" y="0"/>
                          <a:pt x="0" y="3"/>
                        </a:cubicBezTo>
                        <a:cubicBezTo>
                          <a:pt x="6" y="7"/>
                          <a:pt x="18" y="17"/>
                          <a:pt x="26" y="1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02" name="Freeform: Shape 393"/>
                  <p:cNvSpPr/>
                  <p:nvPr/>
                </p:nvSpPr>
                <p:spPr bwMode="auto">
                  <a:xfrm>
                    <a:off x="3314700" y="2030413"/>
                    <a:ext cx="31750" cy="20638"/>
                  </a:xfrm>
                  <a:custGeom>
                    <a:avLst/>
                    <a:gdLst/>
                    <a:ahLst/>
                    <a:cxnLst>
                      <a:cxn ang="0">
                        <a:pos x="1" y="0"/>
                      </a:cxn>
                      <a:cxn ang="0">
                        <a:pos x="11" y="7"/>
                      </a:cxn>
                      <a:cxn ang="0">
                        <a:pos x="24" y="7"/>
                      </a:cxn>
                      <a:cxn ang="0">
                        <a:pos x="24" y="10"/>
                      </a:cxn>
                      <a:cxn ang="0">
                        <a:pos x="19" y="15"/>
                      </a:cxn>
                      <a:cxn ang="0">
                        <a:pos x="0" y="3"/>
                      </a:cxn>
                      <a:cxn ang="0">
                        <a:pos x="1" y="0"/>
                      </a:cxn>
                    </a:cxnLst>
                    <a:rect l="0" t="0" r="r" b="b"/>
                    <a:pathLst>
                      <a:path w="24" h="15">
                        <a:moveTo>
                          <a:pt x="1" y="0"/>
                        </a:moveTo>
                        <a:cubicBezTo>
                          <a:pt x="4" y="4"/>
                          <a:pt x="7" y="6"/>
                          <a:pt x="11" y="7"/>
                        </a:cubicBezTo>
                        <a:cubicBezTo>
                          <a:pt x="24" y="7"/>
                          <a:pt x="24" y="7"/>
                          <a:pt x="24" y="7"/>
                        </a:cubicBezTo>
                        <a:cubicBezTo>
                          <a:pt x="24" y="8"/>
                          <a:pt x="24" y="9"/>
                          <a:pt x="24" y="10"/>
                        </a:cubicBezTo>
                        <a:cubicBezTo>
                          <a:pt x="24" y="12"/>
                          <a:pt x="20" y="15"/>
                          <a:pt x="19" y="15"/>
                        </a:cubicBezTo>
                        <a:cubicBezTo>
                          <a:pt x="16" y="15"/>
                          <a:pt x="0" y="6"/>
                          <a:pt x="0" y="3"/>
                        </a:cubicBezTo>
                        <a:cubicBezTo>
                          <a:pt x="0" y="2"/>
                          <a:pt x="0" y="0"/>
                          <a:pt x="1"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03" name="Freeform: Shape 394"/>
                  <p:cNvSpPr/>
                  <p:nvPr/>
                </p:nvSpPr>
                <p:spPr bwMode="auto">
                  <a:xfrm>
                    <a:off x="3362325" y="2030413"/>
                    <a:ext cx="22225" cy="26988"/>
                  </a:xfrm>
                  <a:custGeom>
                    <a:avLst/>
                    <a:gdLst/>
                    <a:ahLst/>
                    <a:cxnLst>
                      <a:cxn ang="0">
                        <a:pos x="17" y="12"/>
                      </a:cxn>
                      <a:cxn ang="0">
                        <a:pos x="17" y="15"/>
                      </a:cxn>
                      <a:cxn ang="0">
                        <a:pos x="7" y="20"/>
                      </a:cxn>
                      <a:cxn ang="0">
                        <a:pos x="0" y="15"/>
                      </a:cxn>
                      <a:cxn ang="0">
                        <a:pos x="10" y="0"/>
                      </a:cxn>
                      <a:cxn ang="0">
                        <a:pos x="14" y="5"/>
                      </a:cxn>
                      <a:cxn ang="0">
                        <a:pos x="17" y="12"/>
                      </a:cxn>
                    </a:cxnLst>
                    <a:rect l="0" t="0" r="r" b="b"/>
                    <a:pathLst>
                      <a:path w="17" h="20">
                        <a:moveTo>
                          <a:pt x="17" y="12"/>
                        </a:moveTo>
                        <a:cubicBezTo>
                          <a:pt x="17" y="12"/>
                          <a:pt x="17" y="14"/>
                          <a:pt x="17" y="15"/>
                        </a:cubicBezTo>
                        <a:cubicBezTo>
                          <a:pt x="17" y="18"/>
                          <a:pt x="12" y="20"/>
                          <a:pt x="7" y="20"/>
                        </a:cubicBezTo>
                        <a:cubicBezTo>
                          <a:pt x="3" y="20"/>
                          <a:pt x="0" y="18"/>
                          <a:pt x="0" y="15"/>
                        </a:cubicBezTo>
                        <a:cubicBezTo>
                          <a:pt x="0" y="13"/>
                          <a:pt x="6" y="2"/>
                          <a:pt x="10" y="0"/>
                        </a:cubicBezTo>
                        <a:cubicBezTo>
                          <a:pt x="11" y="2"/>
                          <a:pt x="14" y="3"/>
                          <a:pt x="14" y="5"/>
                        </a:cubicBezTo>
                        <a:cubicBezTo>
                          <a:pt x="14" y="9"/>
                          <a:pt x="7" y="12"/>
                          <a:pt x="17"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304" name="Freeform: Shape 395"/>
                  <p:cNvSpPr/>
                  <p:nvPr/>
                </p:nvSpPr>
                <p:spPr bwMode="auto">
                  <a:xfrm>
                    <a:off x="1593850" y="1724025"/>
                    <a:ext cx="26988" cy="12700"/>
                  </a:xfrm>
                  <a:custGeom>
                    <a:avLst/>
                    <a:gdLst/>
                    <a:ahLst/>
                    <a:cxnLst>
                      <a:cxn ang="0">
                        <a:pos x="6" y="4"/>
                      </a:cxn>
                      <a:cxn ang="0">
                        <a:pos x="13" y="1"/>
                      </a:cxn>
                      <a:cxn ang="0">
                        <a:pos x="20" y="9"/>
                      </a:cxn>
                      <a:cxn ang="0">
                        <a:pos x="5" y="9"/>
                      </a:cxn>
                      <a:cxn ang="0">
                        <a:pos x="0" y="4"/>
                      </a:cxn>
                      <a:cxn ang="0">
                        <a:pos x="6" y="4"/>
                      </a:cxn>
                    </a:cxnLst>
                    <a:rect l="0" t="0" r="r" b="b"/>
                    <a:pathLst>
                      <a:path w="20" h="9">
                        <a:moveTo>
                          <a:pt x="6" y="4"/>
                        </a:moveTo>
                        <a:cubicBezTo>
                          <a:pt x="8" y="0"/>
                          <a:pt x="10" y="1"/>
                          <a:pt x="13" y="1"/>
                        </a:cubicBezTo>
                        <a:cubicBezTo>
                          <a:pt x="18" y="1"/>
                          <a:pt x="19" y="4"/>
                          <a:pt x="20" y="9"/>
                        </a:cubicBezTo>
                        <a:cubicBezTo>
                          <a:pt x="5" y="9"/>
                          <a:pt x="5" y="9"/>
                          <a:pt x="5" y="9"/>
                        </a:cubicBezTo>
                        <a:cubicBezTo>
                          <a:pt x="3" y="7"/>
                          <a:pt x="1" y="6"/>
                          <a:pt x="0" y="4"/>
                        </a:cubicBezTo>
                        <a:lnTo>
                          <a:pt x="6" y="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nvGrpSpPr>
                <p:cNvPr id="139" name="Group 230"/>
                <p:cNvGrpSpPr/>
                <p:nvPr/>
              </p:nvGrpSpPr>
              <p:grpSpPr>
                <a:xfrm>
                  <a:off x="4260514" y="1687636"/>
                  <a:ext cx="604890" cy="1016976"/>
                  <a:chOff x="4219575" y="1089025"/>
                  <a:chExt cx="687388" cy="1155701"/>
                </a:xfrm>
                <a:grpFill/>
              </p:grpSpPr>
              <p:sp>
                <p:nvSpPr>
                  <p:cNvPr id="227" name="Freeform: Shape 318"/>
                  <p:cNvSpPr/>
                  <p:nvPr/>
                </p:nvSpPr>
                <p:spPr bwMode="auto">
                  <a:xfrm>
                    <a:off x="4568825" y="1816100"/>
                    <a:ext cx="26988" cy="39688"/>
                  </a:xfrm>
                  <a:custGeom>
                    <a:avLst/>
                    <a:gdLst/>
                    <a:ahLst/>
                    <a:cxnLst>
                      <a:cxn ang="0">
                        <a:pos x="3" y="27"/>
                      </a:cxn>
                      <a:cxn ang="0">
                        <a:pos x="9" y="21"/>
                      </a:cxn>
                      <a:cxn ang="0">
                        <a:pos x="0" y="14"/>
                      </a:cxn>
                      <a:cxn ang="0">
                        <a:pos x="9" y="0"/>
                      </a:cxn>
                      <a:cxn ang="0">
                        <a:pos x="20" y="12"/>
                      </a:cxn>
                      <a:cxn ang="0">
                        <a:pos x="6" y="30"/>
                      </a:cxn>
                      <a:cxn ang="0">
                        <a:pos x="0" y="27"/>
                      </a:cxn>
                      <a:cxn ang="0">
                        <a:pos x="2" y="25"/>
                      </a:cxn>
                      <a:cxn ang="0">
                        <a:pos x="3" y="27"/>
                      </a:cxn>
                    </a:cxnLst>
                    <a:rect l="0" t="0" r="r" b="b"/>
                    <a:pathLst>
                      <a:path w="20" h="30">
                        <a:moveTo>
                          <a:pt x="3" y="27"/>
                        </a:moveTo>
                        <a:cubicBezTo>
                          <a:pt x="6" y="26"/>
                          <a:pt x="9" y="23"/>
                          <a:pt x="9" y="21"/>
                        </a:cubicBezTo>
                        <a:cubicBezTo>
                          <a:pt x="5" y="20"/>
                          <a:pt x="0" y="16"/>
                          <a:pt x="0" y="14"/>
                        </a:cubicBezTo>
                        <a:cubicBezTo>
                          <a:pt x="0" y="12"/>
                          <a:pt x="5" y="0"/>
                          <a:pt x="9" y="0"/>
                        </a:cubicBezTo>
                        <a:cubicBezTo>
                          <a:pt x="17" y="0"/>
                          <a:pt x="18" y="4"/>
                          <a:pt x="20" y="12"/>
                        </a:cubicBezTo>
                        <a:cubicBezTo>
                          <a:pt x="12" y="14"/>
                          <a:pt x="16" y="30"/>
                          <a:pt x="6" y="30"/>
                        </a:cubicBezTo>
                        <a:cubicBezTo>
                          <a:pt x="3" y="30"/>
                          <a:pt x="1" y="27"/>
                          <a:pt x="0" y="27"/>
                        </a:cubicBezTo>
                        <a:cubicBezTo>
                          <a:pt x="1" y="26"/>
                          <a:pt x="2" y="25"/>
                          <a:pt x="2" y="25"/>
                        </a:cubicBezTo>
                        <a:lnTo>
                          <a:pt x="3" y="27"/>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nvGrpSpPr>
                  <p:cNvPr id="228" name="Group 319"/>
                  <p:cNvGrpSpPr/>
                  <p:nvPr/>
                </p:nvGrpSpPr>
                <p:grpSpPr>
                  <a:xfrm>
                    <a:off x="4219575" y="1089025"/>
                    <a:ext cx="687388" cy="1155701"/>
                    <a:chOff x="4219575" y="1089025"/>
                    <a:chExt cx="687388" cy="1155701"/>
                  </a:xfrm>
                  <a:grpFill/>
                </p:grpSpPr>
                <p:sp>
                  <p:nvSpPr>
                    <p:cNvPr id="229" name="Freeform: Shape 320"/>
                    <p:cNvSpPr/>
                    <p:nvPr/>
                  </p:nvSpPr>
                  <p:spPr bwMode="auto">
                    <a:xfrm>
                      <a:off x="4230688" y="1782763"/>
                      <a:ext cx="646113" cy="461963"/>
                    </a:xfrm>
                    <a:custGeom>
                      <a:avLst/>
                      <a:gdLst/>
                      <a:ahLst/>
                      <a:cxnLst>
                        <a:cxn ang="0">
                          <a:pos x="473" y="233"/>
                        </a:cxn>
                        <a:cxn ang="0">
                          <a:pos x="470" y="273"/>
                        </a:cxn>
                        <a:cxn ang="0">
                          <a:pos x="427" y="274"/>
                        </a:cxn>
                        <a:cxn ang="0">
                          <a:pos x="401" y="283"/>
                        </a:cxn>
                        <a:cxn ang="0">
                          <a:pos x="403" y="303"/>
                        </a:cxn>
                        <a:cxn ang="0">
                          <a:pos x="413" y="322"/>
                        </a:cxn>
                        <a:cxn ang="0">
                          <a:pos x="401" y="319"/>
                        </a:cxn>
                        <a:cxn ang="0">
                          <a:pos x="397" y="336"/>
                        </a:cxn>
                        <a:cxn ang="0">
                          <a:pos x="382" y="315"/>
                        </a:cxn>
                        <a:cxn ang="0">
                          <a:pos x="358" y="278"/>
                        </a:cxn>
                        <a:cxn ang="0">
                          <a:pos x="329" y="238"/>
                        </a:cxn>
                        <a:cxn ang="0">
                          <a:pos x="289" y="213"/>
                        </a:cxn>
                        <a:cxn ang="0">
                          <a:pos x="270" y="212"/>
                        </a:cxn>
                        <a:cxn ang="0">
                          <a:pos x="289" y="244"/>
                        </a:cxn>
                        <a:cxn ang="0">
                          <a:pos x="315" y="264"/>
                        </a:cxn>
                        <a:cxn ang="0">
                          <a:pos x="330" y="283"/>
                        </a:cxn>
                        <a:cxn ang="0">
                          <a:pos x="323" y="305"/>
                        </a:cxn>
                        <a:cxn ang="0">
                          <a:pos x="316" y="303"/>
                        </a:cxn>
                        <a:cxn ang="0">
                          <a:pos x="291" y="273"/>
                        </a:cxn>
                        <a:cxn ang="0">
                          <a:pos x="229" y="223"/>
                        </a:cxn>
                        <a:cxn ang="0">
                          <a:pos x="168" y="237"/>
                        </a:cxn>
                        <a:cxn ang="0">
                          <a:pos x="135" y="272"/>
                        </a:cxn>
                        <a:cxn ang="0">
                          <a:pos x="101" y="326"/>
                        </a:cxn>
                        <a:cxn ang="0">
                          <a:pos x="72" y="338"/>
                        </a:cxn>
                        <a:cxn ang="0">
                          <a:pos x="10" y="334"/>
                        </a:cxn>
                        <a:cxn ang="0">
                          <a:pos x="0" y="306"/>
                        </a:cxn>
                        <a:cxn ang="0">
                          <a:pos x="4" y="246"/>
                        </a:cxn>
                        <a:cxn ang="0">
                          <a:pos x="48" y="235"/>
                        </a:cxn>
                        <a:cxn ang="0">
                          <a:pos x="89" y="240"/>
                        </a:cxn>
                        <a:cxn ang="0">
                          <a:pos x="105" y="206"/>
                        </a:cxn>
                        <a:cxn ang="0">
                          <a:pos x="103" y="193"/>
                        </a:cxn>
                        <a:cxn ang="0">
                          <a:pos x="60" y="163"/>
                        </a:cxn>
                        <a:cxn ang="0">
                          <a:pos x="88" y="157"/>
                        </a:cxn>
                        <a:cxn ang="0">
                          <a:pos x="96" y="143"/>
                        </a:cxn>
                        <a:cxn ang="0">
                          <a:pos x="114" y="145"/>
                        </a:cxn>
                        <a:cxn ang="0">
                          <a:pos x="147" y="118"/>
                        </a:cxn>
                        <a:cxn ang="0">
                          <a:pos x="176" y="89"/>
                        </a:cxn>
                        <a:cxn ang="0">
                          <a:pos x="208" y="73"/>
                        </a:cxn>
                        <a:cxn ang="0">
                          <a:pos x="225" y="54"/>
                        </a:cxn>
                        <a:cxn ang="0">
                          <a:pos x="245" y="5"/>
                        </a:cxn>
                        <a:cxn ang="0">
                          <a:pos x="251" y="25"/>
                        </a:cxn>
                        <a:cxn ang="0">
                          <a:pos x="240" y="54"/>
                        </a:cxn>
                        <a:cxn ang="0">
                          <a:pos x="254" y="66"/>
                        </a:cxn>
                        <a:cxn ang="0">
                          <a:pos x="289" y="68"/>
                        </a:cxn>
                        <a:cxn ang="0">
                          <a:pos x="333" y="50"/>
                        </a:cxn>
                        <a:cxn ang="0">
                          <a:pos x="378" y="55"/>
                        </a:cxn>
                        <a:cxn ang="0">
                          <a:pos x="408" y="95"/>
                        </a:cxn>
                        <a:cxn ang="0">
                          <a:pos x="399" y="153"/>
                        </a:cxn>
                        <a:cxn ang="0">
                          <a:pos x="470" y="180"/>
                        </a:cxn>
                        <a:cxn ang="0">
                          <a:pos x="474" y="204"/>
                        </a:cxn>
                        <a:cxn ang="0">
                          <a:pos x="476" y="216"/>
                        </a:cxn>
                      </a:cxnLst>
                      <a:rect l="0" t="0" r="r" b="b"/>
                      <a:pathLst>
                        <a:path w="485" h="347">
                          <a:moveTo>
                            <a:pt x="476" y="216"/>
                          </a:moveTo>
                          <a:cubicBezTo>
                            <a:pt x="474" y="223"/>
                            <a:pt x="475" y="219"/>
                            <a:pt x="473" y="222"/>
                          </a:cubicBezTo>
                          <a:cubicBezTo>
                            <a:pt x="473" y="233"/>
                            <a:pt x="473" y="233"/>
                            <a:pt x="473" y="233"/>
                          </a:cubicBezTo>
                          <a:cubicBezTo>
                            <a:pt x="469" y="238"/>
                            <a:pt x="461" y="246"/>
                            <a:pt x="461" y="253"/>
                          </a:cubicBezTo>
                          <a:cubicBezTo>
                            <a:pt x="461" y="261"/>
                            <a:pt x="473" y="268"/>
                            <a:pt x="476" y="272"/>
                          </a:cubicBezTo>
                          <a:cubicBezTo>
                            <a:pt x="474" y="273"/>
                            <a:pt x="472" y="273"/>
                            <a:pt x="470" y="273"/>
                          </a:cubicBezTo>
                          <a:cubicBezTo>
                            <a:pt x="466" y="275"/>
                            <a:pt x="463" y="273"/>
                            <a:pt x="459" y="275"/>
                          </a:cubicBezTo>
                          <a:cubicBezTo>
                            <a:pt x="453" y="277"/>
                            <a:pt x="452" y="283"/>
                            <a:pt x="446" y="283"/>
                          </a:cubicBezTo>
                          <a:cubicBezTo>
                            <a:pt x="439" y="283"/>
                            <a:pt x="435" y="274"/>
                            <a:pt x="427" y="274"/>
                          </a:cubicBezTo>
                          <a:cubicBezTo>
                            <a:pt x="420" y="274"/>
                            <a:pt x="419" y="278"/>
                            <a:pt x="413" y="280"/>
                          </a:cubicBezTo>
                          <a:cubicBezTo>
                            <a:pt x="414" y="284"/>
                            <a:pt x="414" y="286"/>
                            <a:pt x="413" y="290"/>
                          </a:cubicBezTo>
                          <a:cubicBezTo>
                            <a:pt x="406" y="290"/>
                            <a:pt x="405" y="283"/>
                            <a:pt x="401" y="283"/>
                          </a:cubicBezTo>
                          <a:cubicBezTo>
                            <a:pt x="399" y="283"/>
                            <a:pt x="397" y="286"/>
                            <a:pt x="397" y="288"/>
                          </a:cubicBezTo>
                          <a:cubicBezTo>
                            <a:pt x="405" y="298"/>
                            <a:pt x="405" y="298"/>
                            <a:pt x="405" y="298"/>
                          </a:cubicBezTo>
                          <a:cubicBezTo>
                            <a:pt x="405" y="300"/>
                            <a:pt x="403" y="302"/>
                            <a:pt x="403" y="303"/>
                          </a:cubicBezTo>
                          <a:cubicBezTo>
                            <a:pt x="403" y="304"/>
                            <a:pt x="415" y="315"/>
                            <a:pt x="419" y="315"/>
                          </a:cubicBezTo>
                          <a:cubicBezTo>
                            <a:pt x="419" y="317"/>
                            <a:pt x="420" y="318"/>
                            <a:pt x="420" y="319"/>
                          </a:cubicBezTo>
                          <a:cubicBezTo>
                            <a:pt x="418" y="321"/>
                            <a:pt x="414" y="319"/>
                            <a:pt x="413" y="322"/>
                          </a:cubicBezTo>
                          <a:cubicBezTo>
                            <a:pt x="412" y="322"/>
                            <a:pt x="412" y="322"/>
                            <a:pt x="412" y="322"/>
                          </a:cubicBezTo>
                          <a:cubicBezTo>
                            <a:pt x="407" y="321"/>
                            <a:pt x="403" y="317"/>
                            <a:pt x="401" y="315"/>
                          </a:cubicBezTo>
                          <a:cubicBezTo>
                            <a:pt x="401" y="319"/>
                            <a:pt x="401" y="319"/>
                            <a:pt x="401" y="319"/>
                          </a:cubicBezTo>
                          <a:cubicBezTo>
                            <a:pt x="402" y="321"/>
                            <a:pt x="403" y="323"/>
                            <a:pt x="403" y="326"/>
                          </a:cubicBezTo>
                          <a:cubicBezTo>
                            <a:pt x="403" y="329"/>
                            <a:pt x="399" y="334"/>
                            <a:pt x="403" y="336"/>
                          </a:cubicBezTo>
                          <a:cubicBezTo>
                            <a:pt x="401" y="336"/>
                            <a:pt x="397" y="336"/>
                            <a:pt x="397" y="336"/>
                          </a:cubicBezTo>
                          <a:cubicBezTo>
                            <a:pt x="390" y="336"/>
                            <a:pt x="384" y="329"/>
                            <a:pt x="384" y="322"/>
                          </a:cubicBezTo>
                          <a:cubicBezTo>
                            <a:pt x="384" y="319"/>
                            <a:pt x="388" y="317"/>
                            <a:pt x="390" y="315"/>
                          </a:cubicBezTo>
                          <a:cubicBezTo>
                            <a:pt x="387" y="315"/>
                            <a:pt x="385" y="315"/>
                            <a:pt x="382" y="315"/>
                          </a:cubicBezTo>
                          <a:cubicBezTo>
                            <a:pt x="380" y="315"/>
                            <a:pt x="379" y="311"/>
                            <a:pt x="379" y="310"/>
                          </a:cubicBezTo>
                          <a:cubicBezTo>
                            <a:pt x="378" y="304"/>
                            <a:pt x="374" y="300"/>
                            <a:pt x="370" y="296"/>
                          </a:cubicBezTo>
                          <a:cubicBezTo>
                            <a:pt x="365" y="291"/>
                            <a:pt x="358" y="287"/>
                            <a:pt x="358" y="278"/>
                          </a:cubicBezTo>
                          <a:cubicBezTo>
                            <a:pt x="358" y="272"/>
                            <a:pt x="358" y="270"/>
                            <a:pt x="358" y="266"/>
                          </a:cubicBezTo>
                          <a:cubicBezTo>
                            <a:pt x="358" y="260"/>
                            <a:pt x="348" y="251"/>
                            <a:pt x="342" y="248"/>
                          </a:cubicBezTo>
                          <a:cubicBezTo>
                            <a:pt x="336" y="245"/>
                            <a:pt x="329" y="244"/>
                            <a:pt x="329" y="238"/>
                          </a:cubicBezTo>
                          <a:cubicBezTo>
                            <a:pt x="326" y="238"/>
                            <a:pt x="325" y="238"/>
                            <a:pt x="323" y="238"/>
                          </a:cubicBezTo>
                          <a:cubicBezTo>
                            <a:pt x="313" y="238"/>
                            <a:pt x="302" y="223"/>
                            <a:pt x="302" y="213"/>
                          </a:cubicBezTo>
                          <a:cubicBezTo>
                            <a:pt x="297" y="213"/>
                            <a:pt x="293" y="213"/>
                            <a:pt x="289" y="213"/>
                          </a:cubicBezTo>
                          <a:cubicBezTo>
                            <a:pt x="283" y="213"/>
                            <a:pt x="285" y="204"/>
                            <a:pt x="283" y="201"/>
                          </a:cubicBezTo>
                          <a:cubicBezTo>
                            <a:pt x="278" y="204"/>
                            <a:pt x="268" y="204"/>
                            <a:pt x="268" y="209"/>
                          </a:cubicBezTo>
                          <a:cubicBezTo>
                            <a:pt x="268" y="210"/>
                            <a:pt x="270" y="212"/>
                            <a:pt x="270" y="212"/>
                          </a:cubicBezTo>
                          <a:cubicBezTo>
                            <a:pt x="270" y="214"/>
                            <a:pt x="269" y="217"/>
                            <a:pt x="269" y="220"/>
                          </a:cubicBezTo>
                          <a:cubicBezTo>
                            <a:pt x="269" y="226"/>
                            <a:pt x="273" y="229"/>
                            <a:pt x="278" y="231"/>
                          </a:cubicBezTo>
                          <a:cubicBezTo>
                            <a:pt x="285" y="233"/>
                            <a:pt x="288" y="240"/>
                            <a:pt x="289" y="244"/>
                          </a:cubicBezTo>
                          <a:cubicBezTo>
                            <a:pt x="291" y="250"/>
                            <a:pt x="294" y="257"/>
                            <a:pt x="298" y="259"/>
                          </a:cubicBezTo>
                          <a:cubicBezTo>
                            <a:pt x="304" y="262"/>
                            <a:pt x="309" y="260"/>
                            <a:pt x="315" y="260"/>
                          </a:cubicBezTo>
                          <a:cubicBezTo>
                            <a:pt x="315" y="261"/>
                            <a:pt x="315" y="263"/>
                            <a:pt x="315" y="264"/>
                          </a:cubicBezTo>
                          <a:cubicBezTo>
                            <a:pt x="313" y="269"/>
                            <a:pt x="323" y="271"/>
                            <a:pt x="326" y="272"/>
                          </a:cubicBezTo>
                          <a:cubicBezTo>
                            <a:pt x="335" y="277"/>
                            <a:pt x="345" y="280"/>
                            <a:pt x="344" y="290"/>
                          </a:cubicBezTo>
                          <a:cubicBezTo>
                            <a:pt x="340" y="289"/>
                            <a:pt x="337" y="283"/>
                            <a:pt x="330" y="283"/>
                          </a:cubicBezTo>
                          <a:cubicBezTo>
                            <a:pt x="325" y="283"/>
                            <a:pt x="320" y="286"/>
                            <a:pt x="320" y="290"/>
                          </a:cubicBezTo>
                          <a:cubicBezTo>
                            <a:pt x="320" y="296"/>
                            <a:pt x="328" y="297"/>
                            <a:pt x="328" y="303"/>
                          </a:cubicBezTo>
                          <a:cubicBezTo>
                            <a:pt x="328" y="305"/>
                            <a:pt x="323" y="305"/>
                            <a:pt x="323" y="305"/>
                          </a:cubicBezTo>
                          <a:cubicBezTo>
                            <a:pt x="319" y="309"/>
                            <a:pt x="319" y="318"/>
                            <a:pt x="313" y="318"/>
                          </a:cubicBezTo>
                          <a:cubicBezTo>
                            <a:pt x="310" y="318"/>
                            <a:pt x="308" y="317"/>
                            <a:pt x="308" y="315"/>
                          </a:cubicBezTo>
                          <a:cubicBezTo>
                            <a:pt x="314" y="315"/>
                            <a:pt x="316" y="309"/>
                            <a:pt x="316" y="303"/>
                          </a:cubicBezTo>
                          <a:cubicBezTo>
                            <a:pt x="316" y="297"/>
                            <a:pt x="312" y="295"/>
                            <a:pt x="311" y="291"/>
                          </a:cubicBezTo>
                          <a:cubicBezTo>
                            <a:pt x="310" y="291"/>
                            <a:pt x="300" y="281"/>
                            <a:pt x="299" y="278"/>
                          </a:cubicBezTo>
                          <a:cubicBezTo>
                            <a:pt x="297" y="278"/>
                            <a:pt x="291" y="276"/>
                            <a:pt x="291" y="273"/>
                          </a:cubicBezTo>
                          <a:cubicBezTo>
                            <a:pt x="277" y="270"/>
                            <a:pt x="274" y="266"/>
                            <a:pt x="266" y="259"/>
                          </a:cubicBezTo>
                          <a:cubicBezTo>
                            <a:pt x="263" y="256"/>
                            <a:pt x="257" y="254"/>
                            <a:pt x="256" y="251"/>
                          </a:cubicBezTo>
                          <a:cubicBezTo>
                            <a:pt x="248" y="241"/>
                            <a:pt x="245" y="223"/>
                            <a:pt x="229" y="223"/>
                          </a:cubicBezTo>
                          <a:cubicBezTo>
                            <a:pt x="221" y="223"/>
                            <a:pt x="220" y="228"/>
                            <a:pt x="216" y="230"/>
                          </a:cubicBezTo>
                          <a:cubicBezTo>
                            <a:pt x="208" y="234"/>
                            <a:pt x="202" y="242"/>
                            <a:pt x="192" y="242"/>
                          </a:cubicBezTo>
                          <a:cubicBezTo>
                            <a:pt x="183" y="242"/>
                            <a:pt x="177" y="237"/>
                            <a:pt x="168" y="237"/>
                          </a:cubicBezTo>
                          <a:cubicBezTo>
                            <a:pt x="161" y="237"/>
                            <a:pt x="154" y="242"/>
                            <a:pt x="154" y="248"/>
                          </a:cubicBezTo>
                          <a:cubicBezTo>
                            <a:pt x="157" y="258"/>
                            <a:pt x="157" y="258"/>
                            <a:pt x="157" y="258"/>
                          </a:cubicBezTo>
                          <a:cubicBezTo>
                            <a:pt x="154" y="267"/>
                            <a:pt x="144" y="270"/>
                            <a:pt x="135" y="272"/>
                          </a:cubicBezTo>
                          <a:cubicBezTo>
                            <a:pt x="127" y="274"/>
                            <a:pt x="114" y="292"/>
                            <a:pt x="114" y="302"/>
                          </a:cubicBezTo>
                          <a:cubicBezTo>
                            <a:pt x="114" y="305"/>
                            <a:pt x="117" y="306"/>
                            <a:pt x="119" y="307"/>
                          </a:cubicBezTo>
                          <a:cubicBezTo>
                            <a:pt x="113" y="316"/>
                            <a:pt x="110" y="321"/>
                            <a:pt x="101" y="326"/>
                          </a:cubicBezTo>
                          <a:cubicBezTo>
                            <a:pt x="96" y="328"/>
                            <a:pt x="95" y="340"/>
                            <a:pt x="86" y="337"/>
                          </a:cubicBezTo>
                          <a:cubicBezTo>
                            <a:pt x="86" y="337"/>
                            <a:pt x="86" y="337"/>
                            <a:pt x="86" y="337"/>
                          </a:cubicBezTo>
                          <a:cubicBezTo>
                            <a:pt x="82" y="336"/>
                            <a:pt x="75" y="338"/>
                            <a:pt x="72" y="338"/>
                          </a:cubicBezTo>
                          <a:cubicBezTo>
                            <a:pt x="62" y="338"/>
                            <a:pt x="56" y="347"/>
                            <a:pt x="46" y="347"/>
                          </a:cubicBezTo>
                          <a:cubicBezTo>
                            <a:pt x="40" y="347"/>
                            <a:pt x="39" y="331"/>
                            <a:pt x="29" y="331"/>
                          </a:cubicBezTo>
                          <a:cubicBezTo>
                            <a:pt x="22" y="331"/>
                            <a:pt x="17" y="334"/>
                            <a:pt x="10" y="334"/>
                          </a:cubicBezTo>
                          <a:cubicBezTo>
                            <a:pt x="8" y="334"/>
                            <a:pt x="7" y="332"/>
                            <a:pt x="7" y="330"/>
                          </a:cubicBezTo>
                          <a:cubicBezTo>
                            <a:pt x="7" y="321"/>
                            <a:pt x="7" y="318"/>
                            <a:pt x="7" y="313"/>
                          </a:cubicBezTo>
                          <a:cubicBezTo>
                            <a:pt x="3" y="313"/>
                            <a:pt x="0" y="310"/>
                            <a:pt x="0" y="306"/>
                          </a:cubicBezTo>
                          <a:cubicBezTo>
                            <a:pt x="0" y="301"/>
                            <a:pt x="4" y="299"/>
                            <a:pt x="4" y="296"/>
                          </a:cubicBezTo>
                          <a:cubicBezTo>
                            <a:pt x="4" y="285"/>
                            <a:pt x="8" y="274"/>
                            <a:pt x="8" y="262"/>
                          </a:cubicBezTo>
                          <a:cubicBezTo>
                            <a:pt x="8" y="256"/>
                            <a:pt x="4" y="250"/>
                            <a:pt x="4" y="246"/>
                          </a:cubicBezTo>
                          <a:cubicBezTo>
                            <a:pt x="4" y="243"/>
                            <a:pt x="19" y="234"/>
                            <a:pt x="21" y="234"/>
                          </a:cubicBezTo>
                          <a:cubicBezTo>
                            <a:pt x="23" y="234"/>
                            <a:pt x="25" y="236"/>
                            <a:pt x="28" y="235"/>
                          </a:cubicBezTo>
                          <a:cubicBezTo>
                            <a:pt x="48" y="235"/>
                            <a:pt x="48" y="235"/>
                            <a:pt x="48" y="235"/>
                          </a:cubicBezTo>
                          <a:cubicBezTo>
                            <a:pt x="49" y="237"/>
                            <a:pt x="53" y="238"/>
                            <a:pt x="55" y="238"/>
                          </a:cubicBezTo>
                          <a:cubicBezTo>
                            <a:pt x="76" y="238"/>
                            <a:pt x="76" y="238"/>
                            <a:pt x="76" y="238"/>
                          </a:cubicBezTo>
                          <a:cubicBezTo>
                            <a:pt x="82" y="237"/>
                            <a:pt x="84" y="240"/>
                            <a:pt x="89" y="240"/>
                          </a:cubicBezTo>
                          <a:cubicBezTo>
                            <a:pt x="92" y="240"/>
                            <a:pt x="98" y="238"/>
                            <a:pt x="100" y="238"/>
                          </a:cubicBezTo>
                          <a:cubicBezTo>
                            <a:pt x="100" y="229"/>
                            <a:pt x="105" y="226"/>
                            <a:pt x="105" y="218"/>
                          </a:cubicBezTo>
                          <a:cubicBezTo>
                            <a:pt x="105" y="216"/>
                            <a:pt x="105" y="208"/>
                            <a:pt x="105" y="206"/>
                          </a:cubicBezTo>
                          <a:cubicBezTo>
                            <a:pt x="104" y="206"/>
                            <a:pt x="104" y="206"/>
                            <a:pt x="104" y="206"/>
                          </a:cubicBezTo>
                          <a:cubicBezTo>
                            <a:pt x="105" y="205"/>
                            <a:pt x="106" y="201"/>
                            <a:pt x="106" y="200"/>
                          </a:cubicBezTo>
                          <a:cubicBezTo>
                            <a:pt x="106" y="196"/>
                            <a:pt x="103" y="197"/>
                            <a:pt x="103" y="193"/>
                          </a:cubicBezTo>
                          <a:cubicBezTo>
                            <a:pt x="94" y="193"/>
                            <a:pt x="92" y="185"/>
                            <a:pt x="92" y="178"/>
                          </a:cubicBezTo>
                          <a:cubicBezTo>
                            <a:pt x="89" y="178"/>
                            <a:pt x="89" y="175"/>
                            <a:pt x="87" y="175"/>
                          </a:cubicBezTo>
                          <a:cubicBezTo>
                            <a:pt x="79" y="173"/>
                            <a:pt x="60" y="169"/>
                            <a:pt x="60" y="163"/>
                          </a:cubicBezTo>
                          <a:cubicBezTo>
                            <a:pt x="60" y="163"/>
                            <a:pt x="60" y="161"/>
                            <a:pt x="60" y="161"/>
                          </a:cubicBezTo>
                          <a:cubicBezTo>
                            <a:pt x="60" y="157"/>
                            <a:pt x="72" y="154"/>
                            <a:pt x="76" y="153"/>
                          </a:cubicBezTo>
                          <a:cubicBezTo>
                            <a:pt x="78" y="156"/>
                            <a:pt x="85" y="157"/>
                            <a:pt x="88" y="157"/>
                          </a:cubicBezTo>
                          <a:cubicBezTo>
                            <a:pt x="92" y="157"/>
                            <a:pt x="97" y="156"/>
                            <a:pt x="98" y="155"/>
                          </a:cubicBezTo>
                          <a:cubicBezTo>
                            <a:pt x="98" y="152"/>
                            <a:pt x="98" y="152"/>
                            <a:pt x="98" y="152"/>
                          </a:cubicBezTo>
                          <a:cubicBezTo>
                            <a:pt x="95" y="151"/>
                            <a:pt x="97" y="145"/>
                            <a:pt x="96" y="143"/>
                          </a:cubicBezTo>
                          <a:cubicBezTo>
                            <a:pt x="96" y="140"/>
                            <a:pt x="96" y="140"/>
                            <a:pt x="96" y="140"/>
                          </a:cubicBezTo>
                          <a:cubicBezTo>
                            <a:pt x="101" y="140"/>
                            <a:pt x="101" y="140"/>
                            <a:pt x="101" y="140"/>
                          </a:cubicBezTo>
                          <a:cubicBezTo>
                            <a:pt x="104" y="143"/>
                            <a:pt x="109" y="145"/>
                            <a:pt x="114" y="145"/>
                          </a:cubicBezTo>
                          <a:cubicBezTo>
                            <a:pt x="117" y="145"/>
                            <a:pt x="120" y="142"/>
                            <a:pt x="121" y="139"/>
                          </a:cubicBezTo>
                          <a:cubicBezTo>
                            <a:pt x="135" y="139"/>
                            <a:pt x="138" y="129"/>
                            <a:pt x="141" y="119"/>
                          </a:cubicBezTo>
                          <a:cubicBezTo>
                            <a:pt x="143" y="119"/>
                            <a:pt x="145" y="118"/>
                            <a:pt x="147" y="118"/>
                          </a:cubicBezTo>
                          <a:cubicBezTo>
                            <a:pt x="150" y="117"/>
                            <a:pt x="167" y="110"/>
                            <a:pt x="169" y="108"/>
                          </a:cubicBezTo>
                          <a:cubicBezTo>
                            <a:pt x="173" y="104"/>
                            <a:pt x="171" y="99"/>
                            <a:pt x="171" y="94"/>
                          </a:cubicBezTo>
                          <a:cubicBezTo>
                            <a:pt x="171" y="92"/>
                            <a:pt x="175" y="89"/>
                            <a:pt x="176" y="89"/>
                          </a:cubicBezTo>
                          <a:cubicBezTo>
                            <a:pt x="182" y="83"/>
                            <a:pt x="188" y="76"/>
                            <a:pt x="198" y="76"/>
                          </a:cubicBezTo>
                          <a:cubicBezTo>
                            <a:pt x="204" y="76"/>
                            <a:pt x="201" y="77"/>
                            <a:pt x="204" y="76"/>
                          </a:cubicBezTo>
                          <a:cubicBezTo>
                            <a:pt x="206" y="77"/>
                            <a:pt x="207" y="74"/>
                            <a:pt x="208" y="73"/>
                          </a:cubicBezTo>
                          <a:cubicBezTo>
                            <a:pt x="211" y="70"/>
                            <a:pt x="215" y="72"/>
                            <a:pt x="219" y="72"/>
                          </a:cubicBezTo>
                          <a:cubicBezTo>
                            <a:pt x="221" y="72"/>
                            <a:pt x="229" y="68"/>
                            <a:pt x="229" y="65"/>
                          </a:cubicBezTo>
                          <a:cubicBezTo>
                            <a:pt x="229" y="63"/>
                            <a:pt x="225" y="54"/>
                            <a:pt x="225" y="54"/>
                          </a:cubicBezTo>
                          <a:cubicBezTo>
                            <a:pt x="224" y="42"/>
                            <a:pt x="217" y="38"/>
                            <a:pt x="217" y="28"/>
                          </a:cubicBezTo>
                          <a:cubicBezTo>
                            <a:pt x="217" y="9"/>
                            <a:pt x="234" y="8"/>
                            <a:pt x="245" y="0"/>
                          </a:cubicBezTo>
                          <a:cubicBezTo>
                            <a:pt x="245" y="5"/>
                            <a:pt x="245" y="5"/>
                            <a:pt x="245" y="5"/>
                          </a:cubicBezTo>
                          <a:cubicBezTo>
                            <a:pt x="243" y="10"/>
                            <a:pt x="242" y="12"/>
                            <a:pt x="242" y="17"/>
                          </a:cubicBezTo>
                          <a:cubicBezTo>
                            <a:pt x="242" y="21"/>
                            <a:pt x="247" y="22"/>
                            <a:pt x="251" y="22"/>
                          </a:cubicBezTo>
                          <a:cubicBezTo>
                            <a:pt x="251" y="23"/>
                            <a:pt x="251" y="24"/>
                            <a:pt x="251" y="25"/>
                          </a:cubicBezTo>
                          <a:cubicBezTo>
                            <a:pt x="251" y="27"/>
                            <a:pt x="247" y="28"/>
                            <a:pt x="245" y="29"/>
                          </a:cubicBezTo>
                          <a:cubicBezTo>
                            <a:pt x="241" y="34"/>
                            <a:pt x="236" y="38"/>
                            <a:pt x="236" y="46"/>
                          </a:cubicBezTo>
                          <a:cubicBezTo>
                            <a:pt x="236" y="50"/>
                            <a:pt x="238" y="53"/>
                            <a:pt x="240" y="54"/>
                          </a:cubicBezTo>
                          <a:cubicBezTo>
                            <a:pt x="240" y="56"/>
                            <a:pt x="241" y="57"/>
                            <a:pt x="240" y="59"/>
                          </a:cubicBezTo>
                          <a:cubicBezTo>
                            <a:pt x="245" y="59"/>
                            <a:pt x="247" y="60"/>
                            <a:pt x="251" y="60"/>
                          </a:cubicBezTo>
                          <a:cubicBezTo>
                            <a:pt x="252" y="63"/>
                            <a:pt x="253" y="66"/>
                            <a:pt x="254" y="66"/>
                          </a:cubicBezTo>
                          <a:cubicBezTo>
                            <a:pt x="266" y="66"/>
                            <a:pt x="274" y="56"/>
                            <a:pt x="285" y="57"/>
                          </a:cubicBezTo>
                          <a:cubicBezTo>
                            <a:pt x="284" y="59"/>
                            <a:pt x="282" y="60"/>
                            <a:pt x="282" y="62"/>
                          </a:cubicBezTo>
                          <a:cubicBezTo>
                            <a:pt x="282" y="63"/>
                            <a:pt x="289" y="68"/>
                            <a:pt x="289" y="68"/>
                          </a:cubicBezTo>
                          <a:cubicBezTo>
                            <a:pt x="294" y="68"/>
                            <a:pt x="295" y="65"/>
                            <a:pt x="297" y="64"/>
                          </a:cubicBezTo>
                          <a:cubicBezTo>
                            <a:pt x="304" y="60"/>
                            <a:pt x="310" y="62"/>
                            <a:pt x="317" y="59"/>
                          </a:cubicBezTo>
                          <a:cubicBezTo>
                            <a:pt x="321" y="57"/>
                            <a:pt x="328" y="50"/>
                            <a:pt x="333" y="50"/>
                          </a:cubicBezTo>
                          <a:cubicBezTo>
                            <a:pt x="339" y="50"/>
                            <a:pt x="345" y="51"/>
                            <a:pt x="348" y="52"/>
                          </a:cubicBezTo>
                          <a:cubicBezTo>
                            <a:pt x="347" y="54"/>
                            <a:pt x="346" y="56"/>
                            <a:pt x="346" y="57"/>
                          </a:cubicBezTo>
                          <a:cubicBezTo>
                            <a:pt x="358" y="57"/>
                            <a:pt x="370" y="55"/>
                            <a:pt x="378" y="55"/>
                          </a:cubicBezTo>
                          <a:cubicBezTo>
                            <a:pt x="386" y="55"/>
                            <a:pt x="392" y="54"/>
                            <a:pt x="401" y="54"/>
                          </a:cubicBezTo>
                          <a:cubicBezTo>
                            <a:pt x="410" y="54"/>
                            <a:pt x="414" y="70"/>
                            <a:pt x="414" y="80"/>
                          </a:cubicBezTo>
                          <a:cubicBezTo>
                            <a:pt x="414" y="86"/>
                            <a:pt x="408" y="89"/>
                            <a:pt x="408" y="95"/>
                          </a:cubicBezTo>
                          <a:cubicBezTo>
                            <a:pt x="408" y="104"/>
                            <a:pt x="416" y="110"/>
                            <a:pt x="416" y="118"/>
                          </a:cubicBezTo>
                          <a:cubicBezTo>
                            <a:pt x="416" y="123"/>
                            <a:pt x="408" y="125"/>
                            <a:pt x="406" y="128"/>
                          </a:cubicBezTo>
                          <a:cubicBezTo>
                            <a:pt x="401" y="136"/>
                            <a:pt x="399" y="143"/>
                            <a:pt x="399" y="153"/>
                          </a:cubicBezTo>
                          <a:cubicBezTo>
                            <a:pt x="399" y="166"/>
                            <a:pt x="408" y="163"/>
                            <a:pt x="418" y="163"/>
                          </a:cubicBezTo>
                          <a:cubicBezTo>
                            <a:pt x="432" y="163"/>
                            <a:pt x="439" y="157"/>
                            <a:pt x="450" y="157"/>
                          </a:cubicBezTo>
                          <a:cubicBezTo>
                            <a:pt x="461" y="157"/>
                            <a:pt x="459" y="180"/>
                            <a:pt x="470" y="180"/>
                          </a:cubicBezTo>
                          <a:cubicBezTo>
                            <a:pt x="470" y="198"/>
                            <a:pt x="470" y="198"/>
                            <a:pt x="470" y="198"/>
                          </a:cubicBezTo>
                          <a:cubicBezTo>
                            <a:pt x="470" y="200"/>
                            <a:pt x="471" y="201"/>
                            <a:pt x="472" y="201"/>
                          </a:cubicBezTo>
                          <a:cubicBezTo>
                            <a:pt x="474" y="204"/>
                            <a:pt x="474" y="204"/>
                            <a:pt x="474" y="204"/>
                          </a:cubicBezTo>
                          <a:cubicBezTo>
                            <a:pt x="476" y="204"/>
                            <a:pt x="482" y="202"/>
                            <a:pt x="485" y="201"/>
                          </a:cubicBezTo>
                          <a:cubicBezTo>
                            <a:pt x="485" y="204"/>
                            <a:pt x="485" y="206"/>
                            <a:pt x="485" y="208"/>
                          </a:cubicBezTo>
                          <a:cubicBezTo>
                            <a:pt x="481" y="209"/>
                            <a:pt x="476" y="211"/>
                            <a:pt x="476" y="21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30" name="Freeform: Shape 321"/>
                    <p:cNvSpPr/>
                    <p:nvPr/>
                  </p:nvSpPr>
                  <p:spPr bwMode="auto">
                    <a:xfrm>
                      <a:off x="4470400" y="1416050"/>
                      <a:ext cx="436563" cy="423863"/>
                    </a:xfrm>
                    <a:custGeom>
                      <a:avLst/>
                      <a:gdLst/>
                      <a:ahLst/>
                      <a:cxnLst>
                        <a:cxn ang="0">
                          <a:pos x="66" y="236"/>
                        </a:cxn>
                        <a:cxn ang="0">
                          <a:pos x="4" y="254"/>
                        </a:cxn>
                        <a:cxn ang="0">
                          <a:pos x="12" y="241"/>
                        </a:cxn>
                        <a:cxn ang="0">
                          <a:pos x="8" y="231"/>
                        </a:cxn>
                        <a:cxn ang="0">
                          <a:pos x="10" y="190"/>
                        </a:cxn>
                        <a:cxn ang="0">
                          <a:pos x="55" y="163"/>
                        </a:cxn>
                        <a:cxn ang="0">
                          <a:pos x="85" y="129"/>
                        </a:cxn>
                        <a:cxn ang="0">
                          <a:pos x="97" y="102"/>
                        </a:cxn>
                        <a:cxn ang="0">
                          <a:pos x="142" y="55"/>
                        </a:cxn>
                        <a:cxn ang="0">
                          <a:pos x="124" y="57"/>
                        </a:cxn>
                        <a:cxn ang="0">
                          <a:pos x="124" y="49"/>
                        </a:cxn>
                        <a:cxn ang="0">
                          <a:pos x="132" y="44"/>
                        </a:cxn>
                        <a:cxn ang="0">
                          <a:pos x="148" y="57"/>
                        </a:cxn>
                        <a:cxn ang="0">
                          <a:pos x="149" y="45"/>
                        </a:cxn>
                        <a:cxn ang="0">
                          <a:pos x="168" y="37"/>
                        </a:cxn>
                        <a:cxn ang="0">
                          <a:pos x="183" y="28"/>
                        </a:cxn>
                        <a:cxn ang="0">
                          <a:pos x="199" y="21"/>
                        </a:cxn>
                        <a:cxn ang="0">
                          <a:pos x="221" y="17"/>
                        </a:cxn>
                        <a:cxn ang="0">
                          <a:pos x="223" y="5"/>
                        </a:cxn>
                        <a:cxn ang="0">
                          <a:pos x="256" y="6"/>
                        </a:cxn>
                        <a:cxn ang="0">
                          <a:pos x="266" y="7"/>
                        </a:cxn>
                        <a:cxn ang="0">
                          <a:pos x="285" y="2"/>
                        </a:cxn>
                        <a:cxn ang="0">
                          <a:pos x="296" y="6"/>
                        </a:cxn>
                        <a:cxn ang="0">
                          <a:pos x="293" y="24"/>
                        </a:cxn>
                        <a:cxn ang="0">
                          <a:pos x="315" y="32"/>
                        </a:cxn>
                        <a:cxn ang="0">
                          <a:pos x="309" y="72"/>
                        </a:cxn>
                        <a:cxn ang="0">
                          <a:pos x="310" y="113"/>
                        </a:cxn>
                        <a:cxn ang="0">
                          <a:pos x="318" y="148"/>
                        </a:cxn>
                        <a:cxn ang="0">
                          <a:pos x="327" y="172"/>
                        </a:cxn>
                        <a:cxn ang="0">
                          <a:pos x="255" y="224"/>
                        </a:cxn>
                        <a:cxn ang="0">
                          <a:pos x="218" y="225"/>
                        </a:cxn>
                        <a:cxn ang="0">
                          <a:pos x="206" y="200"/>
                        </a:cxn>
                        <a:cxn ang="0">
                          <a:pos x="197" y="174"/>
                        </a:cxn>
                        <a:cxn ang="0">
                          <a:pos x="254" y="130"/>
                        </a:cxn>
                        <a:cxn ang="0">
                          <a:pos x="202" y="135"/>
                        </a:cxn>
                        <a:cxn ang="0">
                          <a:pos x="172" y="169"/>
                        </a:cxn>
                        <a:cxn ang="0">
                          <a:pos x="146" y="201"/>
                        </a:cxn>
                        <a:cxn ang="0">
                          <a:pos x="150" y="218"/>
                        </a:cxn>
                        <a:cxn ang="0">
                          <a:pos x="152" y="253"/>
                        </a:cxn>
                        <a:cxn ang="0">
                          <a:pos x="146" y="283"/>
                        </a:cxn>
                        <a:cxn ang="0">
                          <a:pos x="121" y="304"/>
                        </a:cxn>
                        <a:cxn ang="0">
                          <a:pos x="90" y="297"/>
                        </a:cxn>
                        <a:cxn ang="0">
                          <a:pos x="82" y="269"/>
                        </a:cxn>
                        <a:cxn ang="0">
                          <a:pos x="76" y="245"/>
                        </a:cxn>
                      </a:cxnLst>
                      <a:rect l="0" t="0" r="r" b="b"/>
                      <a:pathLst>
                        <a:path w="327" h="318">
                          <a:moveTo>
                            <a:pt x="76" y="247"/>
                          </a:moveTo>
                          <a:cubicBezTo>
                            <a:pt x="70" y="245"/>
                            <a:pt x="69" y="241"/>
                            <a:pt x="66" y="236"/>
                          </a:cubicBezTo>
                          <a:cubicBezTo>
                            <a:pt x="57" y="249"/>
                            <a:pt x="43" y="266"/>
                            <a:pt x="24" y="266"/>
                          </a:cubicBezTo>
                          <a:cubicBezTo>
                            <a:pt x="22" y="266"/>
                            <a:pt x="4" y="256"/>
                            <a:pt x="4" y="254"/>
                          </a:cubicBezTo>
                          <a:cubicBezTo>
                            <a:pt x="4" y="250"/>
                            <a:pt x="10" y="248"/>
                            <a:pt x="12" y="247"/>
                          </a:cubicBezTo>
                          <a:cubicBezTo>
                            <a:pt x="12" y="241"/>
                            <a:pt x="12" y="241"/>
                            <a:pt x="12" y="241"/>
                          </a:cubicBezTo>
                          <a:cubicBezTo>
                            <a:pt x="6" y="241"/>
                            <a:pt x="6" y="241"/>
                            <a:pt x="0" y="243"/>
                          </a:cubicBezTo>
                          <a:cubicBezTo>
                            <a:pt x="0" y="240"/>
                            <a:pt x="5" y="234"/>
                            <a:pt x="8" y="231"/>
                          </a:cubicBezTo>
                          <a:cubicBezTo>
                            <a:pt x="1" y="223"/>
                            <a:pt x="0" y="212"/>
                            <a:pt x="0" y="200"/>
                          </a:cubicBezTo>
                          <a:cubicBezTo>
                            <a:pt x="0" y="193"/>
                            <a:pt x="7" y="194"/>
                            <a:pt x="10" y="190"/>
                          </a:cubicBezTo>
                          <a:cubicBezTo>
                            <a:pt x="15" y="182"/>
                            <a:pt x="20" y="177"/>
                            <a:pt x="30" y="174"/>
                          </a:cubicBezTo>
                          <a:cubicBezTo>
                            <a:pt x="38" y="172"/>
                            <a:pt x="39" y="162"/>
                            <a:pt x="55" y="163"/>
                          </a:cubicBezTo>
                          <a:cubicBezTo>
                            <a:pt x="50" y="162"/>
                            <a:pt x="49" y="161"/>
                            <a:pt x="45" y="160"/>
                          </a:cubicBezTo>
                          <a:cubicBezTo>
                            <a:pt x="64" y="155"/>
                            <a:pt x="71" y="140"/>
                            <a:pt x="85" y="129"/>
                          </a:cubicBezTo>
                          <a:cubicBezTo>
                            <a:pt x="90" y="126"/>
                            <a:pt x="89" y="112"/>
                            <a:pt x="93" y="112"/>
                          </a:cubicBezTo>
                          <a:cubicBezTo>
                            <a:pt x="93" y="112"/>
                            <a:pt x="97" y="102"/>
                            <a:pt x="97" y="102"/>
                          </a:cubicBezTo>
                          <a:cubicBezTo>
                            <a:pt x="102" y="93"/>
                            <a:pt x="109" y="87"/>
                            <a:pt x="118" y="83"/>
                          </a:cubicBezTo>
                          <a:cubicBezTo>
                            <a:pt x="127" y="80"/>
                            <a:pt x="139" y="65"/>
                            <a:pt x="142" y="55"/>
                          </a:cubicBezTo>
                          <a:cubicBezTo>
                            <a:pt x="131" y="58"/>
                            <a:pt x="126" y="63"/>
                            <a:pt x="116" y="63"/>
                          </a:cubicBezTo>
                          <a:cubicBezTo>
                            <a:pt x="118" y="60"/>
                            <a:pt x="123" y="58"/>
                            <a:pt x="124" y="57"/>
                          </a:cubicBezTo>
                          <a:cubicBezTo>
                            <a:pt x="122" y="57"/>
                            <a:pt x="118" y="56"/>
                            <a:pt x="118" y="56"/>
                          </a:cubicBezTo>
                          <a:cubicBezTo>
                            <a:pt x="119" y="51"/>
                            <a:pt x="121" y="49"/>
                            <a:pt x="124" y="49"/>
                          </a:cubicBezTo>
                          <a:cubicBezTo>
                            <a:pt x="126" y="49"/>
                            <a:pt x="127" y="50"/>
                            <a:pt x="128" y="50"/>
                          </a:cubicBezTo>
                          <a:cubicBezTo>
                            <a:pt x="129" y="47"/>
                            <a:pt x="131" y="46"/>
                            <a:pt x="132" y="44"/>
                          </a:cubicBezTo>
                          <a:cubicBezTo>
                            <a:pt x="134" y="47"/>
                            <a:pt x="135" y="49"/>
                            <a:pt x="133" y="52"/>
                          </a:cubicBezTo>
                          <a:cubicBezTo>
                            <a:pt x="140" y="52"/>
                            <a:pt x="142" y="57"/>
                            <a:pt x="148" y="57"/>
                          </a:cubicBezTo>
                          <a:cubicBezTo>
                            <a:pt x="150" y="57"/>
                            <a:pt x="155" y="46"/>
                            <a:pt x="156" y="46"/>
                          </a:cubicBezTo>
                          <a:cubicBezTo>
                            <a:pt x="153" y="45"/>
                            <a:pt x="153" y="44"/>
                            <a:pt x="149" y="45"/>
                          </a:cubicBezTo>
                          <a:cubicBezTo>
                            <a:pt x="151" y="41"/>
                            <a:pt x="154" y="38"/>
                            <a:pt x="159" y="38"/>
                          </a:cubicBezTo>
                          <a:cubicBezTo>
                            <a:pt x="162" y="38"/>
                            <a:pt x="165" y="39"/>
                            <a:pt x="168" y="37"/>
                          </a:cubicBezTo>
                          <a:cubicBezTo>
                            <a:pt x="165" y="35"/>
                            <a:pt x="166" y="35"/>
                            <a:pt x="164" y="33"/>
                          </a:cubicBezTo>
                          <a:cubicBezTo>
                            <a:pt x="169" y="29"/>
                            <a:pt x="176" y="29"/>
                            <a:pt x="183" y="28"/>
                          </a:cubicBezTo>
                          <a:cubicBezTo>
                            <a:pt x="183" y="33"/>
                            <a:pt x="183" y="33"/>
                            <a:pt x="183" y="33"/>
                          </a:cubicBezTo>
                          <a:cubicBezTo>
                            <a:pt x="189" y="32"/>
                            <a:pt x="190" y="22"/>
                            <a:pt x="199" y="21"/>
                          </a:cubicBezTo>
                          <a:cubicBezTo>
                            <a:pt x="199" y="29"/>
                            <a:pt x="199" y="29"/>
                            <a:pt x="199" y="29"/>
                          </a:cubicBezTo>
                          <a:cubicBezTo>
                            <a:pt x="205" y="18"/>
                            <a:pt x="213" y="21"/>
                            <a:pt x="221" y="17"/>
                          </a:cubicBezTo>
                          <a:cubicBezTo>
                            <a:pt x="217" y="15"/>
                            <a:pt x="214" y="14"/>
                            <a:pt x="214" y="11"/>
                          </a:cubicBezTo>
                          <a:cubicBezTo>
                            <a:pt x="214" y="9"/>
                            <a:pt x="222" y="7"/>
                            <a:pt x="223" y="5"/>
                          </a:cubicBezTo>
                          <a:cubicBezTo>
                            <a:pt x="226" y="8"/>
                            <a:pt x="228" y="11"/>
                            <a:pt x="232" y="11"/>
                          </a:cubicBezTo>
                          <a:cubicBezTo>
                            <a:pt x="239" y="11"/>
                            <a:pt x="256" y="0"/>
                            <a:pt x="256" y="6"/>
                          </a:cubicBezTo>
                          <a:cubicBezTo>
                            <a:pt x="256" y="12"/>
                            <a:pt x="248" y="14"/>
                            <a:pt x="247" y="20"/>
                          </a:cubicBezTo>
                          <a:cubicBezTo>
                            <a:pt x="255" y="21"/>
                            <a:pt x="258" y="11"/>
                            <a:pt x="266" y="7"/>
                          </a:cubicBezTo>
                          <a:cubicBezTo>
                            <a:pt x="267" y="10"/>
                            <a:pt x="267" y="12"/>
                            <a:pt x="268" y="15"/>
                          </a:cubicBezTo>
                          <a:cubicBezTo>
                            <a:pt x="274" y="9"/>
                            <a:pt x="277" y="7"/>
                            <a:pt x="285" y="2"/>
                          </a:cubicBezTo>
                          <a:cubicBezTo>
                            <a:pt x="285" y="8"/>
                            <a:pt x="284" y="12"/>
                            <a:pt x="289" y="13"/>
                          </a:cubicBezTo>
                          <a:cubicBezTo>
                            <a:pt x="290" y="9"/>
                            <a:pt x="292" y="6"/>
                            <a:pt x="296" y="6"/>
                          </a:cubicBezTo>
                          <a:cubicBezTo>
                            <a:pt x="298" y="6"/>
                            <a:pt x="307" y="11"/>
                            <a:pt x="311" y="13"/>
                          </a:cubicBezTo>
                          <a:cubicBezTo>
                            <a:pt x="307" y="24"/>
                            <a:pt x="303" y="20"/>
                            <a:pt x="293" y="24"/>
                          </a:cubicBezTo>
                          <a:cubicBezTo>
                            <a:pt x="298" y="27"/>
                            <a:pt x="301" y="28"/>
                            <a:pt x="301" y="30"/>
                          </a:cubicBezTo>
                          <a:cubicBezTo>
                            <a:pt x="305" y="31"/>
                            <a:pt x="314" y="32"/>
                            <a:pt x="315" y="32"/>
                          </a:cubicBezTo>
                          <a:cubicBezTo>
                            <a:pt x="309" y="36"/>
                            <a:pt x="293" y="44"/>
                            <a:pt x="293" y="55"/>
                          </a:cubicBezTo>
                          <a:cubicBezTo>
                            <a:pt x="293" y="63"/>
                            <a:pt x="309" y="62"/>
                            <a:pt x="309" y="72"/>
                          </a:cubicBezTo>
                          <a:cubicBezTo>
                            <a:pt x="309" y="80"/>
                            <a:pt x="301" y="83"/>
                            <a:pt x="301" y="91"/>
                          </a:cubicBezTo>
                          <a:cubicBezTo>
                            <a:pt x="301" y="99"/>
                            <a:pt x="310" y="104"/>
                            <a:pt x="310" y="113"/>
                          </a:cubicBezTo>
                          <a:cubicBezTo>
                            <a:pt x="310" y="118"/>
                            <a:pt x="305" y="121"/>
                            <a:pt x="305" y="126"/>
                          </a:cubicBezTo>
                          <a:cubicBezTo>
                            <a:pt x="305" y="136"/>
                            <a:pt x="318" y="138"/>
                            <a:pt x="318" y="148"/>
                          </a:cubicBezTo>
                          <a:cubicBezTo>
                            <a:pt x="318" y="151"/>
                            <a:pt x="314" y="153"/>
                            <a:pt x="313" y="154"/>
                          </a:cubicBezTo>
                          <a:cubicBezTo>
                            <a:pt x="317" y="161"/>
                            <a:pt x="327" y="163"/>
                            <a:pt x="327" y="172"/>
                          </a:cubicBezTo>
                          <a:cubicBezTo>
                            <a:pt x="327" y="187"/>
                            <a:pt x="297" y="203"/>
                            <a:pt x="288" y="215"/>
                          </a:cubicBezTo>
                          <a:cubicBezTo>
                            <a:pt x="283" y="224"/>
                            <a:pt x="263" y="226"/>
                            <a:pt x="255" y="224"/>
                          </a:cubicBezTo>
                          <a:cubicBezTo>
                            <a:pt x="246" y="227"/>
                            <a:pt x="236" y="231"/>
                            <a:pt x="228" y="231"/>
                          </a:cubicBezTo>
                          <a:cubicBezTo>
                            <a:pt x="222" y="231"/>
                            <a:pt x="218" y="230"/>
                            <a:pt x="218" y="225"/>
                          </a:cubicBezTo>
                          <a:cubicBezTo>
                            <a:pt x="209" y="225"/>
                            <a:pt x="199" y="219"/>
                            <a:pt x="199" y="210"/>
                          </a:cubicBezTo>
                          <a:cubicBezTo>
                            <a:pt x="199" y="205"/>
                            <a:pt x="204" y="202"/>
                            <a:pt x="206" y="200"/>
                          </a:cubicBezTo>
                          <a:cubicBezTo>
                            <a:pt x="201" y="198"/>
                            <a:pt x="197" y="188"/>
                            <a:pt x="197" y="183"/>
                          </a:cubicBezTo>
                          <a:cubicBezTo>
                            <a:pt x="197" y="180"/>
                            <a:pt x="198" y="178"/>
                            <a:pt x="197" y="174"/>
                          </a:cubicBezTo>
                          <a:cubicBezTo>
                            <a:pt x="216" y="174"/>
                            <a:pt x="225" y="150"/>
                            <a:pt x="237" y="144"/>
                          </a:cubicBezTo>
                          <a:cubicBezTo>
                            <a:pt x="243" y="140"/>
                            <a:pt x="254" y="138"/>
                            <a:pt x="254" y="130"/>
                          </a:cubicBezTo>
                          <a:cubicBezTo>
                            <a:pt x="254" y="119"/>
                            <a:pt x="239" y="117"/>
                            <a:pt x="228" y="117"/>
                          </a:cubicBezTo>
                          <a:cubicBezTo>
                            <a:pt x="213" y="117"/>
                            <a:pt x="202" y="122"/>
                            <a:pt x="202" y="135"/>
                          </a:cubicBezTo>
                          <a:cubicBezTo>
                            <a:pt x="202" y="140"/>
                            <a:pt x="203" y="142"/>
                            <a:pt x="202" y="145"/>
                          </a:cubicBezTo>
                          <a:cubicBezTo>
                            <a:pt x="202" y="155"/>
                            <a:pt x="181" y="164"/>
                            <a:pt x="172" y="169"/>
                          </a:cubicBezTo>
                          <a:cubicBezTo>
                            <a:pt x="165" y="174"/>
                            <a:pt x="157" y="175"/>
                            <a:pt x="152" y="183"/>
                          </a:cubicBezTo>
                          <a:cubicBezTo>
                            <a:pt x="149" y="189"/>
                            <a:pt x="153" y="198"/>
                            <a:pt x="146" y="201"/>
                          </a:cubicBezTo>
                          <a:cubicBezTo>
                            <a:pt x="146" y="210"/>
                            <a:pt x="146" y="210"/>
                            <a:pt x="146" y="210"/>
                          </a:cubicBezTo>
                          <a:cubicBezTo>
                            <a:pt x="149" y="212"/>
                            <a:pt x="150" y="215"/>
                            <a:pt x="150" y="218"/>
                          </a:cubicBezTo>
                          <a:cubicBezTo>
                            <a:pt x="158" y="219"/>
                            <a:pt x="170" y="227"/>
                            <a:pt x="170" y="235"/>
                          </a:cubicBezTo>
                          <a:cubicBezTo>
                            <a:pt x="170" y="242"/>
                            <a:pt x="157" y="253"/>
                            <a:pt x="152" y="253"/>
                          </a:cubicBezTo>
                          <a:cubicBezTo>
                            <a:pt x="143" y="253"/>
                            <a:pt x="140" y="266"/>
                            <a:pt x="140" y="275"/>
                          </a:cubicBezTo>
                          <a:cubicBezTo>
                            <a:pt x="140" y="280"/>
                            <a:pt x="144" y="282"/>
                            <a:pt x="146" y="283"/>
                          </a:cubicBezTo>
                          <a:cubicBezTo>
                            <a:pt x="145" y="294"/>
                            <a:pt x="135" y="295"/>
                            <a:pt x="133" y="304"/>
                          </a:cubicBezTo>
                          <a:cubicBezTo>
                            <a:pt x="127" y="304"/>
                            <a:pt x="125" y="304"/>
                            <a:pt x="121" y="304"/>
                          </a:cubicBezTo>
                          <a:cubicBezTo>
                            <a:pt x="114" y="304"/>
                            <a:pt x="111" y="318"/>
                            <a:pt x="100" y="318"/>
                          </a:cubicBezTo>
                          <a:cubicBezTo>
                            <a:pt x="97" y="318"/>
                            <a:pt x="90" y="299"/>
                            <a:pt x="90" y="297"/>
                          </a:cubicBezTo>
                          <a:cubicBezTo>
                            <a:pt x="90" y="296"/>
                            <a:pt x="91" y="294"/>
                            <a:pt x="91" y="293"/>
                          </a:cubicBezTo>
                          <a:cubicBezTo>
                            <a:pt x="84" y="285"/>
                            <a:pt x="85" y="279"/>
                            <a:pt x="82" y="269"/>
                          </a:cubicBezTo>
                          <a:cubicBezTo>
                            <a:pt x="79" y="263"/>
                            <a:pt x="73" y="261"/>
                            <a:pt x="73" y="253"/>
                          </a:cubicBezTo>
                          <a:cubicBezTo>
                            <a:pt x="73" y="250"/>
                            <a:pt x="75" y="246"/>
                            <a:pt x="76" y="245"/>
                          </a:cubicBezTo>
                          <a:lnTo>
                            <a:pt x="76" y="247"/>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31" name="Freeform: Shape 322"/>
                    <p:cNvSpPr/>
                    <p:nvPr/>
                  </p:nvSpPr>
                  <p:spPr bwMode="auto">
                    <a:xfrm>
                      <a:off x="4559300" y="1109663"/>
                      <a:ext cx="234950" cy="128588"/>
                    </a:xfrm>
                    <a:custGeom>
                      <a:avLst/>
                      <a:gdLst/>
                      <a:ahLst/>
                      <a:cxnLst>
                        <a:cxn ang="0">
                          <a:pos x="148" y="79"/>
                        </a:cxn>
                        <a:cxn ang="0">
                          <a:pos x="148" y="71"/>
                        </a:cxn>
                        <a:cxn ang="0">
                          <a:pos x="128" y="71"/>
                        </a:cxn>
                        <a:cxn ang="0">
                          <a:pos x="135" y="58"/>
                        </a:cxn>
                        <a:cxn ang="0">
                          <a:pos x="126" y="46"/>
                        </a:cxn>
                        <a:cxn ang="0">
                          <a:pos x="132" y="45"/>
                        </a:cxn>
                        <a:cxn ang="0">
                          <a:pos x="121" y="38"/>
                        </a:cxn>
                        <a:cxn ang="0">
                          <a:pos x="97" y="69"/>
                        </a:cxn>
                        <a:cxn ang="0">
                          <a:pos x="90" y="73"/>
                        </a:cxn>
                        <a:cxn ang="0">
                          <a:pos x="78" y="97"/>
                        </a:cxn>
                        <a:cxn ang="0">
                          <a:pos x="43" y="69"/>
                        </a:cxn>
                        <a:cxn ang="0">
                          <a:pos x="60" y="70"/>
                        </a:cxn>
                        <a:cxn ang="0">
                          <a:pos x="74" y="66"/>
                        </a:cxn>
                        <a:cxn ang="0">
                          <a:pos x="54" y="64"/>
                        </a:cxn>
                        <a:cxn ang="0">
                          <a:pos x="38" y="58"/>
                        </a:cxn>
                        <a:cxn ang="0">
                          <a:pos x="50" y="54"/>
                        </a:cxn>
                        <a:cxn ang="0">
                          <a:pos x="72" y="43"/>
                        </a:cxn>
                        <a:cxn ang="0">
                          <a:pos x="61" y="43"/>
                        </a:cxn>
                        <a:cxn ang="0">
                          <a:pos x="54" y="39"/>
                        </a:cxn>
                        <a:cxn ang="0">
                          <a:pos x="51" y="39"/>
                        </a:cxn>
                        <a:cxn ang="0">
                          <a:pos x="38" y="51"/>
                        </a:cxn>
                        <a:cxn ang="0">
                          <a:pos x="23" y="44"/>
                        </a:cxn>
                        <a:cxn ang="0">
                          <a:pos x="27" y="43"/>
                        </a:cxn>
                        <a:cxn ang="0">
                          <a:pos x="15" y="28"/>
                        </a:cxn>
                        <a:cxn ang="0">
                          <a:pos x="11" y="26"/>
                        </a:cxn>
                        <a:cxn ang="0">
                          <a:pos x="0" y="16"/>
                        </a:cxn>
                        <a:cxn ang="0">
                          <a:pos x="16" y="5"/>
                        </a:cxn>
                        <a:cxn ang="0">
                          <a:pos x="38" y="7"/>
                        </a:cxn>
                        <a:cxn ang="0">
                          <a:pos x="32" y="13"/>
                        </a:cxn>
                        <a:cxn ang="0">
                          <a:pos x="44" y="20"/>
                        </a:cxn>
                        <a:cxn ang="0">
                          <a:pos x="41" y="14"/>
                        </a:cxn>
                        <a:cxn ang="0">
                          <a:pos x="49" y="7"/>
                        </a:cxn>
                        <a:cxn ang="0">
                          <a:pos x="68" y="26"/>
                        </a:cxn>
                        <a:cxn ang="0">
                          <a:pos x="63" y="7"/>
                        </a:cxn>
                        <a:cxn ang="0">
                          <a:pos x="72" y="0"/>
                        </a:cxn>
                        <a:cxn ang="0">
                          <a:pos x="90" y="9"/>
                        </a:cxn>
                        <a:cxn ang="0">
                          <a:pos x="88" y="18"/>
                        </a:cxn>
                        <a:cxn ang="0">
                          <a:pos x="96" y="12"/>
                        </a:cxn>
                        <a:cxn ang="0">
                          <a:pos x="102" y="23"/>
                        </a:cxn>
                        <a:cxn ang="0">
                          <a:pos x="106" y="23"/>
                        </a:cxn>
                        <a:cxn ang="0">
                          <a:pos x="141" y="41"/>
                        </a:cxn>
                        <a:cxn ang="0">
                          <a:pos x="137" y="42"/>
                        </a:cxn>
                        <a:cxn ang="0">
                          <a:pos x="145" y="42"/>
                        </a:cxn>
                        <a:cxn ang="0">
                          <a:pos x="145" y="49"/>
                        </a:cxn>
                        <a:cxn ang="0">
                          <a:pos x="159" y="49"/>
                        </a:cxn>
                        <a:cxn ang="0">
                          <a:pos x="176" y="64"/>
                        </a:cxn>
                        <a:cxn ang="0">
                          <a:pos x="148" y="79"/>
                        </a:cxn>
                      </a:cxnLst>
                      <a:rect l="0" t="0" r="r" b="b"/>
                      <a:pathLst>
                        <a:path w="176" h="97">
                          <a:moveTo>
                            <a:pt x="148" y="79"/>
                          </a:moveTo>
                          <a:cubicBezTo>
                            <a:pt x="147" y="76"/>
                            <a:pt x="147" y="74"/>
                            <a:pt x="148" y="71"/>
                          </a:cubicBezTo>
                          <a:cubicBezTo>
                            <a:pt x="143" y="71"/>
                            <a:pt x="134" y="71"/>
                            <a:pt x="128" y="71"/>
                          </a:cubicBezTo>
                          <a:cubicBezTo>
                            <a:pt x="129" y="63"/>
                            <a:pt x="134" y="65"/>
                            <a:pt x="135" y="58"/>
                          </a:cubicBezTo>
                          <a:cubicBezTo>
                            <a:pt x="132" y="57"/>
                            <a:pt x="128" y="49"/>
                            <a:pt x="126" y="46"/>
                          </a:cubicBezTo>
                          <a:cubicBezTo>
                            <a:pt x="128" y="45"/>
                            <a:pt x="130" y="45"/>
                            <a:pt x="132" y="45"/>
                          </a:cubicBezTo>
                          <a:cubicBezTo>
                            <a:pt x="125" y="44"/>
                            <a:pt x="121" y="38"/>
                            <a:pt x="121" y="38"/>
                          </a:cubicBezTo>
                          <a:cubicBezTo>
                            <a:pt x="106" y="38"/>
                            <a:pt x="102" y="58"/>
                            <a:pt x="97" y="69"/>
                          </a:cubicBezTo>
                          <a:cubicBezTo>
                            <a:pt x="96" y="72"/>
                            <a:pt x="93" y="71"/>
                            <a:pt x="90" y="73"/>
                          </a:cubicBezTo>
                          <a:cubicBezTo>
                            <a:pt x="83" y="79"/>
                            <a:pt x="84" y="91"/>
                            <a:pt x="78" y="97"/>
                          </a:cubicBezTo>
                          <a:cubicBezTo>
                            <a:pt x="67" y="90"/>
                            <a:pt x="43" y="84"/>
                            <a:pt x="43" y="69"/>
                          </a:cubicBezTo>
                          <a:cubicBezTo>
                            <a:pt x="49" y="68"/>
                            <a:pt x="60" y="70"/>
                            <a:pt x="60" y="70"/>
                          </a:cubicBezTo>
                          <a:cubicBezTo>
                            <a:pt x="64" y="66"/>
                            <a:pt x="69" y="67"/>
                            <a:pt x="74" y="66"/>
                          </a:cubicBezTo>
                          <a:cubicBezTo>
                            <a:pt x="72" y="64"/>
                            <a:pt x="57" y="64"/>
                            <a:pt x="54" y="64"/>
                          </a:cubicBezTo>
                          <a:cubicBezTo>
                            <a:pt x="49" y="64"/>
                            <a:pt x="38" y="69"/>
                            <a:pt x="38" y="58"/>
                          </a:cubicBezTo>
                          <a:cubicBezTo>
                            <a:pt x="38" y="54"/>
                            <a:pt x="48" y="54"/>
                            <a:pt x="50" y="54"/>
                          </a:cubicBezTo>
                          <a:cubicBezTo>
                            <a:pt x="56" y="52"/>
                            <a:pt x="68" y="47"/>
                            <a:pt x="72" y="43"/>
                          </a:cubicBezTo>
                          <a:cubicBezTo>
                            <a:pt x="66" y="43"/>
                            <a:pt x="63" y="43"/>
                            <a:pt x="61" y="43"/>
                          </a:cubicBezTo>
                          <a:cubicBezTo>
                            <a:pt x="60" y="43"/>
                            <a:pt x="56" y="40"/>
                            <a:pt x="54" y="39"/>
                          </a:cubicBezTo>
                          <a:cubicBezTo>
                            <a:pt x="53" y="39"/>
                            <a:pt x="52" y="39"/>
                            <a:pt x="51" y="39"/>
                          </a:cubicBezTo>
                          <a:cubicBezTo>
                            <a:pt x="47" y="41"/>
                            <a:pt x="47" y="51"/>
                            <a:pt x="38" y="51"/>
                          </a:cubicBezTo>
                          <a:cubicBezTo>
                            <a:pt x="31" y="51"/>
                            <a:pt x="26" y="48"/>
                            <a:pt x="23" y="44"/>
                          </a:cubicBezTo>
                          <a:cubicBezTo>
                            <a:pt x="25" y="43"/>
                            <a:pt x="26" y="43"/>
                            <a:pt x="27" y="43"/>
                          </a:cubicBezTo>
                          <a:cubicBezTo>
                            <a:pt x="19" y="39"/>
                            <a:pt x="13" y="35"/>
                            <a:pt x="15" y="28"/>
                          </a:cubicBezTo>
                          <a:cubicBezTo>
                            <a:pt x="13" y="28"/>
                            <a:pt x="12" y="26"/>
                            <a:pt x="11" y="26"/>
                          </a:cubicBezTo>
                          <a:cubicBezTo>
                            <a:pt x="8" y="26"/>
                            <a:pt x="3" y="19"/>
                            <a:pt x="0" y="16"/>
                          </a:cubicBezTo>
                          <a:cubicBezTo>
                            <a:pt x="2" y="14"/>
                            <a:pt x="11" y="5"/>
                            <a:pt x="16" y="5"/>
                          </a:cubicBezTo>
                          <a:cubicBezTo>
                            <a:pt x="23" y="5"/>
                            <a:pt x="27" y="5"/>
                            <a:pt x="38" y="7"/>
                          </a:cubicBezTo>
                          <a:cubicBezTo>
                            <a:pt x="35" y="10"/>
                            <a:pt x="34" y="11"/>
                            <a:pt x="32" y="13"/>
                          </a:cubicBezTo>
                          <a:cubicBezTo>
                            <a:pt x="37" y="17"/>
                            <a:pt x="41" y="17"/>
                            <a:pt x="44" y="20"/>
                          </a:cubicBezTo>
                          <a:cubicBezTo>
                            <a:pt x="42" y="19"/>
                            <a:pt x="41" y="17"/>
                            <a:pt x="41" y="14"/>
                          </a:cubicBezTo>
                          <a:cubicBezTo>
                            <a:pt x="41" y="10"/>
                            <a:pt x="45" y="7"/>
                            <a:pt x="49" y="7"/>
                          </a:cubicBezTo>
                          <a:cubicBezTo>
                            <a:pt x="60" y="7"/>
                            <a:pt x="57" y="22"/>
                            <a:pt x="68" y="26"/>
                          </a:cubicBezTo>
                          <a:cubicBezTo>
                            <a:pt x="66" y="19"/>
                            <a:pt x="63" y="15"/>
                            <a:pt x="63" y="7"/>
                          </a:cubicBezTo>
                          <a:cubicBezTo>
                            <a:pt x="63" y="0"/>
                            <a:pt x="66" y="0"/>
                            <a:pt x="72" y="0"/>
                          </a:cubicBezTo>
                          <a:cubicBezTo>
                            <a:pt x="78" y="0"/>
                            <a:pt x="90" y="4"/>
                            <a:pt x="90" y="9"/>
                          </a:cubicBezTo>
                          <a:cubicBezTo>
                            <a:pt x="90" y="12"/>
                            <a:pt x="88" y="15"/>
                            <a:pt x="88" y="18"/>
                          </a:cubicBezTo>
                          <a:cubicBezTo>
                            <a:pt x="92" y="16"/>
                            <a:pt x="93" y="12"/>
                            <a:pt x="96" y="12"/>
                          </a:cubicBezTo>
                          <a:cubicBezTo>
                            <a:pt x="103" y="12"/>
                            <a:pt x="102" y="19"/>
                            <a:pt x="102" y="23"/>
                          </a:cubicBezTo>
                          <a:cubicBezTo>
                            <a:pt x="103" y="23"/>
                            <a:pt x="105" y="23"/>
                            <a:pt x="106" y="23"/>
                          </a:cubicBezTo>
                          <a:cubicBezTo>
                            <a:pt x="113" y="23"/>
                            <a:pt x="137" y="36"/>
                            <a:pt x="141" y="41"/>
                          </a:cubicBezTo>
                          <a:cubicBezTo>
                            <a:pt x="140" y="42"/>
                            <a:pt x="138" y="42"/>
                            <a:pt x="137" y="42"/>
                          </a:cubicBezTo>
                          <a:cubicBezTo>
                            <a:pt x="140" y="43"/>
                            <a:pt x="142" y="42"/>
                            <a:pt x="145" y="42"/>
                          </a:cubicBezTo>
                          <a:cubicBezTo>
                            <a:pt x="146" y="44"/>
                            <a:pt x="146" y="47"/>
                            <a:pt x="145" y="49"/>
                          </a:cubicBezTo>
                          <a:cubicBezTo>
                            <a:pt x="151" y="49"/>
                            <a:pt x="154" y="49"/>
                            <a:pt x="159" y="49"/>
                          </a:cubicBezTo>
                          <a:cubicBezTo>
                            <a:pt x="159" y="62"/>
                            <a:pt x="172" y="59"/>
                            <a:pt x="176" y="64"/>
                          </a:cubicBezTo>
                          <a:cubicBezTo>
                            <a:pt x="164" y="68"/>
                            <a:pt x="159" y="76"/>
                            <a:pt x="148" y="7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32" name="Freeform: Shape 323"/>
                    <p:cNvSpPr/>
                    <p:nvPr/>
                  </p:nvSpPr>
                  <p:spPr bwMode="auto">
                    <a:xfrm>
                      <a:off x="4683125" y="1089025"/>
                      <a:ext cx="150813" cy="55563"/>
                    </a:xfrm>
                    <a:custGeom>
                      <a:avLst/>
                      <a:gdLst/>
                      <a:ahLst/>
                      <a:cxnLst>
                        <a:cxn ang="0">
                          <a:pos x="114" y="19"/>
                        </a:cxn>
                        <a:cxn ang="0">
                          <a:pos x="69" y="41"/>
                        </a:cxn>
                        <a:cxn ang="0">
                          <a:pos x="54" y="34"/>
                        </a:cxn>
                        <a:cxn ang="0">
                          <a:pos x="28" y="34"/>
                        </a:cxn>
                        <a:cxn ang="0">
                          <a:pos x="23" y="26"/>
                        </a:cxn>
                        <a:cxn ang="0">
                          <a:pos x="32" y="26"/>
                        </a:cxn>
                        <a:cxn ang="0">
                          <a:pos x="43" y="24"/>
                        </a:cxn>
                        <a:cxn ang="0">
                          <a:pos x="22" y="23"/>
                        </a:cxn>
                        <a:cxn ang="0">
                          <a:pos x="6" y="18"/>
                        </a:cxn>
                        <a:cxn ang="0">
                          <a:pos x="0" y="7"/>
                        </a:cxn>
                        <a:cxn ang="0">
                          <a:pos x="6" y="7"/>
                        </a:cxn>
                        <a:cxn ang="0">
                          <a:pos x="15" y="8"/>
                        </a:cxn>
                        <a:cxn ang="0">
                          <a:pos x="15" y="6"/>
                        </a:cxn>
                        <a:cxn ang="0">
                          <a:pos x="23" y="6"/>
                        </a:cxn>
                        <a:cxn ang="0">
                          <a:pos x="21" y="2"/>
                        </a:cxn>
                        <a:cxn ang="0">
                          <a:pos x="33" y="2"/>
                        </a:cxn>
                        <a:cxn ang="0">
                          <a:pos x="51" y="11"/>
                        </a:cxn>
                        <a:cxn ang="0">
                          <a:pos x="62" y="0"/>
                        </a:cxn>
                        <a:cxn ang="0">
                          <a:pos x="67" y="0"/>
                        </a:cxn>
                        <a:cxn ang="0">
                          <a:pos x="67" y="12"/>
                        </a:cxn>
                        <a:cxn ang="0">
                          <a:pos x="80" y="7"/>
                        </a:cxn>
                        <a:cxn ang="0">
                          <a:pos x="95" y="7"/>
                        </a:cxn>
                        <a:cxn ang="0">
                          <a:pos x="114" y="19"/>
                        </a:cxn>
                      </a:cxnLst>
                      <a:rect l="0" t="0" r="r" b="b"/>
                      <a:pathLst>
                        <a:path w="114" h="41">
                          <a:moveTo>
                            <a:pt x="114" y="19"/>
                          </a:moveTo>
                          <a:cubicBezTo>
                            <a:pt x="104" y="26"/>
                            <a:pt x="82" y="41"/>
                            <a:pt x="69" y="41"/>
                          </a:cubicBezTo>
                          <a:cubicBezTo>
                            <a:pt x="61" y="41"/>
                            <a:pt x="57" y="39"/>
                            <a:pt x="54" y="34"/>
                          </a:cubicBezTo>
                          <a:cubicBezTo>
                            <a:pt x="28" y="34"/>
                            <a:pt x="28" y="34"/>
                            <a:pt x="28" y="34"/>
                          </a:cubicBezTo>
                          <a:cubicBezTo>
                            <a:pt x="25" y="32"/>
                            <a:pt x="23" y="30"/>
                            <a:pt x="23" y="26"/>
                          </a:cubicBezTo>
                          <a:cubicBezTo>
                            <a:pt x="26" y="26"/>
                            <a:pt x="31" y="26"/>
                            <a:pt x="32" y="26"/>
                          </a:cubicBezTo>
                          <a:cubicBezTo>
                            <a:pt x="36" y="25"/>
                            <a:pt x="40" y="25"/>
                            <a:pt x="43" y="24"/>
                          </a:cubicBezTo>
                          <a:cubicBezTo>
                            <a:pt x="41" y="24"/>
                            <a:pt x="23" y="23"/>
                            <a:pt x="22" y="23"/>
                          </a:cubicBezTo>
                          <a:cubicBezTo>
                            <a:pt x="14" y="23"/>
                            <a:pt x="6" y="28"/>
                            <a:pt x="6" y="18"/>
                          </a:cubicBezTo>
                          <a:cubicBezTo>
                            <a:pt x="3" y="15"/>
                            <a:pt x="0" y="12"/>
                            <a:pt x="0" y="7"/>
                          </a:cubicBezTo>
                          <a:cubicBezTo>
                            <a:pt x="6" y="7"/>
                            <a:pt x="6" y="7"/>
                            <a:pt x="6" y="7"/>
                          </a:cubicBezTo>
                          <a:cubicBezTo>
                            <a:pt x="9" y="9"/>
                            <a:pt x="13" y="10"/>
                            <a:pt x="15" y="8"/>
                          </a:cubicBezTo>
                          <a:cubicBezTo>
                            <a:pt x="15" y="6"/>
                            <a:pt x="15" y="6"/>
                            <a:pt x="15" y="6"/>
                          </a:cubicBezTo>
                          <a:cubicBezTo>
                            <a:pt x="23" y="6"/>
                            <a:pt x="23" y="6"/>
                            <a:pt x="23" y="6"/>
                          </a:cubicBezTo>
                          <a:cubicBezTo>
                            <a:pt x="21" y="2"/>
                            <a:pt x="21" y="2"/>
                            <a:pt x="21" y="2"/>
                          </a:cubicBezTo>
                          <a:cubicBezTo>
                            <a:pt x="33" y="2"/>
                            <a:pt x="33" y="2"/>
                            <a:pt x="33" y="2"/>
                          </a:cubicBezTo>
                          <a:cubicBezTo>
                            <a:pt x="36" y="4"/>
                            <a:pt x="48" y="11"/>
                            <a:pt x="51" y="11"/>
                          </a:cubicBezTo>
                          <a:cubicBezTo>
                            <a:pt x="56" y="11"/>
                            <a:pt x="59" y="2"/>
                            <a:pt x="62" y="0"/>
                          </a:cubicBezTo>
                          <a:cubicBezTo>
                            <a:pt x="67" y="0"/>
                            <a:pt x="67" y="0"/>
                            <a:pt x="67" y="0"/>
                          </a:cubicBezTo>
                          <a:cubicBezTo>
                            <a:pt x="67" y="6"/>
                            <a:pt x="66" y="8"/>
                            <a:pt x="67" y="12"/>
                          </a:cubicBezTo>
                          <a:cubicBezTo>
                            <a:pt x="71" y="12"/>
                            <a:pt x="73" y="7"/>
                            <a:pt x="80" y="7"/>
                          </a:cubicBezTo>
                          <a:cubicBezTo>
                            <a:pt x="91" y="7"/>
                            <a:pt x="88" y="7"/>
                            <a:pt x="95" y="7"/>
                          </a:cubicBezTo>
                          <a:cubicBezTo>
                            <a:pt x="103" y="7"/>
                            <a:pt x="112" y="14"/>
                            <a:pt x="114" y="1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33" name="Freeform: Shape 324"/>
                    <p:cNvSpPr/>
                    <p:nvPr/>
                  </p:nvSpPr>
                  <p:spPr bwMode="auto">
                    <a:xfrm>
                      <a:off x="4219575" y="1841500"/>
                      <a:ext cx="73025" cy="87313"/>
                    </a:xfrm>
                    <a:custGeom>
                      <a:avLst/>
                      <a:gdLst/>
                      <a:ahLst/>
                      <a:cxnLst>
                        <a:cxn ang="0">
                          <a:pos x="9" y="19"/>
                        </a:cxn>
                        <a:cxn ang="0">
                          <a:pos x="22" y="14"/>
                        </a:cxn>
                        <a:cxn ang="0">
                          <a:pos x="19" y="8"/>
                        </a:cxn>
                        <a:cxn ang="0">
                          <a:pos x="32" y="0"/>
                        </a:cxn>
                        <a:cxn ang="0">
                          <a:pos x="40" y="0"/>
                        </a:cxn>
                        <a:cxn ang="0">
                          <a:pos x="55" y="18"/>
                        </a:cxn>
                        <a:cxn ang="0">
                          <a:pos x="47" y="24"/>
                        </a:cxn>
                        <a:cxn ang="0">
                          <a:pos x="47" y="39"/>
                        </a:cxn>
                        <a:cxn ang="0">
                          <a:pos x="47" y="52"/>
                        </a:cxn>
                        <a:cxn ang="0">
                          <a:pos x="35" y="54"/>
                        </a:cxn>
                        <a:cxn ang="0">
                          <a:pos x="19" y="64"/>
                        </a:cxn>
                        <a:cxn ang="0">
                          <a:pos x="11" y="65"/>
                        </a:cxn>
                        <a:cxn ang="0">
                          <a:pos x="0" y="55"/>
                        </a:cxn>
                        <a:cxn ang="0">
                          <a:pos x="13" y="33"/>
                        </a:cxn>
                        <a:cxn ang="0">
                          <a:pos x="4" y="23"/>
                        </a:cxn>
                        <a:cxn ang="0">
                          <a:pos x="9" y="19"/>
                        </a:cxn>
                      </a:cxnLst>
                      <a:rect l="0" t="0" r="r" b="b"/>
                      <a:pathLst>
                        <a:path w="55" h="65">
                          <a:moveTo>
                            <a:pt x="9" y="19"/>
                          </a:moveTo>
                          <a:cubicBezTo>
                            <a:pt x="12" y="19"/>
                            <a:pt x="19" y="16"/>
                            <a:pt x="22" y="14"/>
                          </a:cubicBezTo>
                          <a:cubicBezTo>
                            <a:pt x="20" y="11"/>
                            <a:pt x="19" y="10"/>
                            <a:pt x="19" y="8"/>
                          </a:cubicBezTo>
                          <a:cubicBezTo>
                            <a:pt x="19" y="5"/>
                            <a:pt x="28" y="0"/>
                            <a:pt x="32" y="0"/>
                          </a:cubicBezTo>
                          <a:cubicBezTo>
                            <a:pt x="35" y="0"/>
                            <a:pt x="37" y="0"/>
                            <a:pt x="40" y="0"/>
                          </a:cubicBezTo>
                          <a:cubicBezTo>
                            <a:pt x="50" y="0"/>
                            <a:pt x="55" y="10"/>
                            <a:pt x="55" y="18"/>
                          </a:cubicBezTo>
                          <a:cubicBezTo>
                            <a:pt x="55" y="21"/>
                            <a:pt x="47" y="21"/>
                            <a:pt x="47" y="24"/>
                          </a:cubicBezTo>
                          <a:cubicBezTo>
                            <a:pt x="47" y="27"/>
                            <a:pt x="47" y="39"/>
                            <a:pt x="47" y="39"/>
                          </a:cubicBezTo>
                          <a:cubicBezTo>
                            <a:pt x="47" y="43"/>
                            <a:pt x="50" y="48"/>
                            <a:pt x="47" y="52"/>
                          </a:cubicBezTo>
                          <a:cubicBezTo>
                            <a:pt x="44" y="54"/>
                            <a:pt x="40" y="54"/>
                            <a:pt x="35" y="54"/>
                          </a:cubicBezTo>
                          <a:cubicBezTo>
                            <a:pt x="28" y="54"/>
                            <a:pt x="23" y="61"/>
                            <a:pt x="19" y="64"/>
                          </a:cubicBezTo>
                          <a:cubicBezTo>
                            <a:pt x="17" y="65"/>
                            <a:pt x="13" y="65"/>
                            <a:pt x="11" y="65"/>
                          </a:cubicBezTo>
                          <a:cubicBezTo>
                            <a:pt x="6" y="65"/>
                            <a:pt x="0" y="60"/>
                            <a:pt x="0" y="55"/>
                          </a:cubicBezTo>
                          <a:cubicBezTo>
                            <a:pt x="0" y="44"/>
                            <a:pt x="11" y="43"/>
                            <a:pt x="13" y="33"/>
                          </a:cubicBezTo>
                          <a:cubicBezTo>
                            <a:pt x="8" y="30"/>
                            <a:pt x="4" y="28"/>
                            <a:pt x="4" y="23"/>
                          </a:cubicBezTo>
                          <a:cubicBezTo>
                            <a:pt x="4" y="18"/>
                            <a:pt x="8" y="19"/>
                            <a:pt x="9" y="1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34" name="Freeform: Shape 325"/>
                    <p:cNvSpPr/>
                    <p:nvPr/>
                  </p:nvSpPr>
                  <p:spPr bwMode="auto">
                    <a:xfrm>
                      <a:off x="4276725" y="1758950"/>
                      <a:ext cx="139700" cy="203200"/>
                    </a:xfrm>
                    <a:custGeom>
                      <a:avLst/>
                      <a:gdLst/>
                      <a:ahLst/>
                      <a:cxnLst>
                        <a:cxn ang="0">
                          <a:pos x="96" y="102"/>
                        </a:cxn>
                        <a:cxn ang="0">
                          <a:pos x="91" y="128"/>
                        </a:cxn>
                        <a:cxn ang="0">
                          <a:pos x="100" y="133"/>
                        </a:cxn>
                        <a:cxn ang="0">
                          <a:pos x="70" y="139"/>
                        </a:cxn>
                        <a:cxn ang="0">
                          <a:pos x="39" y="141"/>
                        </a:cxn>
                        <a:cxn ang="0">
                          <a:pos x="26" y="148"/>
                        </a:cxn>
                        <a:cxn ang="0">
                          <a:pos x="16" y="152"/>
                        </a:cxn>
                        <a:cxn ang="0">
                          <a:pos x="32" y="133"/>
                        </a:cxn>
                        <a:cxn ang="0">
                          <a:pos x="46" y="124"/>
                        </a:cxn>
                        <a:cxn ang="0">
                          <a:pos x="26" y="123"/>
                        </a:cxn>
                        <a:cxn ang="0">
                          <a:pos x="19" y="123"/>
                        </a:cxn>
                        <a:cxn ang="0">
                          <a:pos x="28" y="96"/>
                        </a:cxn>
                        <a:cxn ang="0">
                          <a:pos x="48" y="81"/>
                        </a:cxn>
                        <a:cxn ang="0">
                          <a:pos x="40" y="70"/>
                        </a:cxn>
                        <a:cxn ang="0">
                          <a:pos x="26" y="72"/>
                        </a:cxn>
                        <a:cxn ang="0">
                          <a:pos x="23" y="59"/>
                        </a:cxn>
                        <a:cxn ang="0">
                          <a:pos x="16" y="49"/>
                        </a:cxn>
                        <a:cxn ang="0">
                          <a:pos x="12" y="55"/>
                        </a:cxn>
                        <a:cxn ang="0">
                          <a:pos x="14" y="45"/>
                        </a:cxn>
                        <a:cxn ang="0">
                          <a:pos x="8" y="38"/>
                        </a:cxn>
                        <a:cxn ang="0">
                          <a:pos x="11" y="29"/>
                        </a:cxn>
                        <a:cxn ang="0">
                          <a:pos x="8" y="20"/>
                        </a:cxn>
                        <a:cxn ang="0">
                          <a:pos x="12" y="21"/>
                        </a:cxn>
                        <a:cxn ang="0">
                          <a:pos x="16" y="14"/>
                        </a:cxn>
                        <a:cxn ang="0">
                          <a:pos x="25" y="0"/>
                        </a:cxn>
                        <a:cxn ang="0">
                          <a:pos x="42" y="4"/>
                        </a:cxn>
                        <a:cxn ang="0">
                          <a:pos x="33" y="19"/>
                        </a:cxn>
                        <a:cxn ang="0">
                          <a:pos x="47" y="46"/>
                        </a:cxn>
                        <a:cxn ang="0">
                          <a:pos x="53" y="50"/>
                        </a:cxn>
                        <a:cxn ang="0">
                          <a:pos x="84" y="89"/>
                        </a:cxn>
                        <a:cxn ang="0">
                          <a:pos x="87" y="102"/>
                        </a:cxn>
                        <a:cxn ang="0">
                          <a:pos x="92" y="102"/>
                        </a:cxn>
                      </a:cxnLst>
                      <a:rect l="0" t="0" r="r" b="b"/>
                      <a:pathLst>
                        <a:path w="105" h="152">
                          <a:moveTo>
                            <a:pt x="90" y="103"/>
                          </a:moveTo>
                          <a:cubicBezTo>
                            <a:pt x="93" y="101"/>
                            <a:pt x="92" y="102"/>
                            <a:pt x="96" y="102"/>
                          </a:cubicBezTo>
                          <a:cubicBezTo>
                            <a:pt x="101" y="102"/>
                            <a:pt x="105" y="106"/>
                            <a:pt x="105" y="110"/>
                          </a:cubicBezTo>
                          <a:cubicBezTo>
                            <a:pt x="105" y="118"/>
                            <a:pt x="94" y="122"/>
                            <a:pt x="91" y="128"/>
                          </a:cubicBezTo>
                          <a:cubicBezTo>
                            <a:pt x="95" y="129"/>
                            <a:pt x="97" y="130"/>
                            <a:pt x="100" y="130"/>
                          </a:cubicBezTo>
                          <a:cubicBezTo>
                            <a:pt x="100" y="133"/>
                            <a:pt x="100" y="133"/>
                            <a:pt x="100" y="133"/>
                          </a:cubicBezTo>
                          <a:cubicBezTo>
                            <a:pt x="96" y="137"/>
                            <a:pt x="93" y="139"/>
                            <a:pt x="87" y="139"/>
                          </a:cubicBezTo>
                          <a:cubicBezTo>
                            <a:pt x="82" y="139"/>
                            <a:pt x="72" y="139"/>
                            <a:pt x="70" y="139"/>
                          </a:cubicBezTo>
                          <a:cubicBezTo>
                            <a:pt x="65" y="139"/>
                            <a:pt x="53" y="143"/>
                            <a:pt x="47" y="143"/>
                          </a:cubicBezTo>
                          <a:cubicBezTo>
                            <a:pt x="44" y="143"/>
                            <a:pt x="42" y="141"/>
                            <a:pt x="39" y="141"/>
                          </a:cubicBezTo>
                          <a:cubicBezTo>
                            <a:pt x="34" y="141"/>
                            <a:pt x="32" y="144"/>
                            <a:pt x="32" y="148"/>
                          </a:cubicBezTo>
                          <a:cubicBezTo>
                            <a:pt x="26" y="148"/>
                            <a:pt x="26" y="148"/>
                            <a:pt x="26" y="148"/>
                          </a:cubicBezTo>
                          <a:cubicBezTo>
                            <a:pt x="23" y="148"/>
                            <a:pt x="21" y="150"/>
                            <a:pt x="19" y="152"/>
                          </a:cubicBezTo>
                          <a:cubicBezTo>
                            <a:pt x="16" y="152"/>
                            <a:pt x="16" y="152"/>
                            <a:pt x="16" y="152"/>
                          </a:cubicBezTo>
                          <a:cubicBezTo>
                            <a:pt x="16" y="149"/>
                            <a:pt x="16" y="149"/>
                            <a:pt x="16" y="149"/>
                          </a:cubicBezTo>
                          <a:cubicBezTo>
                            <a:pt x="17" y="147"/>
                            <a:pt x="30" y="133"/>
                            <a:pt x="32" y="133"/>
                          </a:cubicBezTo>
                          <a:cubicBezTo>
                            <a:pt x="38" y="131"/>
                            <a:pt x="47" y="133"/>
                            <a:pt x="47" y="127"/>
                          </a:cubicBezTo>
                          <a:cubicBezTo>
                            <a:pt x="47" y="126"/>
                            <a:pt x="46" y="125"/>
                            <a:pt x="46" y="124"/>
                          </a:cubicBezTo>
                          <a:cubicBezTo>
                            <a:pt x="44" y="126"/>
                            <a:pt x="41" y="128"/>
                            <a:pt x="38" y="128"/>
                          </a:cubicBezTo>
                          <a:cubicBezTo>
                            <a:pt x="32" y="128"/>
                            <a:pt x="30" y="123"/>
                            <a:pt x="26" y="123"/>
                          </a:cubicBezTo>
                          <a:cubicBezTo>
                            <a:pt x="23" y="123"/>
                            <a:pt x="23" y="125"/>
                            <a:pt x="21" y="125"/>
                          </a:cubicBezTo>
                          <a:cubicBezTo>
                            <a:pt x="20" y="125"/>
                            <a:pt x="19" y="124"/>
                            <a:pt x="19" y="123"/>
                          </a:cubicBezTo>
                          <a:cubicBezTo>
                            <a:pt x="19" y="116"/>
                            <a:pt x="31" y="116"/>
                            <a:pt x="31" y="109"/>
                          </a:cubicBezTo>
                          <a:cubicBezTo>
                            <a:pt x="31" y="103"/>
                            <a:pt x="28" y="101"/>
                            <a:pt x="28" y="96"/>
                          </a:cubicBezTo>
                          <a:cubicBezTo>
                            <a:pt x="36" y="96"/>
                            <a:pt x="45" y="92"/>
                            <a:pt x="48" y="88"/>
                          </a:cubicBezTo>
                          <a:cubicBezTo>
                            <a:pt x="48" y="81"/>
                            <a:pt x="48" y="81"/>
                            <a:pt x="48" y="81"/>
                          </a:cubicBezTo>
                          <a:cubicBezTo>
                            <a:pt x="43" y="82"/>
                            <a:pt x="37" y="81"/>
                            <a:pt x="37" y="77"/>
                          </a:cubicBezTo>
                          <a:cubicBezTo>
                            <a:pt x="37" y="73"/>
                            <a:pt x="39" y="72"/>
                            <a:pt x="40" y="70"/>
                          </a:cubicBezTo>
                          <a:cubicBezTo>
                            <a:pt x="39" y="70"/>
                            <a:pt x="38" y="70"/>
                            <a:pt x="36" y="70"/>
                          </a:cubicBezTo>
                          <a:cubicBezTo>
                            <a:pt x="32" y="70"/>
                            <a:pt x="30" y="72"/>
                            <a:pt x="26" y="72"/>
                          </a:cubicBezTo>
                          <a:cubicBezTo>
                            <a:pt x="22" y="72"/>
                            <a:pt x="19" y="72"/>
                            <a:pt x="19" y="69"/>
                          </a:cubicBezTo>
                          <a:cubicBezTo>
                            <a:pt x="19" y="65"/>
                            <a:pt x="23" y="63"/>
                            <a:pt x="23" y="59"/>
                          </a:cubicBezTo>
                          <a:cubicBezTo>
                            <a:pt x="23" y="55"/>
                            <a:pt x="22" y="55"/>
                            <a:pt x="23" y="51"/>
                          </a:cubicBezTo>
                          <a:cubicBezTo>
                            <a:pt x="20" y="51"/>
                            <a:pt x="17" y="50"/>
                            <a:pt x="16" y="49"/>
                          </a:cubicBezTo>
                          <a:cubicBezTo>
                            <a:pt x="14" y="52"/>
                            <a:pt x="15" y="54"/>
                            <a:pt x="16" y="55"/>
                          </a:cubicBezTo>
                          <a:cubicBezTo>
                            <a:pt x="12" y="55"/>
                            <a:pt x="12" y="55"/>
                            <a:pt x="12" y="55"/>
                          </a:cubicBezTo>
                          <a:cubicBezTo>
                            <a:pt x="12" y="52"/>
                            <a:pt x="12" y="51"/>
                            <a:pt x="12" y="48"/>
                          </a:cubicBezTo>
                          <a:cubicBezTo>
                            <a:pt x="12" y="47"/>
                            <a:pt x="13" y="46"/>
                            <a:pt x="14" y="45"/>
                          </a:cubicBezTo>
                          <a:cubicBezTo>
                            <a:pt x="14" y="41"/>
                            <a:pt x="14" y="41"/>
                            <a:pt x="14" y="41"/>
                          </a:cubicBezTo>
                          <a:cubicBezTo>
                            <a:pt x="12" y="41"/>
                            <a:pt x="8" y="40"/>
                            <a:pt x="8" y="38"/>
                          </a:cubicBezTo>
                          <a:cubicBezTo>
                            <a:pt x="8" y="36"/>
                            <a:pt x="11" y="32"/>
                            <a:pt x="11" y="32"/>
                          </a:cubicBezTo>
                          <a:cubicBezTo>
                            <a:pt x="11" y="29"/>
                            <a:pt x="11" y="29"/>
                            <a:pt x="11" y="29"/>
                          </a:cubicBezTo>
                          <a:cubicBezTo>
                            <a:pt x="4" y="27"/>
                            <a:pt x="0" y="26"/>
                            <a:pt x="0" y="20"/>
                          </a:cubicBezTo>
                          <a:cubicBezTo>
                            <a:pt x="8" y="20"/>
                            <a:pt x="8" y="20"/>
                            <a:pt x="8" y="20"/>
                          </a:cubicBezTo>
                          <a:cubicBezTo>
                            <a:pt x="8" y="23"/>
                            <a:pt x="10" y="24"/>
                            <a:pt x="11" y="24"/>
                          </a:cubicBezTo>
                          <a:cubicBezTo>
                            <a:pt x="12" y="24"/>
                            <a:pt x="12" y="22"/>
                            <a:pt x="12" y="21"/>
                          </a:cubicBezTo>
                          <a:cubicBezTo>
                            <a:pt x="12" y="21"/>
                            <a:pt x="10" y="20"/>
                            <a:pt x="10" y="19"/>
                          </a:cubicBezTo>
                          <a:cubicBezTo>
                            <a:pt x="10" y="15"/>
                            <a:pt x="13" y="14"/>
                            <a:pt x="16" y="14"/>
                          </a:cubicBezTo>
                          <a:cubicBezTo>
                            <a:pt x="16" y="10"/>
                            <a:pt x="18" y="8"/>
                            <a:pt x="18" y="6"/>
                          </a:cubicBezTo>
                          <a:cubicBezTo>
                            <a:pt x="18" y="4"/>
                            <a:pt x="23" y="0"/>
                            <a:pt x="25" y="0"/>
                          </a:cubicBezTo>
                          <a:cubicBezTo>
                            <a:pt x="30" y="0"/>
                            <a:pt x="35" y="0"/>
                            <a:pt x="38" y="0"/>
                          </a:cubicBezTo>
                          <a:cubicBezTo>
                            <a:pt x="40" y="0"/>
                            <a:pt x="42" y="3"/>
                            <a:pt x="42" y="4"/>
                          </a:cubicBezTo>
                          <a:cubicBezTo>
                            <a:pt x="42" y="10"/>
                            <a:pt x="33" y="10"/>
                            <a:pt x="31" y="16"/>
                          </a:cubicBezTo>
                          <a:cubicBezTo>
                            <a:pt x="31" y="17"/>
                            <a:pt x="32" y="18"/>
                            <a:pt x="33" y="19"/>
                          </a:cubicBezTo>
                          <a:cubicBezTo>
                            <a:pt x="59" y="19"/>
                            <a:pt x="59" y="19"/>
                            <a:pt x="59" y="19"/>
                          </a:cubicBezTo>
                          <a:cubicBezTo>
                            <a:pt x="60" y="32"/>
                            <a:pt x="47" y="37"/>
                            <a:pt x="47" y="46"/>
                          </a:cubicBezTo>
                          <a:cubicBezTo>
                            <a:pt x="45" y="47"/>
                            <a:pt x="44" y="48"/>
                            <a:pt x="43" y="50"/>
                          </a:cubicBezTo>
                          <a:cubicBezTo>
                            <a:pt x="48" y="51"/>
                            <a:pt x="50" y="49"/>
                            <a:pt x="53" y="50"/>
                          </a:cubicBezTo>
                          <a:cubicBezTo>
                            <a:pt x="62" y="53"/>
                            <a:pt x="60" y="63"/>
                            <a:pt x="66" y="69"/>
                          </a:cubicBezTo>
                          <a:cubicBezTo>
                            <a:pt x="73" y="76"/>
                            <a:pt x="84" y="79"/>
                            <a:pt x="84" y="89"/>
                          </a:cubicBezTo>
                          <a:cubicBezTo>
                            <a:pt x="84" y="93"/>
                            <a:pt x="89" y="95"/>
                            <a:pt x="89" y="99"/>
                          </a:cubicBezTo>
                          <a:cubicBezTo>
                            <a:pt x="89" y="100"/>
                            <a:pt x="88" y="101"/>
                            <a:pt x="87" y="102"/>
                          </a:cubicBezTo>
                          <a:cubicBezTo>
                            <a:pt x="87" y="105"/>
                            <a:pt x="87" y="105"/>
                            <a:pt x="87" y="105"/>
                          </a:cubicBezTo>
                          <a:cubicBezTo>
                            <a:pt x="90" y="104"/>
                            <a:pt x="90" y="103"/>
                            <a:pt x="92" y="102"/>
                          </a:cubicBezTo>
                          <a:lnTo>
                            <a:pt x="90" y="10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35" name="Freeform: Shape 326"/>
                    <p:cNvSpPr/>
                    <p:nvPr/>
                  </p:nvSpPr>
                  <p:spPr bwMode="auto">
                    <a:xfrm>
                      <a:off x="4592638" y="2203450"/>
                      <a:ext cx="46038" cy="30163"/>
                    </a:xfrm>
                    <a:custGeom>
                      <a:avLst/>
                      <a:gdLst/>
                      <a:ahLst/>
                      <a:cxnLst>
                        <a:cxn ang="0">
                          <a:pos x="0" y="5"/>
                        </a:cxn>
                        <a:cxn ang="0">
                          <a:pos x="0" y="8"/>
                        </a:cxn>
                        <a:cxn ang="0">
                          <a:pos x="7" y="10"/>
                        </a:cxn>
                        <a:cxn ang="0">
                          <a:pos x="27" y="21"/>
                        </a:cxn>
                        <a:cxn ang="0">
                          <a:pos x="30" y="23"/>
                        </a:cxn>
                        <a:cxn ang="0">
                          <a:pos x="33" y="20"/>
                        </a:cxn>
                        <a:cxn ang="0">
                          <a:pos x="31" y="13"/>
                        </a:cxn>
                        <a:cxn ang="0">
                          <a:pos x="33" y="8"/>
                        </a:cxn>
                        <a:cxn ang="0">
                          <a:pos x="35" y="3"/>
                        </a:cxn>
                        <a:cxn ang="0">
                          <a:pos x="20" y="6"/>
                        </a:cxn>
                        <a:cxn ang="0">
                          <a:pos x="0" y="5"/>
                        </a:cxn>
                      </a:cxnLst>
                      <a:rect l="0" t="0" r="r" b="b"/>
                      <a:pathLst>
                        <a:path w="35" h="23">
                          <a:moveTo>
                            <a:pt x="0" y="5"/>
                          </a:moveTo>
                          <a:cubicBezTo>
                            <a:pt x="0" y="8"/>
                            <a:pt x="0" y="8"/>
                            <a:pt x="0" y="8"/>
                          </a:cubicBezTo>
                          <a:cubicBezTo>
                            <a:pt x="2" y="10"/>
                            <a:pt x="5" y="10"/>
                            <a:pt x="7" y="10"/>
                          </a:cubicBezTo>
                          <a:cubicBezTo>
                            <a:pt x="14" y="12"/>
                            <a:pt x="19" y="20"/>
                            <a:pt x="27" y="21"/>
                          </a:cubicBezTo>
                          <a:cubicBezTo>
                            <a:pt x="27" y="23"/>
                            <a:pt x="29" y="23"/>
                            <a:pt x="30" y="23"/>
                          </a:cubicBezTo>
                          <a:cubicBezTo>
                            <a:pt x="32" y="23"/>
                            <a:pt x="33" y="21"/>
                            <a:pt x="33" y="20"/>
                          </a:cubicBezTo>
                          <a:cubicBezTo>
                            <a:pt x="33" y="17"/>
                            <a:pt x="31" y="16"/>
                            <a:pt x="31" y="13"/>
                          </a:cubicBezTo>
                          <a:cubicBezTo>
                            <a:pt x="31" y="11"/>
                            <a:pt x="33" y="8"/>
                            <a:pt x="33" y="8"/>
                          </a:cubicBezTo>
                          <a:cubicBezTo>
                            <a:pt x="35" y="3"/>
                            <a:pt x="35" y="3"/>
                            <a:pt x="35" y="3"/>
                          </a:cubicBezTo>
                          <a:cubicBezTo>
                            <a:pt x="28" y="2"/>
                            <a:pt x="25" y="6"/>
                            <a:pt x="20" y="6"/>
                          </a:cubicBezTo>
                          <a:cubicBezTo>
                            <a:pt x="14" y="6"/>
                            <a:pt x="10" y="0"/>
                            <a:pt x="0" y="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36" name="Freeform: Shape 327"/>
                    <p:cNvSpPr/>
                    <p:nvPr/>
                  </p:nvSpPr>
                  <p:spPr bwMode="auto">
                    <a:xfrm>
                      <a:off x="4527550" y="2111375"/>
                      <a:ext cx="15875" cy="30163"/>
                    </a:xfrm>
                    <a:custGeom>
                      <a:avLst/>
                      <a:gdLst/>
                      <a:ahLst/>
                      <a:cxnLst>
                        <a:cxn ang="0">
                          <a:pos x="3" y="5"/>
                        </a:cxn>
                        <a:cxn ang="0">
                          <a:pos x="10" y="0"/>
                        </a:cxn>
                        <a:cxn ang="0">
                          <a:pos x="12" y="5"/>
                        </a:cxn>
                        <a:cxn ang="0">
                          <a:pos x="8" y="23"/>
                        </a:cxn>
                        <a:cxn ang="0">
                          <a:pos x="0" y="6"/>
                        </a:cxn>
                        <a:cxn ang="0">
                          <a:pos x="3" y="5"/>
                        </a:cxn>
                      </a:cxnLst>
                      <a:rect l="0" t="0" r="r" b="b"/>
                      <a:pathLst>
                        <a:path w="12" h="23">
                          <a:moveTo>
                            <a:pt x="3" y="5"/>
                          </a:moveTo>
                          <a:cubicBezTo>
                            <a:pt x="6" y="5"/>
                            <a:pt x="8" y="1"/>
                            <a:pt x="10" y="0"/>
                          </a:cubicBezTo>
                          <a:cubicBezTo>
                            <a:pt x="10" y="3"/>
                            <a:pt x="11" y="5"/>
                            <a:pt x="12" y="5"/>
                          </a:cubicBezTo>
                          <a:cubicBezTo>
                            <a:pt x="11" y="11"/>
                            <a:pt x="10" y="20"/>
                            <a:pt x="8" y="23"/>
                          </a:cubicBezTo>
                          <a:cubicBezTo>
                            <a:pt x="4" y="22"/>
                            <a:pt x="2" y="9"/>
                            <a:pt x="0" y="6"/>
                          </a:cubicBezTo>
                          <a:cubicBezTo>
                            <a:pt x="1" y="6"/>
                            <a:pt x="2" y="5"/>
                            <a:pt x="3" y="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37" name="Freeform: Shape 328"/>
                    <p:cNvSpPr/>
                    <p:nvPr/>
                  </p:nvSpPr>
                  <p:spPr bwMode="auto">
                    <a:xfrm>
                      <a:off x="4524375" y="2144713"/>
                      <a:ext cx="25400" cy="44450"/>
                    </a:xfrm>
                    <a:custGeom>
                      <a:avLst/>
                      <a:gdLst/>
                      <a:ahLst/>
                      <a:cxnLst>
                        <a:cxn ang="0">
                          <a:pos x="5" y="15"/>
                        </a:cxn>
                        <a:cxn ang="0">
                          <a:pos x="0" y="6"/>
                        </a:cxn>
                        <a:cxn ang="0">
                          <a:pos x="9" y="0"/>
                        </a:cxn>
                        <a:cxn ang="0">
                          <a:pos x="15" y="3"/>
                        </a:cxn>
                        <a:cxn ang="0">
                          <a:pos x="18" y="21"/>
                        </a:cxn>
                        <a:cxn ang="0">
                          <a:pos x="6" y="33"/>
                        </a:cxn>
                        <a:cxn ang="0">
                          <a:pos x="2" y="24"/>
                        </a:cxn>
                        <a:cxn ang="0">
                          <a:pos x="5" y="15"/>
                        </a:cxn>
                      </a:cxnLst>
                      <a:rect l="0" t="0" r="r" b="b"/>
                      <a:pathLst>
                        <a:path w="19" h="33">
                          <a:moveTo>
                            <a:pt x="5" y="15"/>
                          </a:moveTo>
                          <a:cubicBezTo>
                            <a:pt x="5" y="12"/>
                            <a:pt x="1" y="9"/>
                            <a:pt x="0" y="6"/>
                          </a:cubicBezTo>
                          <a:cubicBezTo>
                            <a:pt x="5" y="4"/>
                            <a:pt x="5" y="0"/>
                            <a:pt x="9" y="0"/>
                          </a:cubicBezTo>
                          <a:cubicBezTo>
                            <a:pt x="13" y="0"/>
                            <a:pt x="14" y="3"/>
                            <a:pt x="15" y="3"/>
                          </a:cubicBezTo>
                          <a:cubicBezTo>
                            <a:pt x="19" y="10"/>
                            <a:pt x="18" y="14"/>
                            <a:pt x="18" y="21"/>
                          </a:cubicBezTo>
                          <a:cubicBezTo>
                            <a:pt x="18" y="27"/>
                            <a:pt x="10" y="33"/>
                            <a:pt x="6" y="33"/>
                          </a:cubicBezTo>
                          <a:cubicBezTo>
                            <a:pt x="2" y="33"/>
                            <a:pt x="2" y="27"/>
                            <a:pt x="2" y="24"/>
                          </a:cubicBezTo>
                          <a:cubicBezTo>
                            <a:pt x="2" y="20"/>
                            <a:pt x="5" y="18"/>
                            <a:pt x="5" y="1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38" name="Freeform: Shape 329"/>
                    <p:cNvSpPr/>
                    <p:nvPr/>
                  </p:nvSpPr>
                  <p:spPr bwMode="auto">
                    <a:xfrm>
                      <a:off x="4429125" y="2171700"/>
                      <a:ext cx="12700" cy="9525"/>
                    </a:xfrm>
                    <a:custGeom>
                      <a:avLst/>
                      <a:gdLst/>
                      <a:ahLst/>
                      <a:cxnLst>
                        <a:cxn ang="0">
                          <a:pos x="9" y="5"/>
                        </a:cxn>
                        <a:cxn ang="0">
                          <a:pos x="6" y="7"/>
                        </a:cxn>
                        <a:cxn ang="0">
                          <a:pos x="0" y="3"/>
                        </a:cxn>
                        <a:cxn ang="0">
                          <a:pos x="7" y="0"/>
                        </a:cxn>
                        <a:cxn ang="0">
                          <a:pos x="9" y="5"/>
                        </a:cxn>
                      </a:cxnLst>
                      <a:rect l="0" t="0" r="r" b="b"/>
                      <a:pathLst>
                        <a:path w="9" h="7">
                          <a:moveTo>
                            <a:pt x="9" y="5"/>
                          </a:moveTo>
                          <a:cubicBezTo>
                            <a:pt x="9" y="6"/>
                            <a:pt x="7" y="7"/>
                            <a:pt x="6" y="7"/>
                          </a:cubicBezTo>
                          <a:cubicBezTo>
                            <a:pt x="4" y="7"/>
                            <a:pt x="1" y="3"/>
                            <a:pt x="0" y="3"/>
                          </a:cubicBezTo>
                          <a:cubicBezTo>
                            <a:pt x="3" y="2"/>
                            <a:pt x="5" y="0"/>
                            <a:pt x="7" y="0"/>
                          </a:cubicBezTo>
                          <a:cubicBezTo>
                            <a:pt x="7" y="1"/>
                            <a:pt x="9" y="3"/>
                            <a:pt x="9" y="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39" name="Freeform: Shape 330"/>
                    <p:cNvSpPr/>
                    <p:nvPr/>
                  </p:nvSpPr>
                  <p:spPr bwMode="auto">
                    <a:xfrm>
                      <a:off x="4551363" y="1833563"/>
                      <a:ext cx="15875" cy="19050"/>
                    </a:xfrm>
                    <a:custGeom>
                      <a:avLst/>
                      <a:gdLst/>
                      <a:ahLst/>
                      <a:cxnLst>
                        <a:cxn ang="0">
                          <a:pos x="11" y="10"/>
                        </a:cxn>
                        <a:cxn ang="0">
                          <a:pos x="0" y="5"/>
                        </a:cxn>
                        <a:cxn ang="0">
                          <a:pos x="0" y="0"/>
                        </a:cxn>
                        <a:cxn ang="0">
                          <a:pos x="9" y="0"/>
                        </a:cxn>
                        <a:cxn ang="0">
                          <a:pos x="12" y="9"/>
                        </a:cxn>
                        <a:cxn ang="0">
                          <a:pos x="11" y="14"/>
                        </a:cxn>
                        <a:cxn ang="0">
                          <a:pos x="11" y="10"/>
                        </a:cxn>
                      </a:cxnLst>
                      <a:rect l="0" t="0" r="r" b="b"/>
                      <a:pathLst>
                        <a:path w="12" h="14">
                          <a:moveTo>
                            <a:pt x="11" y="10"/>
                          </a:moveTo>
                          <a:cubicBezTo>
                            <a:pt x="5" y="10"/>
                            <a:pt x="0" y="9"/>
                            <a:pt x="0" y="5"/>
                          </a:cubicBezTo>
                          <a:cubicBezTo>
                            <a:pt x="0" y="3"/>
                            <a:pt x="0" y="2"/>
                            <a:pt x="0" y="0"/>
                          </a:cubicBezTo>
                          <a:cubicBezTo>
                            <a:pt x="9" y="0"/>
                            <a:pt x="9" y="0"/>
                            <a:pt x="9" y="0"/>
                          </a:cubicBezTo>
                          <a:cubicBezTo>
                            <a:pt x="9" y="6"/>
                            <a:pt x="12" y="5"/>
                            <a:pt x="12" y="9"/>
                          </a:cubicBezTo>
                          <a:cubicBezTo>
                            <a:pt x="12" y="13"/>
                            <a:pt x="11" y="12"/>
                            <a:pt x="11" y="14"/>
                          </a:cubicBezTo>
                          <a:cubicBezTo>
                            <a:pt x="11" y="13"/>
                            <a:pt x="11" y="12"/>
                            <a:pt x="11" y="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40" name="Freeform: Shape 331"/>
                    <p:cNvSpPr/>
                    <p:nvPr/>
                  </p:nvSpPr>
                  <p:spPr bwMode="auto">
                    <a:xfrm>
                      <a:off x="4684713" y="1773238"/>
                      <a:ext cx="15875" cy="23813"/>
                    </a:xfrm>
                    <a:custGeom>
                      <a:avLst/>
                      <a:gdLst/>
                      <a:ahLst/>
                      <a:cxnLst>
                        <a:cxn ang="0">
                          <a:pos x="8" y="6"/>
                        </a:cxn>
                        <a:cxn ang="0">
                          <a:pos x="1" y="17"/>
                        </a:cxn>
                        <a:cxn ang="0">
                          <a:pos x="1" y="11"/>
                        </a:cxn>
                        <a:cxn ang="0">
                          <a:pos x="11" y="0"/>
                        </a:cxn>
                        <a:cxn ang="0">
                          <a:pos x="8" y="6"/>
                        </a:cxn>
                      </a:cxnLst>
                      <a:rect l="0" t="0" r="r" b="b"/>
                      <a:pathLst>
                        <a:path w="11" h="17">
                          <a:moveTo>
                            <a:pt x="8" y="6"/>
                          </a:moveTo>
                          <a:cubicBezTo>
                            <a:pt x="8" y="11"/>
                            <a:pt x="4" y="13"/>
                            <a:pt x="1" y="17"/>
                          </a:cubicBezTo>
                          <a:cubicBezTo>
                            <a:pt x="0" y="15"/>
                            <a:pt x="1" y="14"/>
                            <a:pt x="1" y="11"/>
                          </a:cubicBezTo>
                          <a:cubicBezTo>
                            <a:pt x="1" y="9"/>
                            <a:pt x="3" y="1"/>
                            <a:pt x="11" y="0"/>
                          </a:cubicBezTo>
                          <a:cubicBezTo>
                            <a:pt x="10" y="2"/>
                            <a:pt x="8" y="4"/>
                            <a:pt x="8"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41" name="Freeform: Shape 332"/>
                    <p:cNvSpPr/>
                    <p:nvPr/>
                  </p:nvSpPr>
                  <p:spPr bwMode="auto">
                    <a:xfrm>
                      <a:off x="4746625" y="1744663"/>
                      <a:ext cx="20638" cy="26988"/>
                    </a:xfrm>
                    <a:custGeom>
                      <a:avLst/>
                      <a:gdLst/>
                      <a:ahLst/>
                      <a:cxnLst>
                        <a:cxn ang="0">
                          <a:pos x="12" y="10"/>
                        </a:cxn>
                        <a:cxn ang="0">
                          <a:pos x="12" y="16"/>
                        </a:cxn>
                        <a:cxn ang="0">
                          <a:pos x="5" y="20"/>
                        </a:cxn>
                        <a:cxn ang="0">
                          <a:pos x="0" y="13"/>
                        </a:cxn>
                        <a:cxn ang="0">
                          <a:pos x="10" y="10"/>
                        </a:cxn>
                        <a:cxn ang="0">
                          <a:pos x="7" y="5"/>
                        </a:cxn>
                        <a:cxn ang="0">
                          <a:pos x="11" y="0"/>
                        </a:cxn>
                        <a:cxn ang="0">
                          <a:pos x="16" y="5"/>
                        </a:cxn>
                        <a:cxn ang="0">
                          <a:pos x="12" y="10"/>
                        </a:cxn>
                      </a:cxnLst>
                      <a:rect l="0" t="0" r="r" b="b"/>
                      <a:pathLst>
                        <a:path w="16" h="20">
                          <a:moveTo>
                            <a:pt x="12" y="10"/>
                          </a:moveTo>
                          <a:cubicBezTo>
                            <a:pt x="12" y="12"/>
                            <a:pt x="12" y="14"/>
                            <a:pt x="12" y="16"/>
                          </a:cubicBezTo>
                          <a:cubicBezTo>
                            <a:pt x="12" y="17"/>
                            <a:pt x="6" y="20"/>
                            <a:pt x="5" y="20"/>
                          </a:cubicBezTo>
                          <a:cubicBezTo>
                            <a:pt x="1" y="20"/>
                            <a:pt x="0" y="16"/>
                            <a:pt x="0" y="13"/>
                          </a:cubicBezTo>
                          <a:cubicBezTo>
                            <a:pt x="4" y="13"/>
                            <a:pt x="6" y="10"/>
                            <a:pt x="10" y="10"/>
                          </a:cubicBezTo>
                          <a:cubicBezTo>
                            <a:pt x="9" y="8"/>
                            <a:pt x="7" y="7"/>
                            <a:pt x="7" y="5"/>
                          </a:cubicBezTo>
                          <a:cubicBezTo>
                            <a:pt x="7" y="2"/>
                            <a:pt x="11" y="0"/>
                            <a:pt x="11" y="0"/>
                          </a:cubicBezTo>
                          <a:cubicBezTo>
                            <a:pt x="13" y="3"/>
                            <a:pt x="14" y="4"/>
                            <a:pt x="16" y="5"/>
                          </a:cubicBezTo>
                          <a:cubicBezTo>
                            <a:pt x="15" y="7"/>
                            <a:pt x="13" y="10"/>
                            <a:pt x="12" y="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grpSp>
              <p:nvGrpSpPr>
                <p:cNvPr id="140" name="Group 231"/>
                <p:cNvGrpSpPr/>
                <p:nvPr/>
              </p:nvGrpSpPr>
              <p:grpSpPr>
                <a:xfrm>
                  <a:off x="6069487" y="3263412"/>
                  <a:ext cx="850741" cy="743182"/>
                  <a:chOff x="6275388" y="2879725"/>
                  <a:chExt cx="966788" cy="844551"/>
                </a:xfrm>
                <a:grpFill/>
              </p:grpSpPr>
              <p:sp>
                <p:nvSpPr>
                  <p:cNvPr id="209" name="Freeform: Shape 300"/>
                  <p:cNvSpPr/>
                  <p:nvPr/>
                </p:nvSpPr>
                <p:spPr bwMode="auto">
                  <a:xfrm>
                    <a:off x="6567488" y="2879725"/>
                    <a:ext cx="339725" cy="176213"/>
                  </a:xfrm>
                  <a:custGeom>
                    <a:avLst/>
                    <a:gdLst/>
                    <a:ahLst/>
                    <a:cxnLst>
                      <a:cxn ang="0">
                        <a:pos x="128" y="28"/>
                      </a:cxn>
                      <a:cxn ang="0">
                        <a:pos x="160" y="39"/>
                      </a:cxn>
                      <a:cxn ang="0">
                        <a:pos x="173" y="45"/>
                      </a:cxn>
                      <a:cxn ang="0">
                        <a:pos x="179" y="49"/>
                      </a:cxn>
                      <a:cxn ang="0">
                        <a:pos x="203" y="71"/>
                      </a:cxn>
                      <a:cxn ang="0">
                        <a:pos x="217" y="78"/>
                      </a:cxn>
                      <a:cxn ang="0">
                        <a:pos x="208" y="85"/>
                      </a:cxn>
                      <a:cxn ang="0">
                        <a:pos x="217" y="96"/>
                      </a:cxn>
                      <a:cxn ang="0">
                        <a:pos x="224" y="108"/>
                      </a:cxn>
                      <a:cxn ang="0">
                        <a:pos x="233" y="113"/>
                      </a:cxn>
                      <a:cxn ang="0">
                        <a:pos x="237" y="118"/>
                      </a:cxn>
                      <a:cxn ang="0">
                        <a:pos x="242" y="119"/>
                      </a:cxn>
                      <a:cxn ang="0">
                        <a:pos x="247" y="124"/>
                      </a:cxn>
                      <a:cxn ang="0">
                        <a:pos x="255" y="126"/>
                      </a:cxn>
                      <a:cxn ang="0">
                        <a:pos x="250" y="133"/>
                      </a:cxn>
                      <a:cxn ang="0">
                        <a:pos x="247" y="133"/>
                      </a:cxn>
                      <a:cxn ang="0">
                        <a:pos x="239" y="127"/>
                      </a:cxn>
                      <a:cxn ang="0">
                        <a:pos x="227" y="127"/>
                      </a:cxn>
                      <a:cxn ang="0">
                        <a:pos x="210" y="116"/>
                      </a:cxn>
                      <a:cxn ang="0">
                        <a:pos x="206" y="113"/>
                      </a:cxn>
                      <a:cxn ang="0">
                        <a:pos x="175" y="92"/>
                      </a:cxn>
                      <a:cxn ang="0">
                        <a:pos x="158" y="103"/>
                      </a:cxn>
                      <a:cxn ang="0">
                        <a:pos x="156" y="113"/>
                      </a:cxn>
                      <a:cxn ang="0">
                        <a:pos x="139" y="113"/>
                      </a:cxn>
                      <a:cxn ang="0">
                        <a:pos x="113" y="100"/>
                      </a:cxn>
                      <a:cxn ang="0">
                        <a:pos x="107" y="102"/>
                      </a:cxn>
                      <a:cxn ang="0">
                        <a:pos x="98" y="102"/>
                      </a:cxn>
                      <a:cxn ang="0">
                        <a:pos x="90" y="99"/>
                      </a:cxn>
                      <a:cxn ang="0">
                        <a:pos x="101" y="90"/>
                      </a:cxn>
                      <a:cxn ang="0">
                        <a:pos x="96" y="71"/>
                      </a:cxn>
                      <a:cxn ang="0">
                        <a:pos x="77" y="59"/>
                      </a:cxn>
                      <a:cxn ang="0">
                        <a:pos x="53" y="54"/>
                      </a:cxn>
                      <a:cxn ang="0">
                        <a:pos x="37" y="45"/>
                      </a:cxn>
                      <a:cxn ang="0">
                        <a:pos x="37" y="41"/>
                      </a:cxn>
                      <a:cxn ang="0">
                        <a:pos x="30" y="49"/>
                      </a:cxn>
                      <a:cxn ang="0">
                        <a:pos x="26" y="48"/>
                      </a:cxn>
                      <a:cxn ang="0">
                        <a:pos x="24" y="38"/>
                      </a:cxn>
                      <a:cxn ang="0">
                        <a:pos x="16" y="33"/>
                      </a:cxn>
                      <a:cxn ang="0">
                        <a:pos x="38" y="25"/>
                      </a:cxn>
                      <a:cxn ang="0">
                        <a:pos x="35" y="25"/>
                      </a:cxn>
                      <a:cxn ang="0">
                        <a:pos x="23" y="27"/>
                      </a:cxn>
                      <a:cxn ang="0">
                        <a:pos x="16" y="26"/>
                      </a:cxn>
                      <a:cxn ang="0">
                        <a:pos x="14" y="22"/>
                      </a:cxn>
                      <a:cxn ang="0">
                        <a:pos x="0" y="12"/>
                      </a:cxn>
                      <a:cxn ang="0">
                        <a:pos x="6" y="8"/>
                      </a:cxn>
                      <a:cxn ang="0">
                        <a:pos x="23" y="0"/>
                      </a:cxn>
                      <a:cxn ang="0">
                        <a:pos x="44" y="9"/>
                      </a:cxn>
                      <a:cxn ang="0">
                        <a:pos x="44" y="25"/>
                      </a:cxn>
                      <a:cxn ang="0">
                        <a:pos x="50" y="29"/>
                      </a:cxn>
                      <a:cxn ang="0">
                        <a:pos x="59" y="38"/>
                      </a:cxn>
                      <a:cxn ang="0">
                        <a:pos x="67" y="30"/>
                      </a:cxn>
                      <a:cxn ang="0">
                        <a:pos x="78" y="25"/>
                      </a:cxn>
                      <a:cxn ang="0">
                        <a:pos x="92" y="14"/>
                      </a:cxn>
                      <a:cxn ang="0">
                        <a:pos x="98" y="17"/>
                      </a:cxn>
                      <a:cxn ang="0">
                        <a:pos x="109" y="25"/>
                      </a:cxn>
                      <a:cxn ang="0">
                        <a:pos x="121" y="25"/>
                      </a:cxn>
                      <a:cxn ang="0">
                        <a:pos x="130" y="29"/>
                      </a:cxn>
                      <a:cxn ang="0">
                        <a:pos x="130" y="30"/>
                      </a:cxn>
                      <a:cxn ang="0">
                        <a:pos x="128" y="28"/>
                      </a:cxn>
                    </a:cxnLst>
                    <a:rect l="0" t="0" r="r" b="b"/>
                    <a:pathLst>
                      <a:path w="255" h="133">
                        <a:moveTo>
                          <a:pt x="128" y="28"/>
                        </a:moveTo>
                        <a:cubicBezTo>
                          <a:pt x="133" y="33"/>
                          <a:pt x="149" y="39"/>
                          <a:pt x="160" y="39"/>
                        </a:cubicBezTo>
                        <a:cubicBezTo>
                          <a:pt x="165" y="39"/>
                          <a:pt x="168" y="45"/>
                          <a:pt x="173" y="45"/>
                        </a:cubicBezTo>
                        <a:cubicBezTo>
                          <a:pt x="173" y="48"/>
                          <a:pt x="176" y="49"/>
                          <a:pt x="179" y="49"/>
                        </a:cubicBezTo>
                        <a:cubicBezTo>
                          <a:pt x="193" y="54"/>
                          <a:pt x="192" y="66"/>
                          <a:pt x="203" y="71"/>
                        </a:cubicBezTo>
                        <a:cubicBezTo>
                          <a:pt x="207" y="73"/>
                          <a:pt x="217" y="68"/>
                          <a:pt x="217" y="78"/>
                        </a:cubicBezTo>
                        <a:cubicBezTo>
                          <a:pt x="217" y="83"/>
                          <a:pt x="208" y="81"/>
                          <a:pt x="208" y="85"/>
                        </a:cubicBezTo>
                        <a:cubicBezTo>
                          <a:pt x="208" y="87"/>
                          <a:pt x="216" y="95"/>
                          <a:pt x="217" y="96"/>
                        </a:cubicBezTo>
                        <a:cubicBezTo>
                          <a:pt x="221" y="100"/>
                          <a:pt x="220" y="103"/>
                          <a:pt x="224" y="108"/>
                        </a:cubicBezTo>
                        <a:cubicBezTo>
                          <a:pt x="225" y="111"/>
                          <a:pt x="230" y="113"/>
                          <a:pt x="233" y="113"/>
                        </a:cubicBezTo>
                        <a:cubicBezTo>
                          <a:pt x="235" y="113"/>
                          <a:pt x="236" y="116"/>
                          <a:pt x="237" y="118"/>
                        </a:cubicBezTo>
                        <a:cubicBezTo>
                          <a:pt x="238" y="120"/>
                          <a:pt x="240" y="118"/>
                          <a:pt x="242" y="119"/>
                        </a:cubicBezTo>
                        <a:cubicBezTo>
                          <a:pt x="245" y="119"/>
                          <a:pt x="246" y="122"/>
                          <a:pt x="247" y="124"/>
                        </a:cubicBezTo>
                        <a:cubicBezTo>
                          <a:pt x="247" y="126"/>
                          <a:pt x="254" y="125"/>
                          <a:pt x="255" y="126"/>
                        </a:cubicBezTo>
                        <a:cubicBezTo>
                          <a:pt x="253" y="127"/>
                          <a:pt x="250" y="130"/>
                          <a:pt x="250" y="133"/>
                        </a:cubicBezTo>
                        <a:cubicBezTo>
                          <a:pt x="249" y="133"/>
                          <a:pt x="248" y="133"/>
                          <a:pt x="247" y="133"/>
                        </a:cubicBezTo>
                        <a:cubicBezTo>
                          <a:pt x="246" y="133"/>
                          <a:pt x="240" y="128"/>
                          <a:pt x="239" y="127"/>
                        </a:cubicBezTo>
                        <a:cubicBezTo>
                          <a:pt x="227" y="127"/>
                          <a:pt x="227" y="127"/>
                          <a:pt x="227" y="127"/>
                        </a:cubicBezTo>
                        <a:cubicBezTo>
                          <a:pt x="221" y="126"/>
                          <a:pt x="210" y="121"/>
                          <a:pt x="210" y="116"/>
                        </a:cubicBezTo>
                        <a:cubicBezTo>
                          <a:pt x="210" y="115"/>
                          <a:pt x="207" y="114"/>
                          <a:pt x="206" y="113"/>
                        </a:cubicBezTo>
                        <a:cubicBezTo>
                          <a:pt x="197" y="104"/>
                          <a:pt x="189" y="92"/>
                          <a:pt x="175" y="92"/>
                        </a:cubicBezTo>
                        <a:cubicBezTo>
                          <a:pt x="164" y="92"/>
                          <a:pt x="165" y="100"/>
                          <a:pt x="158" y="103"/>
                        </a:cubicBezTo>
                        <a:cubicBezTo>
                          <a:pt x="160" y="108"/>
                          <a:pt x="156" y="110"/>
                          <a:pt x="156" y="113"/>
                        </a:cubicBezTo>
                        <a:cubicBezTo>
                          <a:pt x="146" y="113"/>
                          <a:pt x="144" y="113"/>
                          <a:pt x="139" y="113"/>
                        </a:cubicBezTo>
                        <a:cubicBezTo>
                          <a:pt x="128" y="113"/>
                          <a:pt x="125" y="100"/>
                          <a:pt x="113" y="100"/>
                        </a:cubicBezTo>
                        <a:cubicBezTo>
                          <a:pt x="112" y="100"/>
                          <a:pt x="107" y="100"/>
                          <a:pt x="107" y="102"/>
                        </a:cubicBezTo>
                        <a:cubicBezTo>
                          <a:pt x="98" y="102"/>
                          <a:pt x="98" y="102"/>
                          <a:pt x="98" y="102"/>
                        </a:cubicBezTo>
                        <a:cubicBezTo>
                          <a:pt x="94" y="102"/>
                          <a:pt x="90" y="102"/>
                          <a:pt x="90" y="99"/>
                        </a:cubicBezTo>
                        <a:cubicBezTo>
                          <a:pt x="90" y="93"/>
                          <a:pt x="99" y="91"/>
                          <a:pt x="101" y="90"/>
                        </a:cubicBezTo>
                        <a:cubicBezTo>
                          <a:pt x="95" y="84"/>
                          <a:pt x="98" y="78"/>
                          <a:pt x="96" y="71"/>
                        </a:cubicBezTo>
                        <a:cubicBezTo>
                          <a:pt x="94" y="66"/>
                          <a:pt x="82" y="61"/>
                          <a:pt x="77" y="59"/>
                        </a:cubicBezTo>
                        <a:cubicBezTo>
                          <a:pt x="72" y="56"/>
                          <a:pt x="60" y="54"/>
                          <a:pt x="53" y="54"/>
                        </a:cubicBezTo>
                        <a:cubicBezTo>
                          <a:pt x="47" y="54"/>
                          <a:pt x="44" y="43"/>
                          <a:pt x="37" y="45"/>
                        </a:cubicBezTo>
                        <a:cubicBezTo>
                          <a:pt x="37" y="41"/>
                          <a:pt x="37" y="41"/>
                          <a:pt x="37" y="41"/>
                        </a:cubicBezTo>
                        <a:cubicBezTo>
                          <a:pt x="36" y="44"/>
                          <a:pt x="34" y="49"/>
                          <a:pt x="30" y="49"/>
                        </a:cubicBezTo>
                        <a:cubicBezTo>
                          <a:pt x="29" y="49"/>
                          <a:pt x="26" y="49"/>
                          <a:pt x="26" y="48"/>
                        </a:cubicBezTo>
                        <a:cubicBezTo>
                          <a:pt x="24" y="43"/>
                          <a:pt x="26" y="41"/>
                          <a:pt x="24" y="38"/>
                        </a:cubicBezTo>
                        <a:cubicBezTo>
                          <a:pt x="22" y="34"/>
                          <a:pt x="17" y="36"/>
                          <a:pt x="16" y="33"/>
                        </a:cubicBezTo>
                        <a:cubicBezTo>
                          <a:pt x="22" y="29"/>
                          <a:pt x="35" y="30"/>
                          <a:pt x="38" y="25"/>
                        </a:cubicBezTo>
                        <a:cubicBezTo>
                          <a:pt x="35" y="25"/>
                          <a:pt x="35" y="25"/>
                          <a:pt x="35" y="25"/>
                        </a:cubicBezTo>
                        <a:cubicBezTo>
                          <a:pt x="30" y="26"/>
                          <a:pt x="27" y="27"/>
                          <a:pt x="23" y="27"/>
                        </a:cubicBezTo>
                        <a:cubicBezTo>
                          <a:pt x="20" y="27"/>
                          <a:pt x="19" y="26"/>
                          <a:pt x="16" y="26"/>
                        </a:cubicBezTo>
                        <a:cubicBezTo>
                          <a:pt x="15" y="25"/>
                          <a:pt x="14" y="23"/>
                          <a:pt x="14" y="22"/>
                        </a:cubicBezTo>
                        <a:cubicBezTo>
                          <a:pt x="11" y="15"/>
                          <a:pt x="0" y="18"/>
                          <a:pt x="0" y="12"/>
                        </a:cubicBezTo>
                        <a:cubicBezTo>
                          <a:pt x="0" y="9"/>
                          <a:pt x="4" y="8"/>
                          <a:pt x="6" y="8"/>
                        </a:cubicBezTo>
                        <a:cubicBezTo>
                          <a:pt x="12" y="8"/>
                          <a:pt x="15" y="0"/>
                          <a:pt x="23" y="0"/>
                        </a:cubicBezTo>
                        <a:cubicBezTo>
                          <a:pt x="30" y="0"/>
                          <a:pt x="36" y="7"/>
                          <a:pt x="44" y="9"/>
                        </a:cubicBezTo>
                        <a:cubicBezTo>
                          <a:pt x="44" y="15"/>
                          <a:pt x="44" y="22"/>
                          <a:pt x="44" y="25"/>
                        </a:cubicBezTo>
                        <a:cubicBezTo>
                          <a:pt x="44" y="27"/>
                          <a:pt x="46" y="29"/>
                          <a:pt x="50" y="29"/>
                        </a:cubicBezTo>
                        <a:cubicBezTo>
                          <a:pt x="50" y="31"/>
                          <a:pt x="56" y="38"/>
                          <a:pt x="59" y="38"/>
                        </a:cubicBezTo>
                        <a:cubicBezTo>
                          <a:pt x="62" y="38"/>
                          <a:pt x="66" y="31"/>
                          <a:pt x="67" y="30"/>
                        </a:cubicBezTo>
                        <a:cubicBezTo>
                          <a:pt x="71" y="27"/>
                          <a:pt x="71" y="26"/>
                          <a:pt x="78" y="25"/>
                        </a:cubicBezTo>
                        <a:cubicBezTo>
                          <a:pt x="82" y="23"/>
                          <a:pt x="87" y="15"/>
                          <a:pt x="92" y="14"/>
                        </a:cubicBezTo>
                        <a:cubicBezTo>
                          <a:pt x="93" y="17"/>
                          <a:pt x="96" y="16"/>
                          <a:pt x="98" y="17"/>
                        </a:cubicBezTo>
                        <a:cubicBezTo>
                          <a:pt x="103" y="18"/>
                          <a:pt x="106" y="24"/>
                          <a:pt x="109" y="25"/>
                        </a:cubicBezTo>
                        <a:cubicBezTo>
                          <a:pt x="121" y="25"/>
                          <a:pt x="121" y="25"/>
                          <a:pt x="121" y="25"/>
                        </a:cubicBezTo>
                        <a:cubicBezTo>
                          <a:pt x="123" y="27"/>
                          <a:pt x="128" y="29"/>
                          <a:pt x="130" y="29"/>
                        </a:cubicBezTo>
                        <a:cubicBezTo>
                          <a:pt x="130" y="30"/>
                          <a:pt x="130" y="30"/>
                          <a:pt x="130" y="30"/>
                        </a:cubicBezTo>
                        <a:lnTo>
                          <a:pt x="128" y="28"/>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nvGrpSpPr>
                  <p:cNvPr id="210" name="Group 301"/>
                  <p:cNvGrpSpPr/>
                  <p:nvPr/>
                </p:nvGrpSpPr>
                <p:grpSpPr>
                  <a:xfrm>
                    <a:off x="6275388" y="2917825"/>
                    <a:ext cx="966788" cy="806451"/>
                    <a:chOff x="6275388" y="2917825"/>
                    <a:chExt cx="966788" cy="806451"/>
                  </a:xfrm>
                  <a:grpFill/>
                </p:grpSpPr>
                <p:sp>
                  <p:nvSpPr>
                    <p:cNvPr id="211" name="Freeform: Shape 302"/>
                    <p:cNvSpPr/>
                    <p:nvPr/>
                  </p:nvSpPr>
                  <p:spPr bwMode="auto">
                    <a:xfrm>
                      <a:off x="6623050" y="2968625"/>
                      <a:ext cx="11113" cy="25400"/>
                    </a:xfrm>
                    <a:custGeom>
                      <a:avLst/>
                      <a:gdLst/>
                      <a:ahLst/>
                      <a:cxnLst>
                        <a:cxn ang="0">
                          <a:pos x="7" y="0"/>
                        </a:cxn>
                        <a:cxn ang="0">
                          <a:pos x="8" y="5"/>
                        </a:cxn>
                        <a:cxn ang="0">
                          <a:pos x="5" y="9"/>
                        </a:cxn>
                        <a:cxn ang="0">
                          <a:pos x="2" y="19"/>
                        </a:cxn>
                        <a:cxn ang="0">
                          <a:pos x="0" y="15"/>
                        </a:cxn>
                        <a:cxn ang="0">
                          <a:pos x="4" y="8"/>
                        </a:cxn>
                        <a:cxn ang="0">
                          <a:pos x="7" y="0"/>
                        </a:cxn>
                      </a:cxnLst>
                      <a:rect l="0" t="0" r="r" b="b"/>
                      <a:pathLst>
                        <a:path w="8" h="19">
                          <a:moveTo>
                            <a:pt x="7" y="0"/>
                          </a:moveTo>
                          <a:cubicBezTo>
                            <a:pt x="7" y="4"/>
                            <a:pt x="8" y="2"/>
                            <a:pt x="8" y="5"/>
                          </a:cubicBezTo>
                          <a:cubicBezTo>
                            <a:pt x="8" y="8"/>
                            <a:pt x="7" y="9"/>
                            <a:pt x="5" y="9"/>
                          </a:cubicBezTo>
                          <a:cubicBezTo>
                            <a:pt x="5" y="14"/>
                            <a:pt x="6" y="19"/>
                            <a:pt x="2" y="19"/>
                          </a:cubicBezTo>
                          <a:cubicBezTo>
                            <a:pt x="1" y="19"/>
                            <a:pt x="0" y="16"/>
                            <a:pt x="0" y="15"/>
                          </a:cubicBezTo>
                          <a:cubicBezTo>
                            <a:pt x="0" y="11"/>
                            <a:pt x="4" y="10"/>
                            <a:pt x="4" y="8"/>
                          </a:cubicBezTo>
                          <a:cubicBezTo>
                            <a:pt x="4" y="4"/>
                            <a:pt x="3" y="0"/>
                            <a:pt x="7"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12" name="Freeform: Shape 303"/>
                    <p:cNvSpPr/>
                    <p:nvPr/>
                  </p:nvSpPr>
                  <p:spPr bwMode="auto">
                    <a:xfrm>
                      <a:off x="6867525" y="2944813"/>
                      <a:ext cx="65088" cy="38100"/>
                    </a:xfrm>
                    <a:custGeom>
                      <a:avLst/>
                      <a:gdLst/>
                      <a:ahLst/>
                      <a:cxnLst>
                        <a:cxn ang="0">
                          <a:pos x="13" y="27"/>
                        </a:cxn>
                        <a:cxn ang="0">
                          <a:pos x="0" y="18"/>
                        </a:cxn>
                        <a:cxn ang="0">
                          <a:pos x="13" y="18"/>
                        </a:cxn>
                        <a:cxn ang="0">
                          <a:pos x="18" y="17"/>
                        </a:cxn>
                        <a:cxn ang="0">
                          <a:pos x="35" y="13"/>
                        </a:cxn>
                        <a:cxn ang="0">
                          <a:pos x="45" y="0"/>
                        </a:cxn>
                        <a:cxn ang="0">
                          <a:pos x="49" y="7"/>
                        </a:cxn>
                        <a:cxn ang="0">
                          <a:pos x="40" y="22"/>
                        </a:cxn>
                        <a:cxn ang="0">
                          <a:pos x="19" y="29"/>
                        </a:cxn>
                        <a:cxn ang="0">
                          <a:pos x="11" y="25"/>
                        </a:cxn>
                        <a:cxn ang="0">
                          <a:pos x="13" y="27"/>
                        </a:cxn>
                      </a:cxnLst>
                      <a:rect l="0" t="0" r="r" b="b"/>
                      <a:pathLst>
                        <a:path w="49" h="29">
                          <a:moveTo>
                            <a:pt x="13" y="27"/>
                          </a:moveTo>
                          <a:cubicBezTo>
                            <a:pt x="9" y="22"/>
                            <a:pt x="1" y="24"/>
                            <a:pt x="0" y="18"/>
                          </a:cubicBezTo>
                          <a:cubicBezTo>
                            <a:pt x="13" y="18"/>
                            <a:pt x="13" y="18"/>
                            <a:pt x="13" y="18"/>
                          </a:cubicBezTo>
                          <a:cubicBezTo>
                            <a:pt x="14" y="18"/>
                            <a:pt x="18" y="17"/>
                            <a:pt x="18" y="17"/>
                          </a:cubicBezTo>
                          <a:cubicBezTo>
                            <a:pt x="25" y="14"/>
                            <a:pt x="31" y="15"/>
                            <a:pt x="35" y="13"/>
                          </a:cubicBezTo>
                          <a:cubicBezTo>
                            <a:pt x="41" y="10"/>
                            <a:pt x="39" y="0"/>
                            <a:pt x="45" y="0"/>
                          </a:cubicBezTo>
                          <a:cubicBezTo>
                            <a:pt x="48" y="0"/>
                            <a:pt x="49" y="4"/>
                            <a:pt x="49" y="7"/>
                          </a:cubicBezTo>
                          <a:cubicBezTo>
                            <a:pt x="49" y="16"/>
                            <a:pt x="40" y="14"/>
                            <a:pt x="40" y="22"/>
                          </a:cubicBezTo>
                          <a:cubicBezTo>
                            <a:pt x="32" y="24"/>
                            <a:pt x="28" y="29"/>
                            <a:pt x="19" y="29"/>
                          </a:cubicBezTo>
                          <a:cubicBezTo>
                            <a:pt x="17" y="29"/>
                            <a:pt x="11" y="26"/>
                            <a:pt x="11" y="25"/>
                          </a:cubicBezTo>
                          <a:lnTo>
                            <a:pt x="13" y="27"/>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13" name="Freeform: Shape 304"/>
                    <p:cNvSpPr/>
                    <p:nvPr/>
                  </p:nvSpPr>
                  <p:spPr bwMode="auto">
                    <a:xfrm>
                      <a:off x="6911975" y="2917825"/>
                      <a:ext cx="34925" cy="34925"/>
                    </a:xfrm>
                    <a:custGeom>
                      <a:avLst/>
                      <a:gdLst/>
                      <a:ahLst/>
                      <a:cxnLst>
                        <a:cxn ang="0">
                          <a:pos x="23" y="25"/>
                        </a:cxn>
                        <a:cxn ang="0">
                          <a:pos x="19" y="17"/>
                        </a:cxn>
                        <a:cxn ang="0">
                          <a:pos x="8" y="6"/>
                        </a:cxn>
                        <a:cxn ang="0">
                          <a:pos x="0" y="0"/>
                        </a:cxn>
                        <a:cxn ang="0">
                          <a:pos x="18" y="13"/>
                        </a:cxn>
                        <a:cxn ang="0">
                          <a:pos x="26" y="22"/>
                        </a:cxn>
                        <a:cxn ang="0">
                          <a:pos x="26" y="25"/>
                        </a:cxn>
                        <a:cxn ang="0">
                          <a:pos x="23" y="25"/>
                        </a:cxn>
                      </a:cxnLst>
                      <a:rect l="0" t="0" r="r" b="b"/>
                      <a:pathLst>
                        <a:path w="26" h="26">
                          <a:moveTo>
                            <a:pt x="23" y="25"/>
                          </a:moveTo>
                          <a:cubicBezTo>
                            <a:pt x="18" y="24"/>
                            <a:pt x="18" y="21"/>
                            <a:pt x="19" y="17"/>
                          </a:cubicBezTo>
                          <a:cubicBezTo>
                            <a:pt x="13" y="14"/>
                            <a:pt x="14" y="9"/>
                            <a:pt x="8" y="6"/>
                          </a:cubicBezTo>
                          <a:cubicBezTo>
                            <a:pt x="5" y="4"/>
                            <a:pt x="2" y="4"/>
                            <a:pt x="0" y="0"/>
                          </a:cubicBezTo>
                          <a:cubicBezTo>
                            <a:pt x="9" y="3"/>
                            <a:pt x="13" y="8"/>
                            <a:pt x="18" y="13"/>
                          </a:cubicBezTo>
                          <a:cubicBezTo>
                            <a:pt x="21" y="17"/>
                            <a:pt x="26" y="16"/>
                            <a:pt x="26" y="22"/>
                          </a:cubicBezTo>
                          <a:cubicBezTo>
                            <a:pt x="26" y="23"/>
                            <a:pt x="26" y="24"/>
                            <a:pt x="26" y="25"/>
                          </a:cubicBezTo>
                          <a:cubicBezTo>
                            <a:pt x="25" y="25"/>
                            <a:pt x="24" y="26"/>
                            <a:pt x="23" y="2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14" name="Freeform: Shape 305"/>
                    <p:cNvSpPr/>
                    <p:nvPr/>
                  </p:nvSpPr>
                  <p:spPr bwMode="auto">
                    <a:xfrm>
                      <a:off x="6972300" y="2967038"/>
                      <a:ext cx="17463" cy="20638"/>
                    </a:xfrm>
                    <a:custGeom>
                      <a:avLst/>
                      <a:gdLst/>
                      <a:ahLst/>
                      <a:cxnLst>
                        <a:cxn ang="0">
                          <a:pos x="7" y="9"/>
                        </a:cxn>
                        <a:cxn ang="0">
                          <a:pos x="1" y="0"/>
                        </a:cxn>
                        <a:cxn ang="0">
                          <a:pos x="13" y="12"/>
                        </a:cxn>
                        <a:cxn ang="0">
                          <a:pos x="10" y="16"/>
                        </a:cxn>
                        <a:cxn ang="0">
                          <a:pos x="7" y="13"/>
                        </a:cxn>
                        <a:cxn ang="0">
                          <a:pos x="7" y="9"/>
                        </a:cxn>
                      </a:cxnLst>
                      <a:rect l="0" t="0" r="r" b="b"/>
                      <a:pathLst>
                        <a:path w="13" h="16">
                          <a:moveTo>
                            <a:pt x="7" y="9"/>
                          </a:moveTo>
                          <a:cubicBezTo>
                            <a:pt x="2" y="9"/>
                            <a:pt x="0" y="4"/>
                            <a:pt x="1" y="0"/>
                          </a:cubicBezTo>
                          <a:cubicBezTo>
                            <a:pt x="4" y="1"/>
                            <a:pt x="13" y="11"/>
                            <a:pt x="13" y="12"/>
                          </a:cubicBezTo>
                          <a:cubicBezTo>
                            <a:pt x="13" y="14"/>
                            <a:pt x="11" y="16"/>
                            <a:pt x="10" y="16"/>
                          </a:cubicBezTo>
                          <a:cubicBezTo>
                            <a:pt x="9" y="16"/>
                            <a:pt x="7" y="14"/>
                            <a:pt x="7" y="13"/>
                          </a:cubicBezTo>
                          <a:cubicBezTo>
                            <a:pt x="7" y="12"/>
                            <a:pt x="7" y="11"/>
                            <a:pt x="7" y="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15" name="Freeform: Shape 306"/>
                    <p:cNvSpPr/>
                    <p:nvPr/>
                  </p:nvSpPr>
                  <p:spPr bwMode="auto">
                    <a:xfrm>
                      <a:off x="7086600" y="3046413"/>
                      <a:ext cx="9525" cy="11113"/>
                    </a:xfrm>
                    <a:custGeom>
                      <a:avLst/>
                      <a:gdLst/>
                      <a:ahLst/>
                      <a:cxnLst>
                        <a:cxn ang="0">
                          <a:pos x="7" y="6"/>
                        </a:cxn>
                        <a:cxn ang="0">
                          <a:pos x="7" y="9"/>
                        </a:cxn>
                        <a:cxn ang="0">
                          <a:pos x="0" y="0"/>
                        </a:cxn>
                        <a:cxn ang="0">
                          <a:pos x="7" y="6"/>
                        </a:cxn>
                      </a:cxnLst>
                      <a:rect l="0" t="0" r="r" b="b"/>
                      <a:pathLst>
                        <a:path w="7" h="9">
                          <a:moveTo>
                            <a:pt x="7" y="6"/>
                          </a:moveTo>
                          <a:cubicBezTo>
                            <a:pt x="7" y="7"/>
                            <a:pt x="7" y="8"/>
                            <a:pt x="7" y="9"/>
                          </a:cubicBezTo>
                          <a:cubicBezTo>
                            <a:pt x="3" y="9"/>
                            <a:pt x="0" y="2"/>
                            <a:pt x="0" y="0"/>
                          </a:cubicBezTo>
                          <a:cubicBezTo>
                            <a:pt x="4" y="2"/>
                            <a:pt x="7" y="3"/>
                            <a:pt x="7"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16" name="Freeform: Shape 307"/>
                    <p:cNvSpPr/>
                    <p:nvPr/>
                  </p:nvSpPr>
                  <p:spPr bwMode="auto">
                    <a:xfrm>
                      <a:off x="7061200" y="3036888"/>
                      <a:ext cx="20638" cy="9525"/>
                    </a:xfrm>
                    <a:custGeom>
                      <a:avLst/>
                      <a:gdLst/>
                      <a:ahLst/>
                      <a:cxnLst>
                        <a:cxn ang="0">
                          <a:pos x="15" y="6"/>
                        </a:cxn>
                        <a:cxn ang="0">
                          <a:pos x="12" y="7"/>
                        </a:cxn>
                        <a:cxn ang="0">
                          <a:pos x="0" y="0"/>
                        </a:cxn>
                        <a:cxn ang="0">
                          <a:pos x="15" y="6"/>
                        </a:cxn>
                      </a:cxnLst>
                      <a:rect l="0" t="0" r="r" b="b"/>
                      <a:pathLst>
                        <a:path w="15" h="7">
                          <a:moveTo>
                            <a:pt x="15" y="6"/>
                          </a:moveTo>
                          <a:cubicBezTo>
                            <a:pt x="14" y="6"/>
                            <a:pt x="13" y="7"/>
                            <a:pt x="12" y="7"/>
                          </a:cubicBezTo>
                          <a:cubicBezTo>
                            <a:pt x="7" y="7"/>
                            <a:pt x="0" y="5"/>
                            <a:pt x="0" y="0"/>
                          </a:cubicBezTo>
                          <a:cubicBezTo>
                            <a:pt x="7" y="0"/>
                            <a:pt x="11" y="1"/>
                            <a:pt x="15"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17" name="Freeform: Shape 308"/>
                    <p:cNvSpPr/>
                    <p:nvPr/>
                  </p:nvSpPr>
                  <p:spPr bwMode="auto">
                    <a:xfrm>
                      <a:off x="7064375" y="3013075"/>
                      <a:ext cx="17463" cy="19050"/>
                    </a:xfrm>
                    <a:custGeom>
                      <a:avLst/>
                      <a:gdLst/>
                      <a:ahLst/>
                      <a:cxnLst>
                        <a:cxn ang="0">
                          <a:pos x="13" y="14"/>
                        </a:cxn>
                        <a:cxn ang="0">
                          <a:pos x="0" y="0"/>
                        </a:cxn>
                        <a:cxn ang="0">
                          <a:pos x="13" y="14"/>
                        </a:cxn>
                      </a:cxnLst>
                      <a:rect l="0" t="0" r="r" b="b"/>
                      <a:pathLst>
                        <a:path w="13" h="14">
                          <a:moveTo>
                            <a:pt x="13" y="14"/>
                          </a:moveTo>
                          <a:cubicBezTo>
                            <a:pt x="9" y="14"/>
                            <a:pt x="1" y="3"/>
                            <a:pt x="0" y="0"/>
                          </a:cubicBezTo>
                          <a:cubicBezTo>
                            <a:pt x="6" y="3"/>
                            <a:pt x="11" y="7"/>
                            <a:pt x="13" y="1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18" name="Freeform: Shape 309"/>
                    <p:cNvSpPr/>
                    <p:nvPr/>
                  </p:nvSpPr>
                  <p:spPr bwMode="auto">
                    <a:xfrm>
                      <a:off x="7027863" y="2998788"/>
                      <a:ext cx="23813" cy="14288"/>
                    </a:xfrm>
                    <a:custGeom>
                      <a:avLst/>
                      <a:gdLst/>
                      <a:ahLst/>
                      <a:cxnLst>
                        <a:cxn ang="0">
                          <a:pos x="2" y="0"/>
                        </a:cxn>
                        <a:cxn ang="0">
                          <a:pos x="17" y="9"/>
                        </a:cxn>
                        <a:cxn ang="0">
                          <a:pos x="14" y="10"/>
                        </a:cxn>
                        <a:cxn ang="0">
                          <a:pos x="0" y="1"/>
                        </a:cxn>
                        <a:cxn ang="0">
                          <a:pos x="1" y="1"/>
                        </a:cxn>
                        <a:cxn ang="0">
                          <a:pos x="2" y="0"/>
                        </a:cxn>
                      </a:cxnLst>
                      <a:rect l="0" t="0" r="r" b="b"/>
                      <a:pathLst>
                        <a:path w="17" h="10">
                          <a:moveTo>
                            <a:pt x="2" y="0"/>
                          </a:moveTo>
                          <a:cubicBezTo>
                            <a:pt x="6" y="2"/>
                            <a:pt x="15" y="5"/>
                            <a:pt x="17" y="9"/>
                          </a:cubicBezTo>
                          <a:cubicBezTo>
                            <a:pt x="17" y="9"/>
                            <a:pt x="15" y="10"/>
                            <a:pt x="14" y="10"/>
                          </a:cubicBezTo>
                          <a:cubicBezTo>
                            <a:pt x="10" y="10"/>
                            <a:pt x="0" y="6"/>
                            <a:pt x="0" y="1"/>
                          </a:cubicBezTo>
                          <a:cubicBezTo>
                            <a:pt x="1" y="1"/>
                            <a:pt x="1" y="1"/>
                            <a:pt x="1" y="1"/>
                          </a:cubicBezTo>
                          <a:lnTo>
                            <a:pt x="2"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19" name="Freeform: Shape 310"/>
                    <p:cNvSpPr/>
                    <p:nvPr/>
                  </p:nvSpPr>
                  <p:spPr bwMode="auto">
                    <a:xfrm>
                      <a:off x="7002463" y="2984500"/>
                      <a:ext cx="14288" cy="7938"/>
                    </a:xfrm>
                    <a:custGeom>
                      <a:avLst/>
                      <a:gdLst/>
                      <a:ahLst/>
                      <a:cxnLst>
                        <a:cxn ang="0">
                          <a:pos x="0" y="0"/>
                        </a:cxn>
                        <a:cxn ang="0">
                          <a:pos x="11" y="6"/>
                        </a:cxn>
                        <a:cxn ang="0">
                          <a:pos x="7" y="6"/>
                        </a:cxn>
                        <a:cxn ang="0">
                          <a:pos x="0" y="2"/>
                        </a:cxn>
                        <a:cxn ang="0">
                          <a:pos x="3" y="1"/>
                        </a:cxn>
                        <a:cxn ang="0">
                          <a:pos x="0" y="0"/>
                        </a:cxn>
                      </a:cxnLst>
                      <a:rect l="0" t="0" r="r" b="b"/>
                      <a:pathLst>
                        <a:path w="11" h="6">
                          <a:moveTo>
                            <a:pt x="0" y="0"/>
                          </a:moveTo>
                          <a:cubicBezTo>
                            <a:pt x="5" y="3"/>
                            <a:pt x="8" y="2"/>
                            <a:pt x="11" y="6"/>
                          </a:cubicBezTo>
                          <a:cubicBezTo>
                            <a:pt x="7" y="6"/>
                            <a:pt x="7" y="6"/>
                            <a:pt x="7" y="6"/>
                          </a:cubicBezTo>
                          <a:cubicBezTo>
                            <a:pt x="0" y="2"/>
                            <a:pt x="0" y="2"/>
                            <a:pt x="0" y="2"/>
                          </a:cubicBezTo>
                          <a:cubicBezTo>
                            <a:pt x="1" y="2"/>
                            <a:pt x="3" y="2"/>
                            <a:pt x="3" y="1"/>
                          </a:cubicBezTo>
                          <a:lnTo>
                            <a:pt x="0"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20" name="Freeform: Shape 311"/>
                    <p:cNvSpPr/>
                    <p:nvPr/>
                  </p:nvSpPr>
                  <p:spPr bwMode="auto">
                    <a:xfrm>
                      <a:off x="6800850" y="3594100"/>
                      <a:ext cx="63500" cy="65088"/>
                    </a:xfrm>
                    <a:custGeom>
                      <a:avLst/>
                      <a:gdLst/>
                      <a:ahLst/>
                      <a:cxnLst>
                        <a:cxn ang="0">
                          <a:pos x="24" y="7"/>
                        </a:cxn>
                        <a:cxn ang="0">
                          <a:pos x="43" y="3"/>
                        </a:cxn>
                        <a:cxn ang="0">
                          <a:pos x="48" y="16"/>
                        </a:cxn>
                        <a:cxn ang="0">
                          <a:pos x="27" y="49"/>
                        </a:cxn>
                        <a:cxn ang="0">
                          <a:pos x="0" y="7"/>
                        </a:cxn>
                        <a:cxn ang="0">
                          <a:pos x="24" y="7"/>
                        </a:cxn>
                      </a:cxnLst>
                      <a:rect l="0" t="0" r="r" b="b"/>
                      <a:pathLst>
                        <a:path w="48" h="49">
                          <a:moveTo>
                            <a:pt x="24" y="7"/>
                          </a:moveTo>
                          <a:cubicBezTo>
                            <a:pt x="30" y="7"/>
                            <a:pt x="37" y="5"/>
                            <a:pt x="43" y="3"/>
                          </a:cubicBezTo>
                          <a:cubicBezTo>
                            <a:pt x="45" y="8"/>
                            <a:pt x="48" y="11"/>
                            <a:pt x="48" y="16"/>
                          </a:cubicBezTo>
                          <a:cubicBezTo>
                            <a:pt x="48" y="26"/>
                            <a:pt x="36" y="49"/>
                            <a:pt x="27" y="49"/>
                          </a:cubicBezTo>
                          <a:cubicBezTo>
                            <a:pt x="14" y="49"/>
                            <a:pt x="0" y="16"/>
                            <a:pt x="0" y="7"/>
                          </a:cubicBezTo>
                          <a:cubicBezTo>
                            <a:pt x="0" y="0"/>
                            <a:pt x="24" y="7"/>
                            <a:pt x="24" y="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21" name="Freeform: Shape 312"/>
                    <p:cNvSpPr/>
                    <p:nvPr/>
                  </p:nvSpPr>
                  <p:spPr bwMode="auto">
                    <a:xfrm>
                      <a:off x="6275388" y="3057525"/>
                      <a:ext cx="676275" cy="509588"/>
                    </a:xfrm>
                    <a:custGeom>
                      <a:avLst/>
                      <a:gdLst/>
                      <a:ahLst/>
                      <a:cxnLst>
                        <a:cxn ang="0">
                          <a:pos x="508" y="232"/>
                        </a:cxn>
                        <a:cxn ang="0">
                          <a:pos x="501" y="272"/>
                        </a:cxn>
                        <a:cxn ang="0">
                          <a:pos x="478" y="312"/>
                        </a:cxn>
                        <a:cxn ang="0">
                          <a:pos x="465" y="351"/>
                        </a:cxn>
                        <a:cxn ang="0">
                          <a:pos x="398" y="370"/>
                        </a:cxn>
                        <a:cxn ang="0">
                          <a:pos x="335" y="350"/>
                        </a:cxn>
                        <a:cxn ang="0">
                          <a:pos x="329" y="330"/>
                        </a:cxn>
                        <a:cxn ang="0">
                          <a:pos x="314" y="333"/>
                        </a:cxn>
                        <a:cxn ang="0">
                          <a:pos x="313" y="315"/>
                        </a:cxn>
                        <a:cxn ang="0">
                          <a:pos x="301" y="329"/>
                        </a:cxn>
                        <a:cxn ang="0">
                          <a:pos x="310" y="292"/>
                        </a:cxn>
                        <a:cxn ang="0">
                          <a:pos x="278" y="315"/>
                        </a:cxn>
                        <a:cxn ang="0">
                          <a:pos x="214" y="276"/>
                        </a:cxn>
                        <a:cxn ang="0">
                          <a:pos x="131" y="308"/>
                        </a:cxn>
                        <a:cxn ang="0">
                          <a:pos x="93" y="311"/>
                        </a:cxn>
                        <a:cxn ang="0">
                          <a:pos x="22" y="310"/>
                        </a:cxn>
                        <a:cxn ang="0">
                          <a:pos x="23" y="262"/>
                        </a:cxn>
                        <a:cxn ang="0">
                          <a:pos x="2" y="204"/>
                        </a:cxn>
                        <a:cxn ang="0">
                          <a:pos x="9" y="204"/>
                        </a:cxn>
                        <a:cxn ang="0">
                          <a:pos x="3" y="176"/>
                        </a:cxn>
                        <a:cxn ang="0">
                          <a:pos x="8" y="145"/>
                        </a:cxn>
                        <a:cxn ang="0">
                          <a:pos x="32" y="132"/>
                        </a:cxn>
                        <a:cxn ang="0">
                          <a:pos x="114" y="95"/>
                        </a:cxn>
                        <a:cxn ang="0">
                          <a:pos x="119" y="76"/>
                        </a:cxn>
                        <a:cxn ang="0">
                          <a:pos x="131" y="71"/>
                        </a:cxn>
                        <a:cxn ang="0">
                          <a:pos x="150" y="50"/>
                        </a:cxn>
                        <a:cxn ang="0">
                          <a:pos x="187" y="58"/>
                        </a:cxn>
                        <a:cxn ang="0">
                          <a:pos x="203" y="56"/>
                        </a:cxn>
                        <a:cxn ang="0">
                          <a:pos x="211" y="30"/>
                        </a:cxn>
                        <a:cxn ang="0">
                          <a:pos x="244" y="17"/>
                        </a:cxn>
                        <a:cxn ang="0">
                          <a:pos x="276" y="19"/>
                        </a:cxn>
                        <a:cxn ang="0">
                          <a:pos x="297" y="23"/>
                        </a:cxn>
                        <a:cxn ang="0">
                          <a:pos x="281" y="54"/>
                        </a:cxn>
                        <a:cxn ang="0">
                          <a:pos x="295" y="68"/>
                        </a:cxn>
                        <a:cxn ang="0">
                          <a:pos x="341" y="90"/>
                        </a:cxn>
                        <a:cxn ang="0">
                          <a:pos x="359" y="15"/>
                        </a:cxn>
                        <a:cxn ang="0">
                          <a:pos x="381" y="28"/>
                        </a:cxn>
                        <a:cxn ang="0">
                          <a:pos x="400" y="50"/>
                        </a:cxn>
                        <a:cxn ang="0">
                          <a:pos x="419" y="104"/>
                        </a:cxn>
                        <a:cxn ang="0">
                          <a:pos x="457" y="146"/>
                        </a:cxn>
                        <a:cxn ang="0">
                          <a:pos x="497" y="185"/>
                        </a:cxn>
                      </a:cxnLst>
                      <a:rect l="0" t="0" r="r" b="b"/>
                      <a:pathLst>
                        <a:path w="508" h="383">
                          <a:moveTo>
                            <a:pt x="496" y="186"/>
                          </a:moveTo>
                          <a:cubicBezTo>
                            <a:pt x="503" y="195"/>
                            <a:pt x="508" y="219"/>
                            <a:pt x="508" y="232"/>
                          </a:cubicBezTo>
                          <a:cubicBezTo>
                            <a:pt x="508" y="242"/>
                            <a:pt x="505" y="256"/>
                            <a:pt x="501" y="260"/>
                          </a:cubicBezTo>
                          <a:cubicBezTo>
                            <a:pt x="501" y="272"/>
                            <a:pt x="501" y="272"/>
                            <a:pt x="501" y="272"/>
                          </a:cubicBezTo>
                          <a:cubicBezTo>
                            <a:pt x="499" y="276"/>
                            <a:pt x="500" y="277"/>
                            <a:pt x="498" y="281"/>
                          </a:cubicBezTo>
                          <a:cubicBezTo>
                            <a:pt x="490" y="293"/>
                            <a:pt x="482" y="298"/>
                            <a:pt x="478" y="312"/>
                          </a:cubicBezTo>
                          <a:cubicBezTo>
                            <a:pt x="474" y="322"/>
                            <a:pt x="465" y="336"/>
                            <a:pt x="465" y="352"/>
                          </a:cubicBezTo>
                          <a:cubicBezTo>
                            <a:pt x="465" y="351"/>
                            <a:pt x="465" y="351"/>
                            <a:pt x="465" y="351"/>
                          </a:cubicBezTo>
                          <a:cubicBezTo>
                            <a:pt x="460" y="371"/>
                            <a:pt x="424" y="362"/>
                            <a:pt x="420" y="383"/>
                          </a:cubicBezTo>
                          <a:cubicBezTo>
                            <a:pt x="417" y="382"/>
                            <a:pt x="399" y="372"/>
                            <a:pt x="398" y="370"/>
                          </a:cubicBezTo>
                          <a:cubicBezTo>
                            <a:pt x="388" y="371"/>
                            <a:pt x="392" y="379"/>
                            <a:pt x="381" y="379"/>
                          </a:cubicBezTo>
                          <a:cubicBezTo>
                            <a:pt x="363" y="379"/>
                            <a:pt x="335" y="368"/>
                            <a:pt x="335" y="350"/>
                          </a:cubicBezTo>
                          <a:cubicBezTo>
                            <a:pt x="335" y="343"/>
                            <a:pt x="329" y="338"/>
                            <a:pt x="329" y="332"/>
                          </a:cubicBezTo>
                          <a:cubicBezTo>
                            <a:pt x="329" y="332"/>
                            <a:pt x="329" y="330"/>
                            <a:pt x="329" y="330"/>
                          </a:cubicBezTo>
                          <a:cubicBezTo>
                            <a:pt x="325" y="332"/>
                            <a:pt x="323" y="332"/>
                            <a:pt x="320" y="333"/>
                          </a:cubicBezTo>
                          <a:cubicBezTo>
                            <a:pt x="314" y="333"/>
                            <a:pt x="314" y="333"/>
                            <a:pt x="314" y="333"/>
                          </a:cubicBezTo>
                          <a:cubicBezTo>
                            <a:pt x="316" y="330"/>
                            <a:pt x="318" y="328"/>
                            <a:pt x="318" y="323"/>
                          </a:cubicBezTo>
                          <a:cubicBezTo>
                            <a:pt x="318" y="318"/>
                            <a:pt x="315" y="316"/>
                            <a:pt x="313" y="315"/>
                          </a:cubicBezTo>
                          <a:cubicBezTo>
                            <a:pt x="313" y="316"/>
                            <a:pt x="312" y="318"/>
                            <a:pt x="312" y="319"/>
                          </a:cubicBezTo>
                          <a:cubicBezTo>
                            <a:pt x="308" y="321"/>
                            <a:pt x="308" y="329"/>
                            <a:pt x="301" y="329"/>
                          </a:cubicBezTo>
                          <a:cubicBezTo>
                            <a:pt x="299" y="329"/>
                            <a:pt x="297" y="326"/>
                            <a:pt x="297" y="324"/>
                          </a:cubicBezTo>
                          <a:cubicBezTo>
                            <a:pt x="308" y="322"/>
                            <a:pt x="310" y="299"/>
                            <a:pt x="310" y="292"/>
                          </a:cubicBezTo>
                          <a:cubicBezTo>
                            <a:pt x="302" y="300"/>
                            <a:pt x="291" y="323"/>
                            <a:pt x="281" y="323"/>
                          </a:cubicBezTo>
                          <a:cubicBezTo>
                            <a:pt x="276" y="323"/>
                            <a:pt x="278" y="315"/>
                            <a:pt x="278" y="315"/>
                          </a:cubicBezTo>
                          <a:cubicBezTo>
                            <a:pt x="275" y="315"/>
                            <a:pt x="265" y="294"/>
                            <a:pt x="262" y="289"/>
                          </a:cubicBezTo>
                          <a:cubicBezTo>
                            <a:pt x="254" y="280"/>
                            <a:pt x="228" y="276"/>
                            <a:pt x="214" y="276"/>
                          </a:cubicBezTo>
                          <a:cubicBezTo>
                            <a:pt x="198" y="276"/>
                            <a:pt x="195" y="283"/>
                            <a:pt x="185" y="286"/>
                          </a:cubicBezTo>
                          <a:cubicBezTo>
                            <a:pt x="163" y="293"/>
                            <a:pt x="135" y="285"/>
                            <a:pt x="131" y="308"/>
                          </a:cubicBezTo>
                          <a:cubicBezTo>
                            <a:pt x="122" y="309"/>
                            <a:pt x="115" y="311"/>
                            <a:pt x="105" y="311"/>
                          </a:cubicBezTo>
                          <a:cubicBezTo>
                            <a:pt x="98" y="307"/>
                            <a:pt x="98" y="311"/>
                            <a:pt x="93" y="311"/>
                          </a:cubicBezTo>
                          <a:cubicBezTo>
                            <a:pt x="77" y="311"/>
                            <a:pt x="71" y="326"/>
                            <a:pt x="51" y="326"/>
                          </a:cubicBezTo>
                          <a:cubicBezTo>
                            <a:pt x="43" y="326"/>
                            <a:pt x="22" y="316"/>
                            <a:pt x="22" y="310"/>
                          </a:cubicBezTo>
                          <a:cubicBezTo>
                            <a:pt x="22" y="303"/>
                            <a:pt x="32" y="300"/>
                            <a:pt x="32" y="290"/>
                          </a:cubicBezTo>
                          <a:cubicBezTo>
                            <a:pt x="32" y="277"/>
                            <a:pt x="26" y="270"/>
                            <a:pt x="23" y="262"/>
                          </a:cubicBezTo>
                          <a:cubicBezTo>
                            <a:pt x="18" y="243"/>
                            <a:pt x="17" y="237"/>
                            <a:pt x="11" y="220"/>
                          </a:cubicBezTo>
                          <a:cubicBezTo>
                            <a:pt x="9" y="213"/>
                            <a:pt x="0" y="211"/>
                            <a:pt x="2" y="204"/>
                          </a:cubicBezTo>
                          <a:cubicBezTo>
                            <a:pt x="3" y="202"/>
                            <a:pt x="3" y="201"/>
                            <a:pt x="5" y="198"/>
                          </a:cubicBezTo>
                          <a:cubicBezTo>
                            <a:pt x="6" y="201"/>
                            <a:pt x="7" y="203"/>
                            <a:pt x="9" y="204"/>
                          </a:cubicBezTo>
                          <a:cubicBezTo>
                            <a:pt x="10" y="202"/>
                            <a:pt x="9" y="201"/>
                            <a:pt x="9" y="198"/>
                          </a:cubicBezTo>
                          <a:cubicBezTo>
                            <a:pt x="9" y="192"/>
                            <a:pt x="3" y="187"/>
                            <a:pt x="3" y="176"/>
                          </a:cubicBezTo>
                          <a:cubicBezTo>
                            <a:pt x="3" y="162"/>
                            <a:pt x="3" y="161"/>
                            <a:pt x="3" y="150"/>
                          </a:cubicBezTo>
                          <a:cubicBezTo>
                            <a:pt x="3" y="146"/>
                            <a:pt x="7" y="146"/>
                            <a:pt x="8" y="145"/>
                          </a:cubicBezTo>
                          <a:cubicBezTo>
                            <a:pt x="9" y="146"/>
                            <a:pt x="9" y="148"/>
                            <a:pt x="9" y="149"/>
                          </a:cubicBezTo>
                          <a:cubicBezTo>
                            <a:pt x="17" y="148"/>
                            <a:pt x="27" y="137"/>
                            <a:pt x="32" y="132"/>
                          </a:cubicBezTo>
                          <a:cubicBezTo>
                            <a:pt x="37" y="127"/>
                            <a:pt x="53" y="126"/>
                            <a:pt x="62" y="125"/>
                          </a:cubicBezTo>
                          <a:cubicBezTo>
                            <a:pt x="78" y="122"/>
                            <a:pt x="114" y="110"/>
                            <a:pt x="114" y="95"/>
                          </a:cubicBezTo>
                          <a:cubicBezTo>
                            <a:pt x="114" y="92"/>
                            <a:pt x="114" y="90"/>
                            <a:pt x="114" y="87"/>
                          </a:cubicBezTo>
                          <a:cubicBezTo>
                            <a:pt x="114" y="83"/>
                            <a:pt x="115" y="79"/>
                            <a:pt x="119" y="76"/>
                          </a:cubicBezTo>
                          <a:cubicBezTo>
                            <a:pt x="122" y="80"/>
                            <a:pt x="124" y="82"/>
                            <a:pt x="126" y="85"/>
                          </a:cubicBezTo>
                          <a:cubicBezTo>
                            <a:pt x="131" y="82"/>
                            <a:pt x="129" y="75"/>
                            <a:pt x="131" y="71"/>
                          </a:cubicBezTo>
                          <a:cubicBezTo>
                            <a:pt x="134" y="72"/>
                            <a:pt x="137" y="74"/>
                            <a:pt x="140" y="74"/>
                          </a:cubicBezTo>
                          <a:cubicBezTo>
                            <a:pt x="140" y="62"/>
                            <a:pt x="149" y="60"/>
                            <a:pt x="150" y="50"/>
                          </a:cubicBezTo>
                          <a:cubicBezTo>
                            <a:pt x="162" y="50"/>
                            <a:pt x="164" y="41"/>
                            <a:pt x="173" y="41"/>
                          </a:cubicBezTo>
                          <a:cubicBezTo>
                            <a:pt x="181" y="41"/>
                            <a:pt x="186" y="50"/>
                            <a:pt x="187" y="58"/>
                          </a:cubicBezTo>
                          <a:cubicBezTo>
                            <a:pt x="189" y="55"/>
                            <a:pt x="192" y="53"/>
                            <a:pt x="196" y="53"/>
                          </a:cubicBezTo>
                          <a:cubicBezTo>
                            <a:pt x="198" y="53"/>
                            <a:pt x="202" y="56"/>
                            <a:pt x="203" y="56"/>
                          </a:cubicBezTo>
                          <a:cubicBezTo>
                            <a:pt x="205" y="52"/>
                            <a:pt x="204" y="49"/>
                            <a:pt x="204" y="45"/>
                          </a:cubicBezTo>
                          <a:cubicBezTo>
                            <a:pt x="204" y="39"/>
                            <a:pt x="211" y="36"/>
                            <a:pt x="211" y="30"/>
                          </a:cubicBezTo>
                          <a:cubicBezTo>
                            <a:pt x="211" y="24"/>
                            <a:pt x="228" y="20"/>
                            <a:pt x="236" y="20"/>
                          </a:cubicBezTo>
                          <a:cubicBezTo>
                            <a:pt x="239" y="20"/>
                            <a:pt x="243" y="17"/>
                            <a:pt x="244" y="17"/>
                          </a:cubicBezTo>
                          <a:cubicBezTo>
                            <a:pt x="241" y="13"/>
                            <a:pt x="237" y="11"/>
                            <a:pt x="236" y="7"/>
                          </a:cubicBezTo>
                          <a:cubicBezTo>
                            <a:pt x="251" y="13"/>
                            <a:pt x="260" y="19"/>
                            <a:pt x="276" y="19"/>
                          </a:cubicBezTo>
                          <a:cubicBezTo>
                            <a:pt x="281" y="19"/>
                            <a:pt x="283" y="15"/>
                            <a:pt x="288" y="15"/>
                          </a:cubicBezTo>
                          <a:cubicBezTo>
                            <a:pt x="291" y="15"/>
                            <a:pt x="297" y="20"/>
                            <a:pt x="297" y="23"/>
                          </a:cubicBezTo>
                          <a:cubicBezTo>
                            <a:pt x="297" y="29"/>
                            <a:pt x="290" y="30"/>
                            <a:pt x="287" y="32"/>
                          </a:cubicBezTo>
                          <a:cubicBezTo>
                            <a:pt x="281" y="54"/>
                            <a:pt x="281" y="54"/>
                            <a:pt x="281" y="54"/>
                          </a:cubicBezTo>
                          <a:cubicBezTo>
                            <a:pt x="281" y="58"/>
                            <a:pt x="288" y="57"/>
                            <a:pt x="290" y="59"/>
                          </a:cubicBezTo>
                          <a:cubicBezTo>
                            <a:pt x="293" y="60"/>
                            <a:pt x="293" y="67"/>
                            <a:pt x="295" y="68"/>
                          </a:cubicBezTo>
                          <a:cubicBezTo>
                            <a:pt x="306" y="72"/>
                            <a:pt x="313" y="74"/>
                            <a:pt x="324" y="79"/>
                          </a:cubicBezTo>
                          <a:cubicBezTo>
                            <a:pt x="330" y="81"/>
                            <a:pt x="333" y="90"/>
                            <a:pt x="341" y="90"/>
                          </a:cubicBezTo>
                          <a:cubicBezTo>
                            <a:pt x="355" y="90"/>
                            <a:pt x="357" y="64"/>
                            <a:pt x="359" y="54"/>
                          </a:cubicBezTo>
                          <a:cubicBezTo>
                            <a:pt x="359" y="15"/>
                            <a:pt x="359" y="15"/>
                            <a:pt x="359" y="15"/>
                          </a:cubicBezTo>
                          <a:cubicBezTo>
                            <a:pt x="366" y="9"/>
                            <a:pt x="364" y="4"/>
                            <a:pt x="372" y="0"/>
                          </a:cubicBezTo>
                          <a:cubicBezTo>
                            <a:pt x="373" y="11"/>
                            <a:pt x="379" y="19"/>
                            <a:pt x="381" y="28"/>
                          </a:cubicBezTo>
                          <a:cubicBezTo>
                            <a:pt x="383" y="34"/>
                            <a:pt x="381" y="42"/>
                            <a:pt x="386" y="45"/>
                          </a:cubicBezTo>
                          <a:cubicBezTo>
                            <a:pt x="390" y="47"/>
                            <a:pt x="399" y="49"/>
                            <a:pt x="400" y="50"/>
                          </a:cubicBezTo>
                          <a:cubicBezTo>
                            <a:pt x="406" y="54"/>
                            <a:pt x="406" y="68"/>
                            <a:pt x="408" y="75"/>
                          </a:cubicBezTo>
                          <a:cubicBezTo>
                            <a:pt x="412" y="87"/>
                            <a:pt x="415" y="93"/>
                            <a:pt x="419" y="104"/>
                          </a:cubicBezTo>
                          <a:cubicBezTo>
                            <a:pt x="422" y="114"/>
                            <a:pt x="441" y="118"/>
                            <a:pt x="449" y="126"/>
                          </a:cubicBezTo>
                          <a:cubicBezTo>
                            <a:pt x="454" y="131"/>
                            <a:pt x="455" y="139"/>
                            <a:pt x="457" y="146"/>
                          </a:cubicBezTo>
                          <a:cubicBezTo>
                            <a:pt x="459" y="151"/>
                            <a:pt x="466" y="151"/>
                            <a:pt x="471" y="151"/>
                          </a:cubicBezTo>
                          <a:cubicBezTo>
                            <a:pt x="471" y="169"/>
                            <a:pt x="488" y="176"/>
                            <a:pt x="497" y="185"/>
                          </a:cubicBezTo>
                          <a:lnTo>
                            <a:pt x="496" y="186"/>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22" name="Freeform: Shape 313"/>
                    <p:cNvSpPr/>
                    <p:nvPr/>
                  </p:nvSpPr>
                  <p:spPr bwMode="auto">
                    <a:xfrm>
                      <a:off x="7043738" y="3598863"/>
                      <a:ext cx="127000" cy="125413"/>
                    </a:xfrm>
                    <a:custGeom>
                      <a:avLst/>
                      <a:gdLst/>
                      <a:ahLst/>
                      <a:cxnLst>
                        <a:cxn ang="0">
                          <a:pos x="58" y="26"/>
                        </a:cxn>
                        <a:cxn ang="0">
                          <a:pos x="59" y="22"/>
                        </a:cxn>
                        <a:cxn ang="0">
                          <a:pos x="67" y="17"/>
                        </a:cxn>
                        <a:cxn ang="0">
                          <a:pos x="67" y="14"/>
                        </a:cxn>
                        <a:cxn ang="0">
                          <a:pos x="78" y="0"/>
                        </a:cxn>
                        <a:cxn ang="0">
                          <a:pos x="81" y="4"/>
                        </a:cxn>
                        <a:cxn ang="0">
                          <a:pos x="83" y="10"/>
                        </a:cxn>
                        <a:cxn ang="0">
                          <a:pos x="90" y="6"/>
                        </a:cxn>
                        <a:cxn ang="0">
                          <a:pos x="94" y="8"/>
                        </a:cxn>
                        <a:cxn ang="0">
                          <a:pos x="96" y="15"/>
                        </a:cxn>
                        <a:cxn ang="0">
                          <a:pos x="79" y="37"/>
                        </a:cxn>
                        <a:cxn ang="0">
                          <a:pos x="79" y="50"/>
                        </a:cxn>
                        <a:cxn ang="0">
                          <a:pos x="63" y="53"/>
                        </a:cxn>
                        <a:cxn ang="0">
                          <a:pos x="49" y="84"/>
                        </a:cxn>
                        <a:cxn ang="0">
                          <a:pos x="32" y="94"/>
                        </a:cxn>
                        <a:cxn ang="0">
                          <a:pos x="23" y="92"/>
                        </a:cxn>
                        <a:cxn ang="0">
                          <a:pos x="3" y="83"/>
                        </a:cxn>
                        <a:cxn ang="0">
                          <a:pos x="0" y="81"/>
                        </a:cxn>
                        <a:cxn ang="0">
                          <a:pos x="18" y="57"/>
                        </a:cxn>
                        <a:cxn ang="0">
                          <a:pos x="25" y="51"/>
                        </a:cxn>
                        <a:cxn ang="0">
                          <a:pos x="50" y="37"/>
                        </a:cxn>
                        <a:cxn ang="0">
                          <a:pos x="58" y="26"/>
                        </a:cxn>
                      </a:cxnLst>
                      <a:rect l="0" t="0" r="r" b="b"/>
                      <a:pathLst>
                        <a:path w="96" h="94">
                          <a:moveTo>
                            <a:pt x="58" y="26"/>
                          </a:moveTo>
                          <a:cubicBezTo>
                            <a:pt x="58" y="26"/>
                            <a:pt x="58" y="23"/>
                            <a:pt x="59" y="22"/>
                          </a:cubicBezTo>
                          <a:cubicBezTo>
                            <a:pt x="60" y="18"/>
                            <a:pt x="63" y="17"/>
                            <a:pt x="67" y="17"/>
                          </a:cubicBezTo>
                          <a:cubicBezTo>
                            <a:pt x="67" y="16"/>
                            <a:pt x="67" y="15"/>
                            <a:pt x="67" y="14"/>
                          </a:cubicBezTo>
                          <a:cubicBezTo>
                            <a:pt x="67" y="8"/>
                            <a:pt x="74" y="2"/>
                            <a:pt x="78" y="0"/>
                          </a:cubicBezTo>
                          <a:cubicBezTo>
                            <a:pt x="78" y="3"/>
                            <a:pt x="79" y="4"/>
                            <a:pt x="81" y="4"/>
                          </a:cubicBezTo>
                          <a:cubicBezTo>
                            <a:pt x="81" y="7"/>
                            <a:pt x="80" y="10"/>
                            <a:pt x="83" y="10"/>
                          </a:cubicBezTo>
                          <a:cubicBezTo>
                            <a:pt x="86" y="10"/>
                            <a:pt x="88" y="7"/>
                            <a:pt x="90" y="6"/>
                          </a:cubicBezTo>
                          <a:cubicBezTo>
                            <a:pt x="91" y="8"/>
                            <a:pt x="92" y="8"/>
                            <a:pt x="94" y="8"/>
                          </a:cubicBezTo>
                          <a:cubicBezTo>
                            <a:pt x="94" y="12"/>
                            <a:pt x="94" y="14"/>
                            <a:pt x="96" y="15"/>
                          </a:cubicBezTo>
                          <a:cubicBezTo>
                            <a:pt x="95" y="21"/>
                            <a:pt x="86" y="37"/>
                            <a:pt x="79" y="37"/>
                          </a:cubicBezTo>
                          <a:cubicBezTo>
                            <a:pt x="78" y="43"/>
                            <a:pt x="80" y="45"/>
                            <a:pt x="79" y="50"/>
                          </a:cubicBezTo>
                          <a:cubicBezTo>
                            <a:pt x="77" y="50"/>
                            <a:pt x="66" y="53"/>
                            <a:pt x="63" y="53"/>
                          </a:cubicBezTo>
                          <a:cubicBezTo>
                            <a:pt x="61" y="58"/>
                            <a:pt x="49" y="84"/>
                            <a:pt x="49" y="84"/>
                          </a:cubicBezTo>
                          <a:cubicBezTo>
                            <a:pt x="45" y="88"/>
                            <a:pt x="37" y="94"/>
                            <a:pt x="32" y="94"/>
                          </a:cubicBezTo>
                          <a:cubicBezTo>
                            <a:pt x="30" y="94"/>
                            <a:pt x="25" y="92"/>
                            <a:pt x="23" y="92"/>
                          </a:cubicBezTo>
                          <a:cubicBezTo>
                            <a:pt x="20" y="92"/>
                            <a:pt x="3" y="85"/>
                            <a:pt x="3" y="83"/>
                          </a:cubicBezTo>
                          <a:cubicBezTo>
                            <a:pt x="2" y="83"/>
                            <a:pt x="0" y="82"/>
                            <a:pt x="0" y="81"/>
                          </a:cubicBezTo>
                          <a:cubicBezTo>
                            <a:pt x="0" y="70"/>
                            <a:pt x="14" y="64"/>
                            <a:pt x="18" y="57"/>
                          </a:cubicBezTo>
                          <a:cubicBezTo>
                            <a:pt x="20" y="54"/>
                            <a:pt x="22" y="51"/>
                            <a:pt x="25" y="51"/>
                          </a:cubicBezTo>
                          <a:cubicBezTo>
                            <a:pt x="36" y="51"/>
                            <a:pt x="42" y="40"/>
                            <a:pt x="50" y="37"/>
                          </a:cubicBezTo>
                          <a:cubicBezTo>
                            <a:pt x="52" y="36"/>
                            <a:pt x="58" y="26"/>
                            <a:pt x="58" y="2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23" name="Freeform: Shape 314"/>
                    <p:cNvSpPr/>
                    <p:nvPr/>
                  </p:nvSpPr>
                  <p:spPr bwMode="auto">
                    <a:xfrm>
                      <a:off x="7148513" y="3476625"/>
                      <a:ext cx="93663" cy="139700"/>
                    </a:xfrm>
                    <a:custGeom>
                      <a:avLst/>
                      <a:gdLst/>
                      <a:ahLst/>
                      <a:cxnLst>
                        <a:cxn ang="0">
                          <a:pos x="22" y="40"/>
                        </a:cxn>
                        <a:cxn ang="0">
                          <a:pos x="17" y="31"/>
                        </a:cxn>
                        <a:cxn ang="0">
                          <a:pos x="19" y="27"/>
                        </a:cxn>
                        <a:cxn ang="0">
                          <a:pos x="0" y="0"/>
                        </a:cxn>
                        <a:cxn ang="0">
                          <a:pos x="16" y="12"/>
                        </a:cxn>
                        <a:cxn ang="0">
                          <a:pos x="22" y="19"/>
                        </a:cxn>
                        <a:cxn ang="0">
                          <a:pos x="20" y="22"/>
                        </a:cxn>
                        <a:cxn ang="0">
                          <a:pos x="27" y="37"/>
                        </a:cxn>
                        <a:cxn ang="0">
                          <a:pos x="30" y="37"/>
                        </a:cxn>
                        <a:cxn ang="0">
                          <a:pos x="34" y="32"/>
                        </a:cxn>
                        <a:cxn ang="0">
                          <a:pos x="37" y="32"/>
                        </a:cxn>
                        <a:cxn ang="0">
                          <a:pos x="53" y="50"/>
                        </a:cxn>
                        <a:cxn ang="0">
                          <a:pos x="68" y="46"/>
                        </a:cxn>
                        <a:cxn ang="0">
                          <a:pos x="71" y="48"/>
                        </a:cxn>
                        <a:cxn ang="0">
                          <a:pos x="63" y="71"/>
                        </a:cxn>
                        <a:cxn ang="0">
                          <a:pos x="61" y="68"/>
                        </a:cxn>
                        <a:cxn ang="0">
                          <a:pos x="60" y="70"/>
                        </a:cxn>
                        <a:cxn ang="0">
                          <a:pos x="51" y="75"/>
                        </a:cxn>
                        <a:cxn ang="0">
                          <a:pos x="52" y="80"/>
                        </a:cxn>
                        <a:cxn ang="0">
                          <a:pos x="46" y="89"/>
                        </a:cxn>
                        <a:cxn ang="0">
                          <a:pos x="30" y="104"/>
                        </a:cxn>
                        <a:cxn ang="0">
                          <a:pos x="23" y="98"/>
                        </a:cxn>
                        <a:cxn ang="0">
                          <a:pos x="29" y="86"/>
                        </a:cxn>
                        <a:cxn ang="0">
                          <a:pos x="12" y="72"/>
                        </a:cxn>
                        <a:cxn ang="0">
                          <a:pos x="19" y="65"/>
                        </a:cxn>
                        <a:cxn ang="0">
                          <a:pos x="24" y="48"/>
                        </a:cxn>
                        <a:cxn ang="0">
                          <a:pos x="22" y="38"/>
                        </a:cxn>
                        <a:cxn ang="0">
                          <a:pos x="22" y="38"/>
                        </a:cxn>
                        <a:cxn ang="0">
                          <a:pos x="22" y="40"/>
                        </a:cxn>
                      </a:cxnLst>
                      <a:rect l="0" t="0" r="r" b="b"/>
                      <a:pathLst>
                        <a:path w="71" h="104">
                          <a:moveTo>
                            <a:pt x="22" y="40"/>
                          </a:moveTo>
                          <a:cubicBezTo>
                            <a:pt x="21" y="36"/>
                            <a:pt x="17" y="35"/>
                            <a:pt x="17" y="31"/>
                          </a:cubicBezTo>
                          <a:cubicBezTo>
                            <a:pt x="17" y="30"/>
                            <a:pt x="18" y="28"/>
                            <a:pt x="19" y="27"/>
                          </a:cubicBezTo>
                          <a:cubicBezTo>
                            <a:pt x="8" y="25"/>
                            <a:pt x="2" y="11"/>
                            <a:pt x="0" y="0"/>
                          </a:cubicBezTo>
                          <a:cubicBezTo>
                            <a:pt x="4" y="7"/>
                            <a:pt x="12" y="8"/>
                            <a:pt x="16" y="12"/>
                          </a:cubicBezTo>
                          <a:cubicBezTo>
                            <a:pt x="19" y="15"/>
                            <a:pt x="19" y="18"/>
                            <a:pt x="22" y="19"/>
                          </a:cubicBezTo>
                          <a:cubicBezTo>
                            <a:pt x="21" y="21"/>
                            <a:pt x="20" y="21"/>
                            <a:pt x="20" y="22"/>
                          </a:cubicBezTo>
                          <a:cubicBezTo>
                            <a:pt x="20" y="25"/>
                            <a:pt x="25" y="34"/>
                            <a:pt x="27" y="37"/>
                          </a:cubicBezTo>
                          <a:cubicBezTo>
                            <a:pt x="30" y="37"/>
                            <a:pt x="30" y="37"/>
                            <a:pt x="30" y="37"/>
                          </a:cubicBezTo>
                          <a:cubicBezTo>
                            <a:pt x="30" y="34"/>
                            <a:pt x="32" y="32"/>
                            <a:pt x="34" y="32"/>
                          </a:cubicBezTo>
                          <a:cubicBezTo>
                            <a:pt x="35" y="32"/>
                            <a:pt x="36" y="32"/>
                            <a:pt x="37" y="32"/>
                          </a:cubicBezTo>
                          <a:cubicBezTo>
                            <a:pt x="37" y="44"/>
                            <a:pt x="42" y="50"/>
                            <a:pt x="53" y="50"/>
                          </a:cubicBezTo>
                          <a:cubicBezTo>
                            <a:pt x="61" y="50"/>
                            <a:pt x="61" y="46"/>
                            <a:pt x="68" y="46"/>
                          </a:cubicBezTo>
                          <a:cubicBezTo>
                            <a:pt x="69" y="46"/>
                            <a:pt x="71" y="47"/>
                            <a:pt x="71" y="48"/>
                          </a:cubicBezTo>
                          <a:cubicBezTo>
                            <a:pt x="65" y="55"/>
                            <a:pt x="67" y="64"/>
                            <a:pt x="63" y="71"/>
                          </a:cubicBezTo>
                          <a:cubicBezTo>
                            <a:pt x="61" y="68"/>
                            <a:pt x="61" y="68"/>
                            <a:pt x="61" y="68"/>
                          </a:cubicBezTo>
                          <a:cubicBezTo>
                            <a:pt x="60" y="68"/>
                            <a:pt x="60" y="70"/>
                            <a:pt x="60" y="70"/>
                          </a:cubicBezTo>
                          <a:cubicBezTo>
                            <a:pt x="55" y="71"/>
                            <a:pt x="51" y="72"/>
                            <a:pt x="51" y="75"/>
                          </a:cubicBezTo>
                          <a:cubicBezTo>
                            <a:pt x="51" y="77"/>
                            <a:pt x="52" y="78"/>
                            <a:pt x="52" y="80"/>
                          </a:cubicBezTo>
                          <a:cubicBezTo>
                            <a:pt x="52" y="83"/>
                            <a:pt x="47" y="87"/>
                            <a:pt x="46" y="89"/>
                          </a:cubicBezTo>
                          <a:cubicBezTo>
                            <a:pt x="42" y="95"/>
                            <a:pt x="39" y="104"/>
                            <a:pt x="30" y="104"/>
                          </a:cubicBezTo>
                          <a:cubicBezTo>
                            <a:pt x="26" y="104"/>
                            <a:pt x="23" y="102"/>
                            <a:pt x="23" y="98"/>
                          </a:cubicBezTo>
                          <a:cubicBezTo>
                            <a:pt x="23" y="93"/>
                            <a:pt x="29" y="91"/>
                            <a:pt x="29" y="86"/>
                          </a:cubicBezTo>
                          <a:cubicBezTo>
                            <a:pt x="29" y="77"/>
                            <a:pt x="12" y="80"/>
                            <a:pt x="12" y="72"/>
                          </a:cubicBezTo>
                          <a:cubicBezTo>
                            <a:pt x="12" y="68"/>
                            <a:pt x="16" y="67"/>
                            <a:pt x="19" y="65"/>
                          </a:cubicBezTo>
                          <a:cubicBezTo>
                            <a:pt x="23" y="61"/>
                            <a:pt x="24" y="55"/>
                            <a:pt x="24" y="48"/>
                          </a:cubicBezTo>
                          <a:cubicBezTo>
                            <a:pt x="24" y="44"/>
                            <a:pt x="22" y="40"/>
                            <a:pt x="22" y="38"/>
                          </a:cubicBezTo>
                          <a:cubicBezTo>
                            <a:pt x="22" y="38"/>
                            <a:pt x="22" y="38"/>
                            <a:pt x="22" y="38"/>
                          </a:cubicBezTo>
                          <a:lnTo>
                            <a:pt x="22" y="4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24" name="Freeform: Shape 315"/>
                    <p:cNvSpPr/>
                    <p:nvPr/>
                  </p:nvSpPr>
                  <p:spPr bwMode="auto">
                    <a:xfrm>
                      <a:off x="6856413" y="3582988"/>
                      <a:ext cx="6350" cy="9525"/>
                    </a:xfrm>
                    <a:custGeom>
                      <a:avLst/>
                      <a:gdLst/>
                      <a:ahLst/>
                      <a:cxnLst>
                        <a:cxn ang="0">
                          <a:pos x="5" y="0"/>
                        </a:cxn>
                        <a:cxn ang="0">
                          <a:pos x="4" y="7"/>
                        </a:cxn>
                        <a:cxn ang="0">
                          <a:pos x="0" y="0"/>
                        </a:cxn>
                        <a:cxn ang="0">
                          <a:pos x="5" y="0"/>
                        </a:cxn>
                      </a:cxnLst>
                      <a:rect l="0" t="0" r="r" b="b"/>
                      <a:pathLst>
                        <a:path w="5" h="7">
                          <a:moveTo>
                            <a:pt x="5" y="0"/>
                          </a:moveTo>
                          <a:cubicBezTo>
                            <a:pt x="5" y="4"/>
                            <a:pt x="4" y="5"/>
                            <a:pt x="4" y="7"/>
                          </a:cubicBezTo>
                          <a:cubicBezTo>
                            <a:pt x="0" y="6"/>
                            <a:pt x="0" y="3"/>
                            <a:pt x="0" y="0"/>
                          </a:cubicBezTo>
                          <a:cubicBezTo>
                            <a:pt x="2" y="0"/>
                            <a:pt x="4" y="0"/>
                            <a:pt x="5"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25" name="Freeform: Shape 316"/>
                    <p:cNvSpPr/>
                    <p:nvPr/>
                  </p:nvSpPr>
                  <p:spPr bwMode="auto">
                    <a:xfrm>
                      <a:off x="6664325" y="3500438"/>
                      <a:ext cx="22225" cy="11113"/>
                    </a:xfrm>
                    <a:custGeom>
                      <a:avLst/>
                      <a:gdLst/>
                      <a:ahLst/>
                      <a:cxnLst>
                        <a:cxn ang="0">
                          <a:pos x="16" y="4"/>
                        </a:cxn>
                        <a:cxn ang="0">
                          <a:pos x="0" y="4"/>
                        </a:cxn>
                        <a:cxn ang="0">
                          <a:pos x="16" y="4"/>
                        </a:cxn>
                      </a:cxnLst>
                      <a:rect l="0" t="0" r="r" b="b"/>
                      <a:pathLst>
                        <a:path w="16" h="8">
                          <a:moveTo>
                            <a:pt x="16" y="4"/>
                          </a:moveTo>
                          <a:cubicBezTo>
                            <a:pt x="11" y="7"/>
                            <a:pt x="4" y="8"/>
                            <a:pt x="0" y="4"/>
                          </a:cubicBezTo>
                          <a:cubicBezTo>
                            <a:pt x="9" y="0"/>
                            <a:pt x="10" y="0"/>
                            <a:pt x="16"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26" name="Freeform: Shape 317"/>
                    <p:cNvSpPr/>
                    <p:nvPr/>
                  </p:nvSpPr>
                  <p:spPr bwMode="auto">
                    <a:xfrm>
                      <a:off x="6556375" y="3065463"/>
                      <a:ext cx="22225" cy="9525"/>
                    </a:xfrm>
                    <a:custGeom>
                      <a:avLst/>
                      <a:gdLst/>
                      <a:ahLst/>
                      <a:cxnLst>
                        <a:cxn ang="0">
                          <a:pos x="17" y="1"/>
                        </a:cxn>
                        <a:cxn ang="0">
                          <a:pos x="17" y="7"/>
                        </a:cxn>
                        <a:cxn ang="0">
                          <a:pos x="13" y="7"/>
                        </a:cxn>
                        <a:cxn ang="0">
                          <a:pos x="0" y="3"/>
                        </a:cxn>
                        <a:cxn ang="0">
                          <a:pos x="17" y="1"/>
                        </a:cxn>
                      </a:cxnLst>
                      <a:rect l="0" t="0" r="r" b="b"/>
                      <a:pathLst>
                        <a:path w="17" h="7">
                          <a:moveTo>
                            <a:pt x="17" y="1"/>
                          </a:moveTo>
                          <a:cubicBezTo>
                            <a:pt x="17" y="7"/>
                            <a:pt x="17" y="7"/>
                            <a:pt x="17" y="7"/>
                          </a:cubicBezTo>
                          <a:cubicBezTo>
                            <a:pt x="16" y="7"/>
                            <a:pt x="14" y="7"/>
                            <a:pt x="13" y="7"/>
                          </a:cubicBezTo>
                          <a:cubicBezTo>
                            <a:pt x="8" y="7"/>
                            <a:pt x="2" y="5"/>
                            <a:pt x="0" y="3"/>
                          </a:cubicBezTo>
                          <a:cubicBezTo>
                            <a:pt x="8" y="1"/>
                            <a:pt x="11" y="0"/>
                            <a:pt x="17" y="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grpSp>
              <p:nvGrpSpPr>
                <p:cNvPr id="141" name="Group 232"/>
                <p:cNvGrpSpPr/>
                <p:nvPr/>
              </p:nvGrpSpPr>
              <p:grpSpPr>
                <a:xfrm>
                  <a:off x="4694941" y="1642942"/>
                  <a:ext cx="2506151" cy="1771347"/>
                  <a:chOff x="4713288" y="1038225"/>
                  <a:chExt cx="2847975" cy="2012950"/>
                </a:xfrm>
                <a:grpFill/>
              </p:grpSpPr>
              <p:sp>
                <p:nvSpPr>
                  <p:cNvPr id="142" name="Freeform: Shape 233"/>
                  <p:cNvSpPr/>
                  <p:nvPr/>
                </p:nvSpPr>
                <p:spPr bwMode="auto">
                  <a:xfrm>
                    <a:off x="4818063" y="2127250"/>
                    <a:ext cx="622300" cy="538163"/>
                  </a:xfrm>
                  <a:custGeom>
                    <a:avLst/>
                    <a:gdLst/>
                    <a:ahLst/>
                    <a:cxnLst>
                      <a:cxn ang="0">
                        <a:pos x="102" y="154"/>
                      </a:cxn>
                      <a:cxn ang="0">
                        <a:pos x="113" y="126"/>
                      </a:cxn>
                      <a:cxn ang="0">
                        <a:pos x="122" y="86"/>
                      </a:cxn>
                      <a:cxn ang="0">
                        <a:pos x="125" y="77"/>
                      </a:cxn>
                      <a:cxn ang="0">
                        <a:pos x="108" y="77"/>
                      </a:cxn>
                      <a:cxn ang="0">
                        <a:pos x="64" y="77"/>
                      </a:cxn>
                      <a:cxn ang="0">
                        <a:pos x="27" y="79"/>
                      </a:cxn>
                      <a:cxn ang="0">
                        <a:pos x="26" y="77"/>
                      </a:cxn>
                      <a:cxn ang="0">
                        <a:pos x="0" y="55"/>
                      </a:cxn>
                      <a:cxn ang="0">
                        <a:pos x="9" y="37"/>
                      </a:cxn>
                      <a:cxn ang="0">
                        <a:pos x="41" y="20"/>
                      </a:cxn>
                      <a:cxn ang="0">
                        <a:pos x="48" y="13"/>
                      </a:cxn>
                      <a:cxn ang="0">
                        <a:pos x="80" y="4"/>
                      </a:cxn>
                      <a:cxn ang="0">
                        <a:pos x="127" y="7"/>
                      </a:cxn>
                      <a:cxn ang="0">
                        <a:pos x="174" y="15"/>
                      </a:cxn>
                      <a:cxn ang="0">
                        <a:pos x="223" y="21"/>
                      </a:cxn>
                      <a:cxn ang="0">
                        <a:pos x="256" y="44"/>
                      </a:cxn>
                      <a:cxn ang="0">
                        <a:pos x="278" y="33"/>
                      </a:cxn>
                      <a:cxn ang="0">
                        <a:pos x="281" y="43"/>
                      </a:cxn>
                      <a:cxn ang="0">
                        <a:pos x="289" y="65"/>
                      </a:cxn>
                      <a:cxn ang="0">
                        <a:pos x="309" y="76"/>
                      </a:cxn>
                      <a:cxn ang="0">
                        <a:pos x="350" y="76"/>
                      </a:cxn>
                      <a:cxn ang="0">
                        <a:pos x="359" y="63"/>
                      </a:cxn>
                      <a:cxn ang="0">
                        <a:pos x="387" y="51"/>
                      </a:cxn>
                      <a:cxn ang="0">
                        <a:pos x="439" y="74"/>
                      </a:cxn>
                      <a:cxn ang="0">
                        <a:pos x="445" y="96"/>
                      </a:cxn>
                      <a:cxn ang="0">
                        <a:pos x="435" y="119"/>
                      </a:cxn>
                      <a:cxn ang="0">
                        <a:pos x="436" y="138"/>
                      </a:cxn>
                      <a:cxn ang="0">
                        <a:pos x="449" y="156"/>
                      </a:cxn>
                      <a:cxn ang="0">
                        <a:pos x="445" y="179"/>
                      </a:cxn>
                      <a:cxn ang="0">
                        <a:pos x="448" y="232"/>
                      </a:cxn>
                      <a:cxn ang="0">
                        <a:pos x="448" y="240"/>
                      </a:cxn>
                      <a:cxn ang="0">
                        <a:pos x="393" y="231"/>
                      </a:cxn>
                      <a:cxn ang="0">
                        <a:pos x="370" y="220"/>
                      </a:cxn>
                      <a:cxn ang="0">
                        <a:pos x="333" y="207"/>
                      </a:cxn>
                      <a:cxn ang="0">
                        <a:pos x="313" y="192"/>
                      </a:cxn>
                      <a:cxn ang="0">
                        <a:pos x="278" y="183"/>
                      </a:cxn>
                      <a:cxn ang="0">
                        <a:pos x="304" y="224"/>
                      </a:cxn>
                      <a:cxn ang="0">
                        <a:pos x="315" y="227"/>
                      </a:cxn>
                      <a:cxn ang="0">
                        <a:pos x="313" y="246"/>
                      </a:cxn>
                      <a:cxn ang="0">
                        <a:pos x="379" y="225"/>
                      </a:cxn>
                      <a:cxn ang="0">
                        <a:pos x="406" y="260"/>
                      </a:cxn>
                      <a:cxn ang="0">
                        <a:pos x="414" y="270"/>
                      </a:cxn>
                      <a:cxn ang="0">
                        <a:pos x="410" y="302"/>
                      </a:cxn>
                      <a:cxn ang="0">
                        <a:pos x="390" y="321"/>
                      </a:cxn>
                      <a:cxn ang="0">
                        <a:pos x="365" y="347"/>
                      </a:cxn>
                      <a:cxn ang="0">
                        <a:pos x="328" y="368"/>
                      </a:cxn>
                      <a:cxn ang="0">
                        <a:pos x="265" y="395"/>
                      </a:cxn>
                      <a:cxn ang="0">
                        <a:pos x="234" y="404"/>
                      </a:cxn>
                      <a:cxn ang="0">
                        <a:pos x="217" y="399"/>
                      </a:cxn>
                      <a:cxn ang="0">
                        <a:pos x="209" y="372"/>
                      </a:cxn>
                      <a:cxn ang="0">
                        <a:pos x="198" y="340"/>
                      </a:cxn>
                      <a:cxn ang="0">
                        <a:pos x="162" y="280"/>
                      </a:cxn>
                      <a:cxn ang="0">
                        <a:pos x="154" y="259"/>
                      </a:cxn>
                      <a:cxn ang="0">
                        <a:pos x="140" y="251"/>
                      </a:cxn>
                      <a:cxn ang="0">
                        <a:pos x="131" y="229"/>
                      </a:cxn>
                      <a:cxn ang="0">
                        <a:pos x="109" y="196"/>
                      </a:cxn>
                      <a:cxn ang="0">
                        <a:pos x="112" y="177"/>
                      </a:cxn>
                    </a:cxnLst>
                    <a:rect l="0" t="0" r="r" b="b"/>
                    <a:pathLst>
                      <a:path w="467" h="405">
                        <a:moveTo>
                          <a:pt x="112" y="177"/>
                        </a:moveTo>
                        <a:cubicBezTo>
                          <a:pt x="102" y="154"/>
                          <a:pt x="102" y="154"/>
                          <a:pt x="102" y="154"/>
                        </a:cubicBezTo>
                        <a:cubicBezTo>
                          <a:pt x="102" y="151"/>
                          <a:pt x="105" y="151"/>
                          <a:pt x="106" y="149"/>
                        </a:cubicBezTo>
                        <a:cubicBezTo>
                          <a:pt x="109" y="139"/>
                          <a:pt x="110" y="134"/>
                          <a:pt x="113" y="126"/>
                        </a:cubicBezTo>
                        <a:cubicBezTo>
                          <a:pt x="115" y="117"/>
                          <a:pt x="124" y="115"/>
                          <a:pt x="124" y="104"/>
                        </a:cubicBezTo>
                        <a:cubicBezTo>
                          <a:pt x="124" y="97"/>
                          <a:pt x="122" y="91"/>
                          <a:pt x="122" y="86"/>
                        </a:cubicBezTo>
                        <a:cubicBezTo>
                          <a:pt x="122" y="83"/>
                          <a:pt x="124" y="82"/>
                          <a:pt x="125" y="81"/>
                        </a:cubicBezTo>
                        <a:cubicBezTo>
                          <a:pt x="125" y="77"/>
                          <a:pt x="125" y="77"/>
                          <a:pt x="125" y="77"/>
                        </a:cubicBezTo>
                        <a:cubicBezTo>
                          <a:pt x="121" y="78"/>
                          <a:pt x="120" y="81"/>
                          <a:pt x="117" y="81"/>
                        </a:cubicBezTo>
                        <a:cubicBezTo>
                          <a:pt x="112" y="81"/>
                          <a:pt x="110" y="79"/>
                          <a:pt x="108" y="77"/>
                        </a:cubicBezTo>
                        <a:cubicBezTo>
                          <a:pt x="101" y="82"/>
                          <a:pt x="98" y="88"/>
                          <a:pt x="86" y="88"/>
                        </a:cubicBezTo>
                        <a:cubicBezTo>
                          <a:pt x="76" y="88"/>
                          <a:pt x="73" y="77"/>
                          <a:pt x="64" y="77"/>
                        </a:cubicBezTo>
                        <a:cubicBezTo>
                          <a:pt x="54" y="77"/>
                          <a:pt x="56" y="87"/>
                          <a:pt x="48" y="87"/>
                        </a:cubicBezTo>
                        <a:cubicBezTo>
                          <a:pt x="40" y="87"/>
                          <a:pt x="35" y="75"/>
                          <a:pt x="27" y="79"/>
                        </a:cubicBezTo>
                        <a:cubicBezTo>
                          <a:pt x="22" y="79"/>
                          <a:pt x="22" y="79"/>
                          <a:pt x="22" y="79"/>
                        </a:cubicBezTo>
                        <a:cubicBezTo>
                          <a:pt x="24" y="79"/>
                          <a:pt x="25" y="78"/>
                          <a:pt x="26" y="77"/>
                        </a:cubicBezTo>
                        <a:cubicBezTo>
                          <a:pt x="23" y="74"/>
                          <a:pt x="10" y="67"/>
                          <a:pt x="15" y="63"/>
                        </a:cubicBezTo>
                        <a:cubicBezTo>
                          <a:pt x="11" y="57"/>
                          <a:pt x="6" y="58"/>
                          <a:pt x="0" y="55"/>
                        </a:cubicBezTo>
                        <a:cubicBezTo>
                          <a:pt x="4" y="50"/>
                          <a:pt x="9" y="51"/>
                          <a:pt x="9" y="43"/>
                        </a:cubicBezTo>
                        <a:cubicBezTo>
                          <a:pt x="9" y="40"/>
                          <a:pt x="8" y="40"/>
                          <a:pt x="9" y="37"/>
                        </a:cubicBezTo>
                        <a:cubicBezTo>
                          <a:pt x="6" y="37"/>
                          <a:pt x="1" y="38"/>
                          <a:pt x="1" y="35"/>
                        </a:cubicBezTo>
                        <a:cubicBezTo>
                          <a:pt x="1" y="22"/>
                          <a:pt x="33" y="24"/>
                          <a:pt x="41" y="20"/>
                        </a:cubicBezTo>
                        <a:cubicBezTo>
                          <a:pt x="40" y="17"/>
                          <a:pt x="38" y="18"/>
                          <a:pt x="38" y="15"/>
                        </a:cubicBezTo>
                        <a:cubicBezTo>
                          <a:pt x="38" y="11"/>
                          <a:pt x="46" y="13"/>
                          <a:pt x="48" y="13"/>
                        </a:cubicBezTo>
                        <a:cubicBezTo>
                          <a:pt x="53" y="13"/>
                          <a:pt x="62" y="13"/>
                          <a:pt x="62" y="13"/>
                        </a:cubicBezTo>
                        <a:cubicBezTo>
                          <a:pt x="67" y="13"/>
                          <a:pt x="75" y="7"/>
                          <a:pt x="80" y="4"/>
                        </a:cubicBezTo>
                        <a:cubicBezTo>
                          <a:pt x="86" y="0"/>
                          <a:pt x="98" y="0"/>
                          <a:pt x="106" y="0"/>
                        </a:cubicBezTo>
                        <a:cubicBezTo>
                          <a:pt x="117" y="0"/>
                          <a:pt x="117" y="7"/>
                          <a:pt x="127" y="7"/>
                        </a:cubicBezTo>
                        <a:cubicBezTo>
                          <a:pt x="127" y="12"/>
                          <a:pt x="144" y="15"/>
                          <a:pt x="149" y="15"/>
                        </a:cubicBezTo>
                        <a:cubicBezTo>
                          <a:pt x="162" y="15"/>
                          <a:pt x="170" y="15"/>
                          <a:pt x="174" y="15"/>
                        </a:cubicBezTo>
                        <a:cubicBezTo>
                          <a:pt x="186" y="15"/>
                          <a:pt x="192" y="3"/>
                          <a:pt x="205" y="3"/>
                        </a:cubicBezTo>
                        <a:cubicBezTo>
                          <a:pt x="219" y="3"/>
                          <a:pt x="218" y="12"/>
                          <a:pt x="223" y="21"/>
                        </a:cubicBezTo>
                        <a:cubicBezTo>
                          <a:pt x="224" y="23"/>
                          <a:pt x="233" y="28"/>
                          <a:pt x="233" y="28"/>
                        </a:cubicBezTo>
                        <a:cubicBezTo>
                          <a:pt x="241" y="31"/>
                          <a:pt x="243" y="44"/>
                          <a:pt x="256" y="44"/>
                        </a:cubicBezTo>
                        <a:cubicBezTo>
                          <a:pt x="265" y="44"/>
                          <a:pt x="265" y="36"/>
                          <a:pt x="271" y="34"/>
                        </a:cubicBezTo>
                        <a:cubicBezTo>
                          <a:pt x="275" y="33"/>
                          <a:pt x="274" y="33"/>
                          <a:pt x="278" y="33"/>
                        </a:cubicBezTo>
                        <a:cubicBezTo>
                          <a:pt x="279" y="35"/>
                          <a:pt x="279" y="39"/>
                          <a:pt x="281" y="41"/>
                        </a:cubicBezTo>
                        <a:cubicBezTo>
                          <a:pt x="280" y="41"/>
                          <a:pt x="281" y="42"/>
                          <a:pt x="281" y="43"/>
                        </a:cubicBezTo>
                        <a:cubicBezTo>
                          <a:pt x="281" y="48"/>
                          <a:pt x="284" y="47"/>
                          <a:pt x="286" y="51"/>
                        </a:cubicBezTo>
                        <a:cubicBezTo>
                          <a:pt x="290" y="56"/>
                          <a:pt x="286" y="59"/>
                          <a:pt x="289" y="65"/>
                        </a:cubicBezTo>
                        <a:cubicBezTo>
                          <a:pt x="291" y="70"/>
                          <a:pt x="297" y="67"/>
                          <a:pt x="301" y="68"/>
                        </a:cubicBezTo>
                        <a:cubicBezTo>
                          <a:pt x="305" y="69"/>
                          <a:pt x="306" y="73"/>
                          <a:pt x="309" y="76"/>
                        </a:cubicBezTo>
                        <a:cubicBezTo>
                          <a:pt x="312" y="79"/>
                          <a:pt x="323" y="78"/>
                          <a:pt x="329" y="78"/>
                        </a:cubicBezTo>
                        <a:cubicBezTo>
                          <a:pt x="337" y="78"/>
                          <a:pt x="345" y="77"/>
                          <a:pt x="350" y="76"/>
                        </a:cubicBezTo>
                        <a:cubicBezTo>
                          <a:pt x="350" y="72"/>
                          <a:pt x="350" y="71"/>
                          <a:pt x="350" y="68"/>
                        </a:cubicBezTo>
                        <a:cubicBezTo>
                          <a:pt x="350" y="64"/>
                          <a:pt x="355" y="64"/>
                          <a:pt x="359" y="63"/>
                        </a:cubicBezTo>
                        <a:cubicBezTo>
                          <a:pt x="364" y="61"/>
                          <a:pt x="363" y="59"/>
                          <a:pt x="368" y="57"/>
                        </a:cubicBezTo>
                        <a:cubicBezTo>
                          <a:pt x="376" y="54"/>
                          <a:pt x="381" y="56"/>
                          <a:pt x="387" y="51"/>
                        </a:cubicBezTo>
                        <a:cubicBezTo>
                          <a:pt x="397" y="57"/>
                          <a:pt x="403" y="57"/>
                          <a:pt x="412" y="60"/>
                        </a:cubicBezTo>
                        <a:cubicBezTo>
                          <a:pt x="423" y="64"/>
                          <a:pt x="426" y="74"/>
                          <a:pt x="439" y="74"/>
                        </a:cubicBezTo>
                        <a:cubicBezTo>
                          <a:pt x="439" y="76"/>
                          <a:pt x="442" y="77"/>
                          <a:pt x="443" y="79"/>
                        </a:cubicBezTo>
                        <a:cubicBezTo>
                          <a:pt x="445" y="86"/>
                          <a:pt x="442" y="92"/>
                          <a:pt x="445" y="96"/>
                        </a:cubicBezTo>
                        <a:cubicBezTo>
                          <a:pt x="442" y="98"/>
                          <a:pt x="435" y="114"/>
                          <a:pt x="435" y="115"/>
                        </a:cubicBezTo>
                        <a:cubicBezTo>
                          <a:pt x="435" y="116"/>
                          <a:pt x="436" y="118"/>
                          <a:pt x="435" y="119"/>
                        </a:cubicBezTo>
                        <a:cubicBezTo>
                          <a:pt x="436" y="121"/>
                          <a:pt x="435" y="122"/>
                          <a:pt x="436" y="124"/>
                        </a:cubicBezTo>
                        <a:cubicBezTo>
                          <a:pt x="436" y="138"/>
                          <a:pt x="436" y="138"/>
                          <a:pt x="436" y="138"/>
                        </a:cubicBezTo>
                        <a:cubicBezTo>
                          <a:pt x="438" y="142"/>
                          <a:pt x="437" y="145"/>
                          <a:pt x="439" y="149"/>
                        </a:cubicBezTo>
                        <a:cubicBezTo>
                          <a:pt x="440" y="153"/>
                          <a:pt x="449" y="149"/>
                          <a:pt x="449" y="156"/>
                        </a:cubicBezTo>
                        <a:cubicBezTo>
                          <a:pt x="449" y="165"/>
                          <a:pt x="439" y="164"/>
                          <a:pt x="439" y="171"/>
                        </a:cubicBezTo>
                        <a:cubicBezTo>
                          <a:pt x="439" y="177"/>
                          <a:pt x="443" y="177"/>
                          <a:pt x="445" y="179"/>
                        </a:cubicBezTo>
                        <a:cubicBezTo>
                          <a:pt x="452" y="194"/>
                          <a:pt x="467" y="196"/>
                          <a:pt x="467" y="215"/>
                        </a:cubicBezTo>
                        <a:cubicBezTo>
                          <a:pt x="456" y="218"/>
                          <a:pt x="448" y="220"/>
                          <a:pt x="448" y="232"/>
                        </a:cubicBezTo>
                        <a:cubicBezTo>
                          <a:pt x="448" y="235"/>
                          <a:pt x="450" y="238"/>
                          <a:pt x="450" y="240"/>
                        </a:cubicBezTo>
                        <a:cubicBezTo>
                          <a:pt x="450" y="240"/>
                          <a:pt x="448" y="240"/>
                          <a:pt x="448" y="240"/>
                        </a:cubicBezTo>
                        <a:cubicBezTo>
                          <a:pt x="439" y="240"/>
                          <a:pt x="420" y="235"/>
                          <a:pt x="408" y="235"/>
                        </a:cubicBezTo>
                        <a:cubicBezTo>
                          <a:pt x="406" y="235"/>
                          <a:pt x="393" y="231"/>
                          <a:pt x="393" y="231"/>
                        </a:cubicBezTo>
                        <a:cubicBezTo>
                          <a:pt x="388" y="226"/>
                          <a:pt x="388" y="213"/>
                          <a:pt x="379" y="213"/>
                        </a:cubicBezTo>
                        <a:cubicBezTo>
                          <a:pt x="374" y="213"/>
                          <a:pt x="372" y="217"/>
                          <a:pt x="370" y="220"/>
                        </a:cubicBezTo>
                        <a:cubicBezTo>
                          <a:pt x="348" y="220"/>
                          <a:pt x="348" y="220"/>
                          <a:pt x="348" y="220"/>
                        </a:cubicBezTo>
                        <a:cubicBezTo>
                          <a:pt x="341" y="217"/>
                          <a:pt x="337" y="212"/>
                          <a:pt x="333" y="207"/>
                        </a:cubicBezTo>
                        <a:cubicBezTo>
                          <a:pt x="327" y="202"/>
                          <a:pt x="320" y="205"/>
                          <a:pt x="315" y="200"/>
                        </a:cubicBezTo>
                        <a:cubicBezTo>
                          <a:pt x="313" y="197"/>
                          <a:pt x="314" y="194"/>
                          <a:pt x="313" y="192"/>
                        </a:cubicBezTo>
                        <a:cubicBezTo>
                          <a:pt x="308" y="182"/>
                          <a:pt x="299" y="168"/>
                          <a:pt x="286" y="168"/>
                        </a:cubicBezTo>
                        <a:cubicBezTo>
                          <a:pt x="280" y="168"/>
                          <a:pt x="278" y="176"/>
                          <a:pt x="278" y="183"/>
                        </a:cubicBezTo>
                        <a:cubicBezTo>
                          <a:pt x="278" y="187"/>
                          <a:pt x="278" y="189"/>
                          <a:pt x="278" y="193"/>
                        </a:cubicBezTo>
                        <a:cubicBezTo>
                          <a:pt x="281" y="203"/>
                          <a:pt x="293" y="222"/>
                          <a:pt x="304" y="224"/>
                        </a:cubicBezTo>
                        <a:cubicBezTo>
                          <a:pt x="304" y="229"/>
                          <a:pt x="306" y="231"/>
                          <a:pt x="307" y="235"/>
                        </a:cubicBezTo>
                        <a:cubicBezTo>
                          <a:pt x="312" y="233"/>
                          <a:pt x="311" y="228"/>
                          <a:pt x="315" y="227"/>
                        </a:cubicBezTo>
                        <a:cubicBezTo>
                          <a:pt x="316" y="228"/>
                          <a:pt x="316" y="230"/>
                          <a:pt x="316" y="231"/>
                        </a:cubicBezTo>
                        <a:cubicBezTo>
                          <a:pt x="316" y="237"/>
                          <a:pt x="313" y="240"/>
                          <a:pt x="313" y="246"/>
                        </a:cubicBezTo>
                        <a:cubicBezTo>
                          <a:pt x="313" y="252"/>
                          <a:pt x="324" y="255"/>
                          <a:pt x="331" y="255"/>
                        </a:cubicBezTo>
                        <a:cubicBezTo>
                          <a:pt x="360" y="255"/>
                          <a:pt x="363" y="237"/>
                          <a:pt x="379" y="225"/>
                        </a:cubicBezTo>
                        <a:cubicBezTo>
                          <a:pt x="379" y="241"/>
                          <a:pt x="379" y="241"/>
                          <a:pt x="379" y="241"/>
                        </a:cubicBezTo>
                        <a:cubicBezTo>
                          <a:pt x="385" y="254"/>
                          <a:pt x="393" y="256"/>
                          <a:pt x="406" y="260"/>
                        </a:cubicBezTo>
                        <a:cubicBezTo>
                          <a:pt x="411" y="261"/>
                          <a:pt x="411" y="269"/>
                          <a:pt x="414" y="271"/>
                        </a:cubicBezTo>
                        <a:cubicBezTo>
                          <a:pt x="414" y="270"/>
                          <a:pt x="414" y="270"/>
                          <a:pt x="414" y="270"/>
                        </a:cubicBezTo>
                        <a:cubicBezTo>
                          <a:pt x="416" y="274"/>
                          <a:pt x="423" y="273"/>
                          <a:pt x="423" y="277"/>
                        </a:cubicBezTo>
                        <a:cubicBezTo>
                          <a:pt x="423" y="288"/>
                          <a:pt x="410" y="291"/>
                          <a:pt x="410" y="302"/>
                        </a:cubicBezTo>
                        <a:cubicBezTo>
                          <a:pt x="403" y="302"/>
                          <a:pt x="399" y="303"/>
                          <a:pt x="397" y="309"/>
                        </a:cubicBezTo>
                        <a:cubicBezTo>
                          <a:pt x="395" y="314"/>
                          <a:pt x="396" y="321"/>
                          <a:pt x="390" y="321"/>
                        </a:cubicBezTo>
                        <a:cubicBezTo>
                          <a:pt x="384" y="321"/>
                          <a:pt x="384" y="334"/>
                          <a:pt x="378" y="334"/>
                        </a:cubicBezTo>
                        <a:cubicBezTo>
                          <a:pt x="374" y="334"/>
                          <a:pt x="365" y="342"/>
                          <a:pt x="365" y="347"/>
                        </a:cubicBezTo>
                        <a:cubicBezTo>
                          <a:pt x="353" y="349"/>
                          <a:pt x="327" y="354"/>
                          <a:pt x="327" y="364"/>
                        </a:cubicBezTo>
                        <a:cubicBezTo>
                          <a:pt x="327" y="365"/>
                          <a:pt x="327" y="367"/>
                          <a:pt x="328" y="368"/>
                        </a:cubicBezTo>
                        <a:cubicBezTo>
                          <a:pt x="318" y="373"/>
                          <a:pt x="304" y="376"/>
                          <a:pt x="294" y="378"/>
                        </a:cubicBezTo>
                        <a:cubicBezTo>
                          <a:pt x="289" y="380"/>
                          <a:pt x="271" y="392"/>
                          <a:pt x="265" y="395"/>
                        </a:cubicBezTo>
                        <a:cubicBezTo>
                          <a:pt x="252" y="395"/>
                          <a:pt x="252" y="395"/>
                          <a:pt x="252" y="395"/>
                        </a:cubicBezTo>
                        <a:cubicBezTo>
                          <a:pt x="244" y="400"/>
                          <a:pt x="243" y="404"/>
                          <a:pt x="234" y="404"/>
                        </a:cubicBezTo>
                        <a:cubicBezTo>
                          <a:pt x="231" y="405"/>
                          <a:pt x="231" y="405"/>
                          <a:pt x="231" y="405"/>
                        </a:cubicBezTo>
                        <a:cubicBezTo>
                          <a:pt x="229" y="405"/>
                          <a:pt x="218" y="400"/>
                          <a:pt x="217" y="399"/>
                        </a:cubicBezTo>
                        <a:cubicBezTo>
                          <a:pt x="216" y="399"/>
                          <a:pt x="219" y="399"/>
                          <a:pt x="217" y="394"/>
                        </a:cubicBezTo>
                        <a:cubicBezTo>
                          <a:pt x="212" y="387"/>
                          <a:pt x="209" y="380"/>
                          <a:pt x="209" y="372"/>
                        </a:cubicBezTo>
                        <a:cubicBezTo>
                          <a:pt x="204" y="371"/>
                          <a:pt x="207" y="363"/>
                          <a:pt x="208" y="359"/>
                        </a:cubicBezTo>
                        <a:cubicBezTo>
                          <a:pt x="210" y="349"/>
                          <a:pt x="203" y="345"/>
                          <a:pt x="198" y="340"/>
                        </a:cubicBezTo>
                        <a:cubicBezTo>
                          <a:pt x="193" y="335"/>
                          <a:pt x="181" y="320"/>
                          <a:pt x="181" y="309"/>
                        </a:cubicBezTo>
                        <a:cubicBezTo>
                          <a:pt x="165" y="306"/>
                          <a:pt x="162" y="297"/>
                          <a:pt x="162" y="280"/>
                        </a:cubicBezTo>
                        <a:cubicBezTo>
                          <a:pt x="162" y="270"/>
                          <a:pt x="156" y="268"/>
                          <a:pt x="154" y="259"/>
                        </a:cubicBezTo>
                        <a:cubicBezTo>
                          <a:pt x="154" y="259"/>
                          <a:pt x="154" y="259"/>
                          <a:pt x="154" y="259"/>
                        </a:cubicBezTo>
                        <a:cubicBezTo>
                          <a:pt x="152" y="258"/>
                          <a:pt x="150" y="255"/>
                          <a:pt x="148" y="254"/>
                        </a:cubicBezTo>
                        <a:cubicBezTo>
                          <a:pt x="147" y="252"/>
                          <a:pt x="141" y="253"/>
                          <a:pt x="140" y="251"/>
                        </a:cubicBezTo>
                        <a:cubicBezTo>
                          <a:pt x="137" y="249"/>
                          <a:pt x="138" y="242"/>
                          <a:pt x="137" y="239"/>
                        </a:cubicBezTo>
                        <a:cubicBezTo>
                          <a:pt x="136" y="235"/>
                          <a:pt x="132" y="231"/>
                          <a:pt x="131" y="229"/>
                        </a:cubicBezTo>
                        <a:cubicBezTo>
                          <a:pt x="125" y="221"/>
                          <a:pt x="121" y="214"/>
                          <a:pt x="116" y="207"/>
                        </a:cubicBezTo>
                        <a:cubicBezTo>
                          <a:pt x="115" y="205"/>
                          <a:pt x="109" y="198"/>
                          <a:pt x="109" y="196"/>
                        </a:cubicBezTo>
                        <a:cubicBezTo>
                          <a:pt x="109" y="192"/>
                          <a:pt x="112" y="182"/>
                          <a:pt x="112" y="175"/>
                        </a:cubicBezTo>
                        <a:lnTo>
                          <a:pt x="112" y="177"/>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43" name="Freeform: Shape 234"/>
                  <p:cNvSpPr/>
                  <p:nvPr/>
                </p:nvSpPr>
                <p:spPr bwMode="auto">
                  <a:xfrm>
                    <a:off x="5713413" y="2714625"/>
                    <a:ext cx="33338" cy="63500"/>
                  </a:xfrm>
                  <a:custGeom>
                    <a:avLst/>
                    <a:gdLst/>
                    <a:ahLst/>
                    <a:cxnLst>
                      <a:cxn ang="0">
                        <a:pos x="25" y="30"/>
                      </a:cxn>
                      <a:cxn ang="0">
                        <a:pos x="11" y="48"/>
                      </a:cxn>
                      <a:cxn ang="0">
                        <a:pos x="0" y="35"/>
                      </a:cxn>
                      <a:cxn ang="0">
                        <a:pos x="6" y="0"/>
                      </a:cxn>
                      <a:cxn ang="0">
                        <a:pos x="25" y="30"/>
                      </a:cxn>
                    </a:cxnLst>
                    <a:rect l="0" t="0" r="r" b="b"/>
                    <a:pathLst>
                      <a:path w="25" h="48">
                        <a:moveTo>
                          <a:pt x="25" y="30"/>
                        </a:moveTo>
                        <a:cubicBezTo>
                          <a:pt x="25" y="37"/>
                          <a:pt x="20" y="48"/>
                          <a:pt x="11" y="48"/>
                        </a:cubicBezTo>
                        <a:cubicBezTo>
                          <a:pt x="5" y="48"/>
                          <a:pt x="0" y="41"/>
                          <a:pt x="0" y="35"/>
                        </a:cubicBezTo>
                        <a:cubicBezTo>
                          <a:pt x="0" y="22"/>
                          <a:pt x="6" y="13"/>
                          <a:pt x="6" y="0"/>
                        </a:cubicBezTo>
                        <a:cubicBezTo>
                          <a:pt x="13" y="10"/>
                          <a:pt x="25" y="15"/>
                          <a:pt x="25" y="3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44" name="Freeform: Shape 235"/>
                  <p:cNvSpPr/>
                  <p:nvPr/>
                </p:nvSpPr>
                <p:spPr bwMode="auto">
                  <a:xfrm>
                    <a:off x="5397500" y="2195513"/>
                    <a:ext cx="677863" cy="544513"/>
                  </a:xfrm>
                  <a:custGeom>
                    <a:avLst/>
                    <a:gdLst/>
                    <a:ahLst/>
                    <a:cxnLst>
                      <a:cxn ang="0">
                        <a:pos x="148" y="270"/>
                      </a:cxn>
                      <a:cxn ang="0">
                        <a:pos x="174" y="340"/>
                      </a:cxn>
                      <a:cxn ang="0">
                        <a:pos x="200" y="401"/>
                      </a:cxn>
                      <a:cxn ang="0">
                        <a:pos x="216" y="401"/>
                      </a:cxn>
                      <a:cxn ang="0">
                        <a:pos x="237" y="379"/>
                      </a:cxn>
                      <a:cxn ang="0">
                        <a:pos x="243" y="341"/>
                      </a:cxn>
                      <a:cxn ang="0">
                        <a:pos x="268" y="298"/>
                      </a:cxn>
                      <a:cxn ang="0">
                        <a:pos x="326" y="240"/>
                      </a:cxn>
                      <a:cxn ang="0">
                        <a:pos x="374" y="218"/>
                      </a:cxn>
                      <a:cxn ang="0">
                        <a:pos x="409" y="259"/>
                      </a:cxn>
                      <a:cxn ang="0">
                        <a:pos x="423" y="302"/>
                      </a:cxn>
                      <a:cxn ang="0">
                        <a:pos x="457" y="300"/>
                      </a:cxn>
                      <a:cxn ang="0">
                        <a:pos x="476" y="367"/>
                      </a:cxn>
                      <a:cxn ang="0">
                        <a:pos x="489" y="358"/>
                      </a:cxn>
                      <a:cxn ang="0">
                        <a:pos x="472" y="316"/>
                      </a:cxn>
                      <a:cxn ang="0">
                        <a:pos x="473" y="288"/>
                      </a:cxn>
                      <a:cxn ang="0">
                        <a:pos x="483" y="254"/>
                      </a:cxn>
                      <a:cxn ang="0">
                        <a:pos x="487" y="213"/>
                      </a:cxn>
                      <a:cxn ang="0">
                        <a:pos x="467" y="197"/>
                      </a:cxn>
                      <a:cxn ang="0">
                        <a:pos x="445" y="125"/>
                      </a:cxn>
                      <a:cxn ang="0">
                        <a:pos x="423" y="130"/>
                      </a:cxn>
                      <a:cxn ang="0">
                        <a:pos x="373" y="144"/>
                      </a:cxn>
                      <a:cxn ang="0">
                        <a:pos x="341" y="147"/>
                      </a:cxn>
                      <a:cxn ang="0">
                        <a:pos x="295" y="136"/>
                      </a:cxn>
                      <a:cxn ang="0">
                        <a:pos x="254" y="116"/>
                      </a:cxn>
                      <a:cxn ang="0">
                        <a:pos x="226" y="89"/>
                      </a:cxn>
                      <a:cxn ang="0">
                        <a:pos x="229" y="69"/>
                      </a:cxn>
                      <a:cxn ang="0">
                        <a:pos x="213" y="43"/>
                      </a:cxn>
                      <a:cxn ang="0">
                        <a:pos x="178" y="16"/>
                      </a:cxn>
                      <a:cxn ang="0">
                        <a:pos x="131" y="0"/>
                      </a:cxn>
                      <a:cxn ang="0">
                        <a:pos x="94" y="21"/>
                      </a:cxn>
                      <a:cxn ang="0">
                        <a:pos x="65" y="13"/>
                      </a:cxn>
                      <a:cxn ang="0">
                        <a:pos x="23" y="46"/>
                      </a:cxn>
                      <a:cxn ang="0">
                        <a:pos x="0" y="64"/>
                      </a:cxn>
                      <a:cxn ang="0">
                        <a:pos x="1" y="87"/>
                      </a:cxn>
                      <a:cxn ang="0">
                        <a:pos x="4" y="120"/>
                      </a:cxn>
                      <a:cxn ang="0">
                        <a:pos x="13" y="181"/>
                      </a:cxn>
                      <a:cxn ang="0">
                        <a:pos x="34" y="185"/>
                      </a:cxn>
                      <a:cxn ang="0">
                        <a:pos x="70" y="185"/>
                      </a:cxn>
                      <a:cxn ang="0">
                        <a:pos x="118" y="219"/>
                      </a:cxn>
                      <a:cxn ang="0">
                        <a:pos x="127" y="248"/>
                      </a:cxn>
                      <a:cxn ang="0">
                        <a:pos x="145" y="233"/>
                      </a:cxn>
                      <a:cxn ang="0">
                        <a:pos x="149" y="265"/>
                      </a:cxn>
                    </a:cxnLst>
                    <a:rect l="0" t="0" r="r" b="b"/>
                    <a:pathLst>
                      <a:path w="509" h="410">
                        <a:moveTo>
                          <a:pt x="149" y="265"/>
                        </a:moveTo>
                        <a:cubicBezTo>
                          <a:pt x="147" y="263"/>
                          <a:pt x="147" y="263"/>
                          <a:pt x="147" y="263"/>
                        </a:cubicBezTo>
                        <a:cubicBezTo>
                          <a:pt x="147" y="265"/>
                          <a:pt x="148" y="268"/>
                          <a:pt x="148" y="270"/>
                        </a:cubicBezTo>
                        <a:cubicBezTo>
                          <a:pt x="148" y="278"/>
                          <a:pt x="153" y="286"/>
                          <a:pt x="155" y="295"/>
                        </a:cubicBezTo>
                        <a:cubicBezTo>
                          <a:pt x="158" y="305"/>
                          <a:pt x="166" y="319"/>
                          <a:pt x="168" y="326"/>
                        </a:cubicBezTo>
                        <a:cubicBezTo>
                          <a:pt x="170" y="332"/>
                          <a:pt x="170" y="334"/>
                          <a:pt x="174" y="340"/>
                        </a:cubicBezTo>
                        <a:cubicBezTo>
                          <a:pt x="177" y="345"/>
                          <a:pt x="175" y="351"/>
                          <a:pt x="179" y="358"/>
                        </a:cubicBezTo>
                        <a:cubicBezTo>
                          <a:pt x="180" y="362"/>
                          <a:pt x="187" y="366"/>
                          <a:pt x="188" y="372"/>
                        </a:cubicBezTo>
                        <a:cubicBezTo>
                          <a:pt x="191" y="382"/>
                          <a:pt x="196" y="390"/>
                          <a:pt x="200" y="401"/>
                        </a:cubicBezTo>
                        <a:cubicBezTo>
                          <a:pt x="200" y="402"/>
                          <a:pt x="202" y="405"/>
                          <a:pt x="204" y="405"/>
                        </a:cubicBezTo>
                        <a:cubicBezTo>
                          <a:pt x="204" y="409"/>
                          <a:pt x="207" y="410"/>
                          <a:pt x="210" y="410"/>
                        </a:cubicBezTo>
                        <a:cubicBezTo>
                          <a:pt x="214" y="410"/>
                          <a:pt x="214" y="405"/>
                          <a:pt x="216" y="401"/>
                        </a:cubicBezTo>
                        <a:cubicBezTo>
                          <a:pt x="218" y="397"/>
                          <a:pt x="219" y="398"/>
                          <a:pt x="224" y="396"/>
                        </a:cubicBezTo>
                        <a:cubicBezTo>
                          <a:pt x="228" y="394"/>
                          <a:pt x="227" y="382"/>
                          <a:pt x="233" y="381"/>
                        </a:cubicBezTo>
                        <a:cubicBezTo>
                          <a:pt x="234" y="380"/>
                          <a:pt x="237" y="380"/>
                          <a:pt x="237" y="379"/>
                        </a:cubicBezTo>
                        <a:cubicBezTo>
                          <a:pt x="240" y="379"/>
                          <a:pt x="240" y="379"/>
                          <a:pt x="240" y="379"/>
                        </a:cubicBezTo>
                        <a:cubicBezTo>
                          <a:pt x="237" y="367"/>
                          <a:pt x="237" y="367"/>
                          <a:pt x="237" y="367"/>
                        </a:cubicBezTo>
                        <a:cubicBezTo>
                          <a:pt x="237" y="359"/>
                          <a:pt x="243" y="352"/>
                          <a:pt x="243" y="341"/>
                        </a:cubicBezTo>
                        <a:cubicBezTo>
                          <a:pt x="243" y="334"/>
                          <a:pt x="240" y="329"/>
                          <a:pt x="240" y="321"/>
                        </a:cubicBezTo>
                        <a:cubicBezTo>
                          <a:pt x="240" y="312"/>
                          <a:pt x="249" y="311"/>
                          <a:pt x="257" y="308"/>
                        </a:cubicBezTo>
                        <a:cubicBezTo>
                          <a:pt x="260" y="307"/>
                          <a:pt x="265" y="302"/>
                          <a:pt x="268" y="298"/>
                        </a:cubicBezTo>
                        <a:cubicBezTo>
                          <a:pt x="277" y="290"/>
                          <a:pt x="284" y="281"/>
                          <a:pt x="293" y="272"/>
                        </a:cubicBezTo>
                        <a:cubicBezTo>
                          <a:pt x="300" y="265"/>
                          <a:pt x="313" y="263"/>
                          <a:pt x="321" y="255"/>
                        </a:cubicBezTo>
                        <a:cubicBezTo>
                          <a:pt x="325" y="251"/>
                          <a:pt x="325" y="246"/>
                          <a:pt x="326" y="240"/>
                        </a:cubicBezTo>
                        <a:cubicBezTo>
                          <a:pt x="328" y="236"/>
                          <a:pt x="337" y="236"/>
                          <a:pt x="340" y="229"/>
                        </a:cubicBezTo>
                        <a:cubicBezTo>
                          <a:pt x="344" y="231"/>
                          <a:pt x="344" y="233"/>
                          <a:pt x="351" y="233"/>
                        </a:cubicBezTo>
                        <a:cubicBezTo>
                          <a:pt x="362" y="233"/>
                          <a:pt x="374" y="231"/>
                          <a:pt x="374" y="218"/>
                        </a:cubicBezTo>
                        <a:cubicBezTo>
                          <a:pt x="381" y="219"/>
                          <a:pt x="389" y="222"/>
                          <a:pt x="390" y="228"/>
                        </a:cubicBezTo>
                        <a:cubicBezTo>
                          <a:pt x="392" y="233"/>
                          <a:pt x="391" y="240"/>
                          <a:pt x="395" y="245"/>
                        </a:cubicBezTo>
                        <a:cubicBezTo>
                          <a:pt x="398" y="251"/>
                          <a:pt x="403" y="255"/>
                          <a:pt x="409" y="259"/>
                        </a:cubicBezTo>
                        <a:cubicBezTo>
                          <a:pt x="414" y="267"/>
                          <a:pt x="419" y="274"/>
                          <a:pt x="422" y="283"/>
                        </a:cubicBezTo>
                        <a:cubicBezTo>
                          <a:pt x="423" y="285"/>
                          <a:pt x="425" y="286"/>
                          <a:pt x="425" y="289"/>
                        </a:cubicBezTo>
                        <a:cubicBezTo>
                          <a:pt x="425" y="293"/>
                          <a:pt x="423" y="296"/>
                          <a:pt x="423" y="302"/>
                        </a:cubicBezTo>
                        <a:cubicBezTo>
                          <a:pt x="423" y="307"/>
                          <a:pt x="423" y="313"/>
                          <a:pt x="430" y="313"/>
                        </a:cubicBezTo>
                        <a:cubicBezTo>
                          <a:pt x="442" y="313"/>
                          <a:pt x="445" y="300"/>
                          <a:pt x="453" y="293"/>
                        </a:cubicBezTo>
                        <a:cubicBezTo>
                          <a:pt x="455" y="295"/>
                          <a:pt x="454" y="297"/>
                          <a:pt x="457" y="300"/>
                        </a:cubicBezTo>
                        <a:cubicBezTo>
                          <a:pt x="457" y="300"/>
                          <a:pt x="461" y="300"/>
                          <a:pt x="462" y="302"/>
                        </a:cubicBezTo>
                        <a:cubicBezTo>
                          <a:pt x="467" y="308"/>
                          <a:pt x="459" y="322"/>
                          <a:pt x="465" y="322"/>
                        </a:cubicBezTo>
                        <a:cubicBezTo>
                          <a:pt x="465" y="336"/>
                          <a:pt x="476" y="347"/>
                          <a:pt x="476" y="367"/>
                        </a:cubicBezTo>
                        <a:cubicBezTo>
                          <a:pt x="476" y="371"/>
                          <a:pt x="473" y="382"/>
                          <a:pt x="476" y="383"/>
                        </a:cubicBezTo>
                        <a:cubicBezTo>
                          <a:pt x="480" y="376"/>
                          <a:pt x="481" y="371"/>
                          <a:pt x="485" y="363"/>
                        </a:cubicBezTo>
                        <a:cubicBezTo>
                          <a:pt x="486" y="361"/>
                          <a:pt x="489" y="360"/>
                          <a:pt x="489" y="358"/>
                        </a:cubicBezTo>
                        <a:cubicBezTo>
                          <a:pt x="489" y="354"/>
                          <a:pt x="483" y="334"/>
                          <a:pt x="479" y="330"/>
                        </a:cubicBezTo>
                        <a:cubicBezTo>
                          <a:pt x="476" y="327"/>
                          <a:pt x="472" y="325"/>
                          <a:pt x="472" y="320"/>
                        </a:cubicBezTo>
                        <a:cubicBezTo>
                          <a:pt x="472" y="319"/>
                          <a:pt x="472" y="318"/>
                          <a:pt x="472" y="316"/>
                        </a:cubicBezTo>
                        <a:cubicBezTo>
                          <a:pt x="472" y="317"/>
                          <a:pt x="472" y="317"/>
                          <a:pt x="472" y="317"/>
                        </a:cubicBezTo>
                        <a:cubicBezTo>
                          <a:pt x="473" y="316"/>
                          <a:pt x="476" y="311"/>
                          <a:pt x="476" y="307"/>
                        </a:cubicBezTo>
                        <a:cubicBezTo>
                          <a:pt x="476" y="302"/>
                          <a:pt x="476" y="293"/>
                          <a:pt x="473" y="288"/>
                        </a:cubicBezTo>
                        <a:cubicBezTo>
                          <a:pt x="470" y="284"/>
                          <a:pt x="464" y="284"/>
                          <a:pt x="464" y="276"/>
                        </a:cubicBezTo>
                        <a:cubicBezTo>
                          <a:pt x="464" y="268"/>
                          <a:pt x="467" y="262"/>
                          <a:pt x="472" y="258"/>
                        </a:cubicBezTo>
                        <a:cubicBezTo>
                          <a:pt x="474" y="255"/>
                          <a:pt x="479" y="256"/>
                          <a:pt x="483" y="254"/>
                        </a:cubicBezTo>
                        <a:cubicBezTo>
                          <a:pt x="493" y="247"/>
                          <a:pt x="500" y="244"/>
                          <a:pt x="509" y="230"/>
                        </a:cubicBezTo>
                        <a:cubicBezTo>
                          <a:pt x="506" y="230"/>
                          <a:pt x="505" y="231"/>
                          <a:pt x="501" y="231"/>
                        </a:cubicBezTo>
                        <a:cubicBezTo>
                          <a:pt x="493" y="231"/>
                          <a:pt x="487" y="222"/>
                          <a:pt x="487" y="213"/>
                        </a:cubicBezTo>
                        <a:cubicBezTo>
                          <a:pt x="483" y="212"/>
                          <a:pt x="482" y="199"/>
                          <a:pt x="478" y="199"/>
                        </a:cubicBezTo>
                        <a:cubicBezTo>
                          <a:pt x="475" y="199"/>
                          <a:pt x="472" y="202"/>
                          <a:pt x="469" y="202"/>
                        </a:cubicBezTo>
                        <a:cubicBezTo>
                          <a:pt x="468" y="202"/>
                          <a:pt x="467" y="199"/>
                          <a:pt x="467" y="197"/>
                        </a:cubicBezTo>
                        <a:cubicBezTo>
                          <a:pt x="467" y="181"/>
                          <a:pt x="479" y="180"/>
                          <a:pt x="479" y="163"/>
                        </a:cubicBezTo>
                        <a:cubicBezTo>
                          <a:pt x="479" y="154"/>
                          <a:pt x="472" y="151"/>
                          <a:pt x="468" y="144"/>
                        </a:cubicBezTo>
                        <a:cubicBezTo>
                          <a:pt x="457" y="139"/>
                          <a:pt x="448" y="140"/>
                          <a:pt x="445" y="125"/>
                        </a:cubicBezTo>
                        <a:cubicBezTo>
                          <a:pt x="442" y="125"/>
                          <a:pt x="442" y="125"/>
                          <a:pt x="442" y="125"/>
                        </a:cubicBezTo>
                        <a:cubicBezTo>
                          <a:pt x="438" y="129"/>
                          <a:pt x="438" y="129"/>
                          <a:pt x="438" y="129"/>
                        </a:cubicBezTo>
                        <a:cubicBezTo>
                          <a:pt x="433" y="131"/>
                          <a:pt x="427" y="126"/>
                          <a:pt x="423" y="130"/>
                        </a:cubicBezTo>
                        <a:cubicBezTo>
                          <a:pt x="422" y="132"/>
                          <a:pt x="421" y="133"/>
                          <a:pt x="418" y="135"/>
                        </a:cubicBezTo>
                        <a:cubicBezTo>
                          <a:pt x="415" y="137"/>
                          <a:pt x="401" y="149"/>
                          <a:pt x="394" y="149"/>
                        </a:cubicBezTo>
                        <a:cubicBezTo>
                          <a:pt x="387" y="149"/>
                          <a:pt x="382" y="144"/>
                          <a:pt x="373" y="144"/>
                        </a:cubicBezTo>
                        <a:cubicBezTo>
                          <a:pt x="362" y="144"/>
                          <a:pt x="360" y="152"/>
                          <a:pt x="354" y="155"/>
                        </a:cubicBezTo>
                        <a:cubicBezTo>
                          <a:pt x="353" y="152"/>
                          <a:pt x="352" y="145"/>
                          <a:pt x="349" y="145"/>
                        </a:cubicBezTo>
                        <a:cubicBezTo>
                          <a:pt x="347" y="145"/>
                          <a:pt x="345" y="147"/>
                          <a:pt x="341" y="147"/>
                        </a:cubicBezTo>
                        <a:cubicBezTo>
                          <a:pt x="335" y="147"/>
                          <a:pt x="329" y="147"/>
                          <a:pt x="323" y="147"/>
                        </a:cubicBezTo>
                        <a:cubicBezTo>
                          <a:pt x="313" y="147"/>
                          <a:pt x="309" y="141"/>
                          <a:pt x="302" y="136"/>
                        </a:cubicBezTo>
                        <a:cubicBezTo>
                          <a:pt x="300" y="135"/>
                          <a:pt x="296" y="139"/>
                          <a:pt x="295" y="136"/>
                        </a:cubicBezTo>
                        <a:cubicBezTo>
                          <a:pt x="293" y="132"/>
                          <a:pt x="293" y="129"/>
                          <a:pt x="290" y="127"/>
                        </a:cubicBezTo>
                        <a:cubicBezTo>
                          <a:pt x="283" y="124"/>
                          <a:pt x="279" y="126"/>
                          <a:pt x="273" y="120"/>
                        </a:cubicBezTo>
                        <a:cubicBezTo>
                          <a:pt x="268" y="115"/>
                          <a:pt x="263" y="118"/>
                          <a:pt x="254" y="116"/>
                        </a:cubicBezTo>
                        <a:cubicBezTo>
                          <a:pt x="246" y="114"/>
                          <a:pt x="243" y="108"/>
                          <a:pt x="236" y="106"/>
                        </a:cubicBezTo>
                        <a:cubicBezTo>
                          <a:pt x="234" y="105"/>
                          <a:pt x="229" y="106"/>
                          <a:pt x="228" y="103"/>
                        </a:cubicBezTo>
                        <a:cubicBezTo>
                          <a:pt x="227" y="98"/>
                          <a:pt x="227" y="94"/>
                          <a:pt x="226" y="89"/>
                        </a:cubicBezTo>
                        <a:cubicBezTo>
                          <a:pt x="226" y="85"/>
                          <a:pt x="226" y="85"/>
                          <a:pt x="226" y="85"/>
                        </a:cubicBezTo>
                        <a:cubicBezTo>
                          <a:pt x="231" y="85"/>
                          <a:pt x="236" y="86"/>
                          <a:pt x="236" y="80"/>
                        </a:cubicBezTo>
                        <a:cubicBezTo>
                          <a:pt x="236" y="75"/>
                          <a:pt x="229" y="74"/>
                          <a:pt x="229" y="69"/>
                        </a:cubicBezTo>
                        <a:cubicBezTo>
                          <a:pt x="229" y="57"/>
                          <a:pt x="246" y="59"/>
                          <a:pt x="246" y="47"/>
                        </a:cubicBezTo>
                        <a:cubicBezTo>
                          <a:pt x="246" y="43"/>
                          <a:pt x="236" y="35"/>
                          <a:pt x="232" y="35"/>
                        </a:cubicBezTo>
                        <a:cubicBezTo>
                          <a:pt x="224" y="35"/>
                          <a:pt x="221" y="42"/>
                          <a:pt x="213" y="43"/>
                        </a:cubicBezTo>
                        <a:cubicBezTo>
                          <a:pt x="205" y="40"/>
                          <a:pt x="200" y="40"/>
                          <a:pt x="194" y="34"/>
                        </a:cubicBezTo>
                        <a:cubicBezTo>
                          <a:pt x="191" y="31"/>
                          <a:pt x="193" y="25"/>
                          <a:pt x="188" y="24"/>
                        </a:cubicBezTo>
                        <a:cubicBezTo>
                          <a:pt x="182" y="22"/>
                          <a:pt x="178" y="24"/>
                          <a:pt x="178" y="16"/>
                        </a:cubicBezTo>
                        <a:cubicBezTo>
                          <a:pt x="172" y="15"/>
                          <a:pt x="168" y="15"/>
                          <a:pt x="163" y="15"/>
                        </a:cubicBezTo>
                        <a:cubicBezTo>
                          <a:pt x="154" y="15"/>
                          <a:pt x="150" y="23"/>
                          <a:pt x="140" y="23"/>
                        </a:cubicBezTo>
                        <a:cubicBezTo>
                          <a:pt x="130" y="23"/>
                          <a:pt x="140" y="0"/>
                          <a:pt x="131" y="0"/>
                        </a:cubicBezTo>
                        <a:cubicBezTo>
                          <a:pt x="122" y="0"/>
                          <a:pt x="120" y="10"/>
                          <a:pt x="116" y="10"/>
                        </a:cubicBezTo>
                        <a:cubicBezTo>
                          <a:pt x="115" y="10"/>
                          <a:pt x="114" y="11"/>
                          <a:pt x="113" y="10"/>
                        </a:cubicBezTo>
                        <a:cubicBezTo>
                          <a:pt x="110" y="16"/>
                          <a:pt x="103" y="21"/>
                          <a:pt x="94" y="21"/>
                        </a:cubicBezTo>
                        <a:cubicBezTo>
                          <a:pt x="91" y="21"/>
                          <a:pt x="90" y="16"/>
                          <a:pt x="86" y="16"/>
                        </a:cubicBezTo>
                        <a:cubicBezTo>
                          <a:pt x="83" y="16"/>
                          <a:pt x="73" y="20"/>
                          <a:pt x="72" y="15"/>
                        </a:cubicBezTo>
                        <a:cubicBezTo>
                          <a:pt x="68" y="15"/>
                          <a:pt x="69" y="13"/>
                          <a:pt x="65" y="13"/>
                        </a:cubicBezTo>
                        <a:cubicBezTo>
                          <a:pt x="54" y="13"/>
                          <a:pt x="53" y="24"/>
                          <a:pt x="45" y="32"/>
                        </a:cubicBezTo>
                        <a:cubicBezTo>
                          <a:pt x="42" y="35"/>
                          <a:pt x="37" y="35"/>
                          <a:pt x="33" y="39"/>
                        </a:cubicBezTo>
                        <a:cubicBezTo>
                          <a:pt x="30" y="42"/>
                          <a:pt x="28" y="46"/>
                          <a:pt x="23" y="46"/>
                        </a:cubicBezTo>
                        <a:cubicBezTo>
                          <a:pt x="19" y="46"/>
                          <a:pt x="16" y="42"/>
                          <a:pt x="12" y="42"/>
                        </a:cubicBezTo>
                        <a:cubicBezTo>
                          <a:pt x="11" y="42"/>
                          <a:pt x="11" y="45"/>
                          <a:pt x="10" y="45"/>
                        </a:cubicBezTo>
                        <a:cubicBezTo>
                          <a:pt x="7" y="47"/>
                          <a:pt x="0" y="63"/>
                          <a:pt x="0" y="64"/>
                        </a:cubicBezTo>
                        <a:cubicBezTo>
                          <a:pt x="0" y="65"/>
                          <a:pt x="1" y="67"/>
                          <a:pt x="0" y="68"/>
                        </a:cubicBezTo>
                        <a:cubicBezTo>
                          <a:pt x="1" y="70"/>
                          <a:pt x="0" y="71"/>
                          <a:pt x="1" y="73"/>
                        </a:cubicBezTo>
                        <a:cubicBezTo>
                          <a:pt x="1" y="87"/>
                          <a:pt x="1" y="87"/>
                          <a:pt x="1" y="87"/>
                        </a:cubicBezTo>
                        <a:cubicBezTo>
                          <a:pt x="3" y="91"/>
                          <a:pt x="2" y="94"/>
                          <a:pt x="4" y="98"/>
                        </a:cubicBezTo>
                        <a:cubicBezTo>
                          <a:pt x="5" y="102"/>
                          <a:pt x="14" y="98"/>
                          <a:pt x="14" y="105"/>
                        </a:cubicBezTo>
                        <a:cubicBezTo>
                          <a:pt x="14" y="114"/>
                          <a:pt x="4" y="113"/>
                          <a:pt x="4" y="120"/>
                        </a:cubicBezTo>
                        <a:cubicBezTo>
                          <a:pt x="4" y="126"/>
                          <a:pt x="8" y="126"/>
                          <a:pt x="10" y="128"/>
                        </a:cubicBezTo>
                        <a:cubicBezTo>
                          <a:pt x="17" y="143"/>
                          <a:pt x="32" y="145"/>
                          <a:pt x="32" y="164"/>
                        </a:cubicBezTo>
                        <a:cubicBezTo>
                          <a:pt x="21" y="167"/>
                          <a:pt x="13" y="169"/>
                          <a:pt x="13" y="181"/>
                        </a:cubicBezTo>
                        <a:cubicBezTo>
                          <a:pt x="13" y="184"/>
                          <a:pt x="15" y="187"/>
                          <a:pt x="15" y="189"/>
                        </a:cubicBezTo>
                        <a:cubicBezTo>
                          <a:pt x="30" y="188"/>
                          <a:pt x="30" y="188"/>
                          <a:pt x="30" y="188"/>
                        </a:cubicBezTo>
                        <a:cubicBezTo>
                          <a:pt x="31" y="187"/>
                          <a:pt x="33" y="186"/>
                          <a:pt x="34" y="185"/>
                        </a:cubicBezTo>
                        <a:cubicBezTo>
                          <a:pt x="46" y="188"/>
                          <a:pt x="46" y="188"/>
                          <a:pt x="46" y="188"/>
                        </a:cubicBezTo>
                        <a:cubicBezTo>
                          <a:pt x="50" y="188"/>
                          <a:pt x="52" y="184"/>
                          <a:pt x="57" y="184"/>
                        </a:cubicBezTo>
                        <a:cubicBezTo>
                          <a:pt x="62" y="184"/>
                          <a:pt x="65" y="184"/>
                          <a:pt x="70" y="185"/>
                        </a:cubicBezTo>
                        <a:cubicBezTo>
                          <a:pt x="75" y="187"/>
                          <a:pt x="78" y="197"/>
                          <a:pt x="82" y="203"/>
                        </a:cubicBezTo>
                        <a:cubicBezTo>
                          <a:pt x="86" y="209"/>
                          <a:pt x="99" y="218"/>
                          <a:pt x="108" y="218"/>
                        </a:cubicBezTo>
                        <a:cubicBezTo>
                          <a:pt x="111" y="218"/>
                          <a:pt x="114" y="218"/>
                          <a:pt x="118" y="219"/>
                        </a:cubicBezTo>
                        <a:cubicBezTo>
                          <a:pt x="116" y="221"/>
                          <a:pt x="116" y="225"/>
                          <a:pt x="112" y="225"/>
                        </a:cubicBezTo>
                        <a:cubicBezTo>
                          <a:pt x="108" y="227"/>
                          <a:pt x="105" y="225"/>
                          <a:pt x="101" y="227"/>
                        </a:cubicBezTo>
                        <a:cubicBezTo>
                          <a:pt x="108" y="234"/>
                          <a:pt x="113" y="248"/>
                          <a:pt x="127" y="248"/>
                        </a:cubicBezTo>
                        <a:cubicBezTo>
                          <a:pt x="138" y="248"/>
                          <a:pt x="139" y="233"/>
                          <a:pt x="144" y="227"/>
                        </a:cubicBezTo>
                        <a:cubicBezTo>
                          <a:pt x="148" y="227"/>
                          <a:pt x="148" y="227"/>
                          <a:pt x="148" y="227"/>
                        </a:cubicBezTo>
                        <a:cubicBezTo>
                          <a:pt x="148" y="229"/>
                          <a:pt x="145" y="232"/>
                          <a:pt x="145" y="233"/>
                        </a:cubicBezTo>
                        <a:cubicBezTo>
                          <a:pt x="145" y="239"/>
                          <a:pt x="150" y="244"/>
                          <a:pt x="150" y="251"/>
                        </a:cubicBezTo>
                        <a:cubicBezTo>
                          <a:pt x="150" y="257"/>
                          <a:pt x="147" y="258"/>
                          <a:pt x="147" y="264"/>
                        </a:cubicBezTo>
                        <a:lnTo>
                          <a:pt x="149" y="265"/>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45" name="Freeform: Shape 236"/>
                  <p:cNvSpPr/>
                  <p:nvPr/>
                </p:nvSpPr>
                <p:spPr bwMode="auto">
                  <a:xfrm>
                    <a:off x="5975350" y="2781300"/>
                    <a:ext cx="177800" cy="192088"/>
                  </a:xfrm>
                  <a:custGeom>
                    <a:avLst/>
                    <a:gdLst/>
                    <a:ahLst/>
                    <a:cxnLst>
                      <a:cxn ang="0">
                        <a:pos x="59" y="74"/>
                      </a:cxn>
                      <a:cxn ang="0">
                        <a:pos x="58" y="70"/>
                      </a:cxn>
                      <a:cxn ang="0">
                        <a:pos x="51" y="68"/>
                      </a:cxn>
                      <a:cxn ang="0">
                        <a:pos x="45" y="53"/>
                      </a:cxn>
                      <a:cxn ang="0">
                        <a:pos x="28" y="38"/>
                      </a:cxn>
                      <a:cxn ang="0">
                        <a:pos x="22" y="25"/>
                      </a:cxn>
                      <a:cxn ang="0">
                        <a:pos x="11" y="21"/>
                      </a:cxn>
                      <a:cxn ang="0">
                        <a:pos x="0" y="3"/>
                      </a:cxn>
                      <a:cxn ang="0">
                        <a:pos x="0" y="0"/>
                      </a:cxn>
                      <a:cxn ang="0">
                        <a:pos x="2" y="0"/>
                      </a:cxn>
                      <a:cxn ang="0">
                        <a:pos x="11" y="4"/>
                      </a:cxn>
                      <a:cxn ang="0">
                        <a:pos x="26" y="4"/>
                      </a:cxn>
                      <a:cxn ang="0">
                        <a:pos x="42" y="20"/>
                      </a:cxn>
                      <a:cxn ang="0">
                        <a:pos x="47" y="23"/>
                      </a:cxn>
                      <a:cxn ang="0">
                        <a:pos x="61" y="35"/>
                      </a:cxn>
                      <a:cxn ang="0">
                        <a:pos x="86" y="53"/>
                      </a:cxn>
                      <a:cxn ang="0">
                        <a:pos x="101" y="64"/>
                      </a:cxn>
                      <a:cxn ang="0">
                        <a:pos x="100" y="66"/>
                      </a:cxn>
                      <a:cxn ang="0">
                        <a:pos x="103" y="66"/>
                      </a:cxn>
                      <a:cxn ang="0">
                        <a:pos x="107" y="70"/>
                      </a:cxn>
                      <a:cxn ang="0">
                        <a:pos x="105" y="74"/>
                      </a:cxn>
                      <a:cxn ang="0">
                        <a:pos x="114" y="81"/>
                      </a:cxn>
                      <a:cxn ang="0">
                        <a:pos x="124" y="98"/>
                      </a:cxn>
                      <a:cxn ang="0">
                        <a:pos x="133" y="106"/>
                      </a:cxn>
                      <a:cxn ang="0">
                        <a:pos x="133" y="125"/>
                      </a:cxn>
                      <a:cxn ang="0">
                        <a:pos x="131" y="138"/>
                      </a:cxn>
                      <a:cxn ang="0">
                        <a:pos x="119" y="144"/>
                      </a:cxn>
                      <a:cxn ang="0">
                        <a:pos x="108" y="132"/>
                      </a:cxn>
                      <a:cxn ang="0">
                        <a:pos x="84" y="112"/>
                      </a:cxn>
                      <a:cxn ang="0">
                        <a:pos x="67" y="85"/>
                      </a:cxn>
                      <a:cxn ang="0">
                        <a:pos x="59" y="74"/>
                      </a:cxn>
                    </a:cxnLst>
                    <a:rect l="0" t="0" r="r" b="b"/>
                    <a:pathLst>
                      <a:path w="133" h="144">
                        <a:moveTo>
                          <a:pt x="59" y="74"/>
                        </a:moveTo>
                        <a:cubicBezTo>
                          <a:pt x="58" y="74"/>
                          <a:pt x="59" y="72"/>
                          <a:pt x="58" y="70"/>
                        </a:cubicBezTo>
                        <a:cubicBezTo>
                          <a:pt x="57" y="69"/>
                          <a:pt x="52" y="69"/>
                          <a:pt x="51" y="68"/>
                        </a:cubicBezTo>
                        <a:cubicBezTo>
                          <a:pt x="49" y="67"/>
                          <a:pt x="45" y="56"/>
                          <a:pt x="45" y="53"/>
                        </a:cubicBezTo>
                        <a:cubicBezTo>
                          <a:pt x="41" y="43"/>
                          <a:pt x="31" y="44"/>
                          <a:pt x="28" y="38"/>
                        </a:cubicBezTo>
                        <a:cubicBezTo>
                          <a:pt x="26" y="33"/>
                          <a:pt x="24" y="30"/>
                          <a:pt x="22" y="25"/>
                        </a:cubicBezTo>
                        <a:cubicBezTo>
                          <a:pt x="20" y="21"/>
                          <a:pt x="15" y="22"/>
                          <a:pt x="11" y="21"/>
                        </a:cubicBezTo>
                        <a:cubicBezTo>
                          <a:pt x="8" y="20"/>
                          <a:pt x="1" y="8"/>
                          <a:pt x="0" y="3"/>
                        </a:cubicBezTo>
                        <a:cubicBezTo>
                          <a:pt x="0" y="0"/>
                          <a:pt x="0" y="0"/>
                          <a:pt x="0" y="0"/>
                        </a:cubicBezTo>
                        <a:cubicBezTo>
                          <a:pt x="0" y="0"/>
                          <a:pt x="1" y="0"/>
                          <a:pt x="2" y="0"/>
                        </a:cubicBezTo>
                        <a:cubicBezTo>
                          <a:pt x="7" y="0"/>
                          <a:pt x="8" y="2"/>
                          <a:pt x="11" y="4"/>
                        </a:cubicBezTo>
                        <a:cubicBezTo>
                          <a:pt x="26" y="4"/>
                          <a:pt x="26" y="4"/>
                          <a:pt x="26" y="4"/>
                        </a:cubicBezTo>
                        <a:cubicBezTo>
                          <a:pt x="35" y="7"/>
                          <a:pt x="38" y="13"/>
                          <a:pt x="42" y="20"/>
                        </a:cubicBezTo>
                        <a:cubicBezTo>
                          <a:pt x="43" y="23"/>
                          <a:pt x="45" y="22"/>
                          <a:pt x="47" y="23"/>
                        </a:cubicBezTo>
                        <a:cubicBezTo>
                          <a:pt x="53" y="25"/>
                          <a:pt x="56" y="30"/>
                          <a:pt x="61" y="35"/>
                        </a:cubicBezTo>
                        <a:cubicBezTo>
                          <a:pt x="69" y="43"/>
                          <a:pt x="74" y="49"/>
                          <a:pt x="86" y="53"/>
                        </a:cubicBezTo>
                        <a:cubicBezTo>
                          <a:pt x="93" y="55"/>
                          <a:pt x="101" y="57"/>
                          <a:pt x="101" y="64"/>
                        </a:cubicBezTo>
                        <a:cubicBezTo>
                          <a:pt x="101" y="64"/>
                          <a:pt x="100" y="65"/>
                          <a:pt x="100" y="66"/>
                        </a:cubicBezTo>
                        <a:cubicBezTo>
                          <a:pt x="101" y="66"/>
                          <a:pt x="102" y="66"/>
                          <a:pt x="103" y="66"/>
                        </a:cubicBezTo>
                        <a:cubicBezTo>
                          <a:pt x="105" y="66"/>
                          <a:pt x="106" y="68"/>
                          <a:pt x="107" y="70"/>
                        </a:cubicBezTo>
                        <a:cubicBezTo>
                          <a:pt x="105" y="74"/>
                          <a:pt x="105" y="74"/>
                          <a:pt x="105" y="74"/>
                        </a:cubicBezTo>
                        <a:cubicBezTo>
                          <a:pt x="105" y="80"/>
                          <a:pt x="109" y="81"/>
                          <a:pt x="114" y="81"/>
                        </a:cubicBezTo>
                        <a:cubicBezTo>
                          <a:pt x="114" y="91"/>
                          <a:pt x="119" y="93"/>
                          <a:pt x="124" y="98"/>
                        </a:cubicBezTo>
                        <a:cubicBezTo>
                          <a:pt x="127" y="101"/>
                          <a:pt x="133" y="102"/>
                          <a:pt x="133" y="106"/>
                        </a:cubicBezTo>
                        <a:cubicBezTo>
                          <a:pt x="133" y="112"/>
                          <a:pt x="133" y="116"/>
                          <a:pt x="133" y="125"/>
                        </a:cubicBezTo>
                        <a:cubicBezTo>
                          <a:pt x="128" y="127"/>
                          <a:pt x="131" y="133"/>
                          <a:pt x="131" y="138"/>
                        </a:cubicBezTo>
                        <a:cubicBezTo>
                          <a:pt x="131" y="143"/>
                          <a:pt x="122" y="144"/>
                          <a:pt x="119" y="144"/>
                        </a:cubicBezTo>
                        <a:cubicBezTo>
                          <a:pt x="116" y="144"/>
                          <a:pt x="109" y="132"/>
                          <a:pt x="108" y="132"/>
                        </a:cubicBezTo>
                        <a:cubicBezTo>
                          <a:pt x="100" y="124"/>
                          <a:pt x="92" y="120"/>
                          <a:pt x="84" y="112"/>
                        </a:cubicBezTo>
                        <a:cubicBezTo>
                          <a:pt x="75" y="103"/>
                          <a:pt x="71" y="95"/>
                          <a:pt x="67" y="85"/>
                        </a:cubicBezTo>
                        <a:cubicBezTo>
                          <a:pt x="66" y="83"/>
                          <a:pt x="60" y="74"/>
                          <a:pt x="59" y="7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46" name="Freeform: Shape 237"/>
                  <p:cNvSpPr/>
                  <p:nvPr/>
                </p:nvSpPr>
                <p:spPr bwMode="auto">
                  <a:xfrm>
                    <a:off x="6203950" y="2757488"/>
                    <a:ext cx="169863" cy="188913"/>
                  </a:xfrm>
                  <a:custGeom>
                    <a:avLst/>
                    <a:gdLst/>
                    <a:ahLst/>
                    <a:cxnLst>
                      <a:cxn ang="0">
                        <a:pos x="37" y="130"/>
                      </a:cxn>
                      <a:cxn ang="0">
                        <a:pos x="36" y="124"/>
                      </a:cxn>
                      <a:cxn ang="0">
                        <a:pos x="27" y="126"/>
                      </a:cxn>
                      <a:cxn ang="0">
                        <a:pos x="11" y="102"/>
                      </a:cxn>
                      <a:cxn ang="0">
                        <a:pos x="12" y="99"/>
                      </a:cxn>
                      <a:cxn ang="0">
                        <a:pos x="6" y="97"/>
                      </a:cxn>
                      <a:cxn ang="0">
                        <a:pos x="0" y="78"/>
                      </a:cxn>
                      <a:cxn ang="0">
                        <a:pos x="15" y="74"/>
                      </a:cxn>
                      <a:cxn ang="0">
                        <a:pos x="33" y="54"/>
                      </a:cxn>
                      <a:cxn ang="0">
                        <a:pos x="45" y="50"/>
                      </a:cxn>
                      <a:cxn ang="0">
                        <a:pos x="56" y="41"/>
                      </a:cxn>
                      <a:cxn ang="0">
                        <a:pos x="59" y="35"/>
                      </a:cxn>
                      <a:cxn ang="0">
                        <a:pos x="63" y="32"/>
                      </a:cxn>
                      <a:cxn ang="0">
                        <a:pos x="66" y="29"/>
                      </a:cxn>
                      <a:cxn ang="0">
                        <a:pos x="82" y="23"/>
                      </a:cxn>
                      <a:cxn ang="0">
                        <a:pos x="102" y="0"/>
                      </a:cxn>
                      <a:cxn ang="0">
                        <a:pos x="109" y="11"/>
                      </a:cxn>
                      <a:cxn ang="0">
                        <a:pos x="127" y="23"/>
                      </a:cxn>
                      <a:cxn ang="0">
                        <a:pos x="117" y="29"/>
                      </a:cxn>
                      <a:cxn ang="0">
                        <a:pos x="119" y="31"/>
                      </a:cxn>
                      <a:cxn ang="0">
                        <a:pos x="106" y="37"/>
                      </a:cxn>
                      <a:cxn ang="0">
                        <a:pos x="108" y="41"/>
                      </a:cxn>
                      <a:cxn ang="0">
                        <a:pos x="105" y="44"/>
                      </a:cxn>
                      <a:cxn ang="0">
                        <a:pos x="125" y="73"/>
                      </a:cxn>
                      <a:cxn ang="0">
                        <a:pos x="115" y="77"/>
                      </a:cxn>
                      <a:cxn ang="0">
                        <a:pos x="111" y="78"/>
                      </a:cxn>
                      <a:cxn ang="0">
                        <a:pos x="109" y="83"/>
                      </a:cxn>
                      <a:cxn ang="0">
                        <a:pos x="103" y="102"/>
                      </a:cxn>
                      <a:cxn ang="0">
                        <a:pos x="93" y="113"/>
                      </a:cxn>
                      <a:cxn ang="0">
                        <a:pos x="95" y="119"/>
                      </a:cxn>
                      <a:cxn ang="0">
                        <a:pos x="90" y="134"/>
                      </a:cxn>
                      <a:cxn ang="0">
                        <a:pos x="76" y="141"/>
                      </a:cxn>
                      <a:cxn ang="0">
                        <a:pos x="71" y="135"/>
                      </a:cxn>
                      <a:cxn ang="0">
                        <a:pos x="51" y="128"/>
                      </a:cxn>
                      <a:cxn ang="0">
                        <a:pos x="40" y="132"/>
                      </a:cxn>
                      <a:cxn ang="0">
                        <a:pos x="37" y="130"/>
                      </a:cxn>
                    </a:cxnLst>
                    <a:rect l="0" t="0" r="r" b="b"/>
                    <a:pathLst>
                      <a:path w="127" h="141">
                        <a:moveTo>
                          <a:pt x="37" y="130"/>
                        </a:moveTo>
                        <a:cubicBezTo>
                          <a:pt x="36" y="130"/>
                          <a:pt x="36" y="125"/>
                          <a:pt x="36" y="124"/>
                        </a:cubicBezTo>
                        <a:cubicBezTo>
                          <a:pt x="32" y="123"/>
                          <a:pt x="30" y="126"/>
                          <a:pt x="27" y="126"/>
                        </a:cubicBezTo>
                        <a:cubicBezTo>
                          <a:pt x="10" y="126"/>
                          <a:pt x="17" y="110"/>
                          <a:pt x="11" y="102"/>
                        </a:cubicBezTo>
                        <a:cubicBezTo>
                          <a:pt x="11" y="101"/>
                          <a:pt x="12" y="100"/>
                          <a:pt x="12" y="99"/>
                        </a:cubicBezTo>
                        <a:cubicBezTo>
                          <a:pt x="11" y="97"/>
                          <a:pt x="8" y="97"/>
                          <a:pt x="6" y="97"/>
                        </a:cubicBezTo>
                        <a:cubicBezTo>
                          <a:pt x="4" y="96"/>
                          <a:pt x="0" y="80"/>
                          <a:pt x="0" y="78"/>
                        </a:cubicBezTo>
                        <a:cubicBezTo>
                          <a:pt x="0" y="71"/>
                          <a:pt x="9" y="74"/>
                          <a:pt x="15" y="74"/>
                        </a:cubicBezTo>
                        <a:cubicBezTo>
                          <a:pt x="29" y="74"/>
                          <a:pt x="27" y="60"/>
                          <a:pt x="33" y="54"/>
                        </a:cubicBezTo>
                        <a:cubicBezTo>
                          <a:pt x="36" y="51"/>
                          <a:pt x="41" y="51"/>
                          <a:pt x="45" y="50"/>
                        </a:cubicBezTo>
                        <a:cubicBezTo>
                          <a:pt x="52" y="49"/>
                          <a:pt x="52" y="44"/>
                          <a:pt x="56" y="41"/>
                        </a:cubicBezTo>
                        <a:cubicBezTo>
                          <a:pt x="54" y="39"/>
                          <a:pt x="59" y="35"/>
                          <a:pt x="59" y="35"/>
                        </a:cubicBezTo>
                        <a:cubicBezTo>
                          <a:pt x="61" y="34"/>
                          <a:pt x="61" y="33"/>
                          <a:pt x="63" y="32"/>
                        </a:cubicBezTo>
                        <a:cubicBezTo>
                          <a:pt x="64" y="32"/>
                          <a:pt x="65" y="30"/>
                          <a:pt x="66" y="29"/>
                        </a:cubicBezTo>
                        <a:cubicBezTo>
                          <a:pt x="70" y="25"/>
                          <a:pt x="80" y="27"/>
                          <a:pt x="82" y="23"/>
                        </a:cubicBezTo>
                        <a:cubicBezTo>
                          <a:pt x="85" y="16"/>
                          <a:pt x="95" y="0"/>
                          <a:pt x="102" y="0"/>
                        </a:cubicBezTo>
                        <a:cubicBezTo>
                          <a:pt x="109" y="0"/>
                          <a:pt x="109" y="4"/>
                          <a:pt x="109" y="11"/>
                        </a:cubicBezTo>
                        <a:cubicBezTo>
                          <a:pt x="109" y="20"/>
                          <a:pt x="127" y="15"/>
                          <a:pt x="127" y="23"/>
                        </a:cubicBezTo>
                        <a:cubicBezTo>
                          <a:pt x="127" y="27"/>
                          <a:pt x="117" y="25"/>
                          <a:pt x="117" y="29"/>
                        </a:cubicBezTo>
                        <a:cubicBezTo>
                          <a:pt x="117" y="30"/>
                          <a:pt x="118" y="31"/>
                          <a:pt x="119" y="31"/>
                        </a:cubicBezTo>
                        <a:cubicBezTo>
                          <a:pt x="118" y="32"/>
                          <a:pt x="106" y="37"/>
                          <a:pt x="106" y="37"/>
                        </a:cubicBezTo>
                        <a:cubicBezTo>
                          <a:pt x="107" y="38"/>
                          <a:pt x="108" y="40"/>
                          <a:pt x="108" y="41"/>
                        </a:cubicBezTo>
                        <a:cubicBezTo>
                          <a:pt x="107" y="42"/>
                          <a:pt x="105" y="43"/>
                          <a:pt x="105" y="44"/>
                        </a:cubicBezTo>
                        <a:cubicBezTo>
                          <a:pt x="105" y="51"/>
                          <a:pt x="117" y="73"/>
                          <a:pt x="125" y="73"/>
                        </a:cubicBezTo>
                        <a:cubicBezTo>
                          <a:pt x="124" y="79"/>
                          <a:pt x="120" y="77"/>
                          <a:pt x="115" y="77"/>
                        </a:cubicBezTo>
                        <a:cubicBezTo>
                          <a:pt x="114" y="77"/>
                          <a:pt x="112" y="78"/>
                          <a:pt x="111" y="78"/>
                        </a:cubicBezTo>
                        <a:cubicBezTo>
                          <a:pt x="109" y="83"/>
                          <a:pt x="109" y="83"/>
                          <a:pt x="109" y="83"/>
                        </a:cubicBezTo>
                        <a:cubicBezTo>
                          <a:pt x="106" y="92"/>
                          <a:pt x="103" y="95"/>
                          <a:pt x="103" y="102"/>
                        </a:cubicBezTo>
                        <a:cubicBezTo>
                          <a:pt x="98" y="103"/>
                          <a:pt x="93" y="110"/>
                          <a:pt x="93" y="113"/>
                        </a:cubicBezTo>
                        <a:cubicBezTo>
                          <a:pt x="93" y="116"/>
                          <a:pt x="95" y="117"/>
                          <a:pt x="95" y="119"/>
                        </a:cubicBezTo>
                        <a:cubicBezTo>
                          <a:pt x="95" y="122"/>
                          <a:pt x="90" y="129"/>
                          <a:pt x="90" y="134"/>
                        </a:cubicBezTo>
                        <a:cubicBezTo>
                          <a:pt x="83" y="135"/>
                          <a:pt x="82" y="141"/>
                          <a:pt x="76" y="141"/>
                        </a:cubicBezTo>
                        <a:cubicBezTo>
                          <a:pt x="72" y="141"/>
                          <a:pt x="71" y="137"/>
                          <a:pt x="71" y="135"/>
                        </a:cubicBezTo>
                        <a:cubicBezTo>
                          <a:pt x="64" y="133"/>
                          <a:pt x="59" y="128"/>
                          <a:pt x="51" y="128"/>
                        </a:cubicBezTo>
                        <a:cubicBezTo>
                          <a:pt x="48" y="128"/>
                          <a:pt x="45" y="132"/>
                          <a:pt x="40" y="132"/>
                        </a:cubicBezTo>
                        <a:cubicBezTo>
                          <a:pt x="39" y="132"/>
                          <a:pt x="38" y="130"/>
                          <a:pt x="37" y="13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47" name="Freeform: Shape 238"/>
                  <p:cNvSpPr/>
                  <p:nvPr/>
                </p:nvSpPr>
                <p:spPr bwMode="auto">
                  <a:xfrm>
                    <a:off x="6367463" y="2847975"/>
                    <a:ext cx="106363" cy="123825"/>
                  </a:xfrm>
                  <a:custGeom>
                    <a:avLst/>
                    <a:gdLst/>
                    <a:ahLst/>
                    <a:cxnLst>
                      <a:cxn ang="0">
                        <a:pos x="31" y="34"/>
                      </a:cxn>
                      <a:cxn ang="0">
                        <a:pos x="27" y="38"/>
                      </a:cxn>
                      <a:cxn ang="0">
                        <a:pos x="17" y="24"/>
                      </a:cxn>
                      <a:cxn ang="0">
                        <a:pos x="32" y="16"/>
                      </a:cxn>
                      <a:cxn ang="0">
                        <a:pos x="49" y="15"/>
                      </a:cxn>
                      <a:cxn ang="0">
                        <a:pos x="64" y="18"/>
                      </a:cxn>
                      <a:cxn ang="0">
                        <a:pos x="77" y="4"/>
                      </a:cxn>
                      <a:cxn ang="0">
                        <a:pos x="79" y="0"/>
                      </a:cxn>
                      <a:cxn ang="0">
                        <a:pos x="77" y="0"/>
                      </a:cxn>
                      <a:cxn ang="0">
                        <a:pos x="63" y="10"/>
                      </a:cxn>
                      <a:cxn ang="0">
                        <a:pos x="59" y="10"/>
                      </a:cxn>
                      <a:cxn ang="0">
                        <a:pos x="28" y="5"/>
                      </a:cxn>
                      <a:cxn ang="0">
                        <a:pos x="12" y="30"/>
                      </a:cxn>
                      <a:cxn ang="0">
                        <a:pos x="8" y="37"/>
                      </a:cxn>
                      <a:cxn ang="0">
                        <a:pos x="0" y="61"/>
                      </a:cxn>
                      <a:cxn ang="0">
                        <a:pos x="8" y="66"/>
                      </a:cxn>
                      <a:cxn ang="0">
                        <a:pos x="8" y="87"/>
                      </a:cxn>
                      <a:cxn ang="0">
                        <a:pos x="16" y="93"/>
                      </a:cxn>
                      <a:cxn ang="0">
                        <a:pos x="22" y="76"/>
                      </a:cxn>
                      <a:cxn ang="0">
                        <a:pos x="18" y="61"/>
                      </a:cxn>
                      <a:cxn ang="0">
                        <a:pos x="25" y="56"/>
                      </a:cxn>
                      <a:cxn ang="0">
                        <a:pos x="28" y="56"/>
                      </a:cxn>
                      <a:cxn ang="0">
                        <a:pos x="27" y="65"/>
                      </a:cxn>
                      <a:cxn ang="0">
                        <a:pos x="34" y="79"/>
                      </a:cxn>
                      <a:cxn ang="0">
                        <a:pos x="34" y="83"/>
                      </a:cxn>
                      <a:cxn ang="0">
                        <a:pos x="39" y="83"/>
                      </a:cxn>
                      <a:cxn ang="0">
                        <a:pos x="49" y="73"/>
                      </a:cxn>
                      <a:cxn ang="0">
                        <a:pos x="43" y="65"/>
                      </a:cxn>
                      <a:cxn ang="0">
                        <a:pos x="45" y="63"/>
                      </a:cxn>
                      <a:cxn ang="0">
                        <a:pos x="34" y="44"/>
                      </a:cxn>
                      <a:cxn ang="0">
                        <a:pos x="57" y="31"/>
                      </a:cxn>
                      <a:cxn ang="0">
                        <a:pos x="57" y="28"/>
                      </a:cxn>
                      <a:cxn ang="0">
                        <a:pos x="31" y="36"/>
                      </a:cxn>
                      <a:cxn ang="0">
                        <a:pos x="31" y="34"/>
                      </a:cxn>
                    </a:cxnLst>
                    <a:rect l="0" t="0" r="r" b="b"/>
                    <a:pathLst>
                      <a:path w="79" h="93">
                        <a:moveTo>
                          <a:pt x="31" y="34"/>
                        </a:moveTo>
                        <a:cubicBezTo>
                          <a:pt x="30" y="36"/>
                          <a:pt x="29" y="38"/>
                          <a:pt x="27" y="38"/>
                        </a:cubicBezTo>
                        <a:cubicBezTo>
                          <a:pt x="20" y="38"/>
                          <a:pt x="17" y="30"/>
                          <a:pt x="17" y="24"/>
                        </a:cubicBezTo>
                        <a:cubicBezTo>
                          <a:pt x="17" y="15"/>
                          <a:pt x="24" y="16"/>
                          <a:pt x="32" y="16"/>
                        </a:cubicBezTo>
                        <a:cubicBezTo>
                          <a:pt x="39" y="16"/>
                          <a:pt x="42" y="15"/>
                          <a:pt x="49" y="15"/>
                        </a:cubicBezTo>
                        <a:cubicBezTo>
                          <a:pt x="54" y="15"/>
                          <a:pt x="58" y="18"/>
                          <a:pt x="64" y="18"/>
                        </a:cubicBezTo>
                        <a:cubicBezTo>
                          <a:pt x="73" y="18"/>
                          <a:pt x="76" y="10"/>
                          <a:pt x="77" y="4"/>
                        </a:cubicBezTo>
                        <a:cubicBezTo>
                          <a:pt x="79" y="4"/>
                          <a:pt x="79" y="1"/>
                          <a:pt x="79" y="0"/>
                        </a:cubicBezTo>
                        <a:cubicBezTo>
                          <a:pt x="77" y="0"/>
                          <a:pt x="77" y="0"/>
                          <a:pt x="77" y="0"/>
                        </a:cubicBezTo>
                        <a:cubicBezTo>
                          <a:pt x="72" y="4"/>
                          <a:pt x="65" y="8"/>
                          <a:pt x="63" y="10"/>
                        </a:cubicBezTo>
                        <a:cubicBezTo>
                          <a:pt x="59" y="10"/>
                          <a:pt x="59" y="10"/>
                          <a:pt x="59" y="10"/>
                        </a:cubicBezTo>
                        <a:cubicBezTo>
                          <a:pt x="28" y="5"/>
                          <a:pt x="28" y="5"/>
                          <a:pt x="28" y="5"/>
                        </a:cubicBezTo>
                        <a:cubicBezTo>
                          <a:pt x="17" y="5"/>
                          <a:pt x="12" y="20"/>
                          <a:pt x="12" y="30"/>
                        </a:cubicBezTo>
                        <a:cubicBezTo>
                          <a:pt x="12" y="33"/>
                          <a:pt x="8" y="35"/>
                          <a:pt x="8" y="37"/>
                        </a:cubicBezTo>
                        <a:cubicBezTo>
                          <a:pt x="4" y="47"/>
                          <a:pt x="0" y="51"/>
                          <a:pt x="0" y="61"/>
                        </a:cubicBezTo>
                        <a:cubicBezTo>
                          <a:pt x="0" y="66"/>
                          <a:pt x="6" y="66"/>
                          <a:pt x="8" y="66"/>
                        </a:cubicBezTo>
                        <a:cubicBezTo>
                          <a:pt x="8" y="73"/>
                          <a:pt x="8" y="83"/>
                          <a:pt x="8" y="87"/>
                        </a:cubicBezTo>
                        <a:cubicBezTo>
                          <a:pt x="8" y="90"/>
                          <a:pt x="12" y="93"/>
                          <a:pt x="16" y="93"/>
                        </a:cubicBezTo>
                        <a:cubicBezTo>
                          <a:pt x="20" y="93"/>
                          <a:pt x="22" y="78"/>
                          <a:pt x="22" y="76"/>
                        </a:cubicBezTo>
                        <a:cubicBezTo>
                          <a:pt x="22" y="70"/>
                          <a:pt x="18" y="67"/>
                          <a:pt x="18" y="61"/>
                        </a:cubicBezTo>
                        <a:cubicBezTo>
                          <a:pt x="18" y="58"/>
                          <a:pt x="22" y="56"/>
                          <a:pt x="25" y="56"/>
                        </a:cubicBezTo>
                        <a:cubicBezTo>
                          <a:pt x="26" y="56"/>
                          <a:pt x="27" y="56"/>
                          <a:pt x="28" y="56"/>
                        </a:cubicBezTo>
                        <a:cubicBezTo>
                          <a:pt x="27" y="65"/>
                          <a:pt x="27" y="65"/>
                          <a:pt x="27" y="65"/>
                        </a:cubicBezTo>
                        <a:cubicBezTo>
                          <a:pt x="27" y="71"/>
                          <a:pt x="34" y="73"/>
                          <a:pt x="34" y="79"/>
                        </a:cubicBezTo>
                        <a:cubicBezTo>
                          <a:pt x="34" y="80"/>
                          <a:pt x="34" y="81"/>
                          <a:pt x="34" y="83"/>
                        </a:cubicBezTo>
                        <a:cubicBezTo>
                          <a:pt x="39" y="83"/>
                          <a:pt x="39" y="83"/>
                          <a:pt x="39" y="83"/>
                        </a:cubicBezTo>
                        <a:cubicBezTo>
                          <a:pt x="39" y="78"/>
                          <a:pt x="49" y="78"/>
                          <a:pt x="49" y="73"/>
                        </a:cubicBezTo>
                        <a:cubicBezTo>
                          <a:pt x="47" y="73"/>
                          <a:pt x="43" y="68"/>
                          <a:pt x="43" y="65"/>
                        </a:cubicBezTo>
                        <a:cubicBezTo>
                          <a:pt x="43" y="65"/>
                          <a:pt x="44" y="64"/>
                          <a:pt x="45" y="63"/>
                        </a:cubicBezTo>
                        <a:cubicBezTo>
                          <a:pt x="42" y="61"/>
                          <a:pt x="34" y="46"/>
                          <a:pt x="34" y="44"/>
                        </a:cubicBezTo>
                        <a:cubicBezTo>
                          <a:pt x="46" y="44"/>
                          <a:pt x="47" y="35"/>
                          <a:pt x="57" y="31"/>
                        </a:cubicBezTo>
                        <a:cubicBezTo>
                          <a:pt x="57" y="28"/>
                          <a:pt x="57" y="28"/>
                          <a:pt x="57" y="28"/>
                        </a:cubicBezTo>
                        <a:cubicBezTo>
                          <a:pt x="54" y="27"/>
                          <a:pt x="31" y="35"/>
                          <a:pt x="31" y="36"/>
                        </a:cubicBezTo>
                        <a:lnTo>
                          <a:pt x="31" y="3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48" name="Freeform: Shape 239"/>
                  <p:cNvSpPr/>
                  <p:nvPr/>
                </p:nvSpPr>
                <p:spPr bwMode="auto">
                  <a:xfrm>
                    <a:off x="6145213" y="2973388"/>
                    <a:ext cx="171450" cy="49213"/>
                  </a:xfrm>
                  <a:custGeom>
                    <a:avLst/>
                    <a:gdLst/>
                    <a:ahLst/>
                    <a:cxnLst>
                      <a:cxn ang="0">
                        <a:pos x="123" y="36"/>
                      </a:cxn>
                      <a:cxn ang="0">
                        <a:pos x="114" y="33"/>
                      </a:cxn>
                      <a:cxn ang="0">
                        <a:pos x="114" y="37"/>
                      </a:cxn>
                      <a:cxn ang="0">
                        <a:pos x="67" y="31"/>
                      </a:cxn>
                      <a:cxn ang="0">
                        <a:pos x="56" y="25"/>
                      </a:cxn>
                      <a:cxn ang="0">
                        <a:pos x="32" y="22"/>
                      </a:cxn>
                      <a:cxn ang="0">
                        <a:pos x="14" y="20"/>
                      </a:cxn>
                      <a:cxn ang="0">
                        <a:pos x="0" y="10"/>
                      </a:cxn>
                      <a:cxn ang="0">
                        <a:pos x="11" y="1"/>
                      </a:cxn>
                      <a:cxn ang="0">
                        <a:pos x="14" y="3"/>
                      </a:cxn>
                      <a:cxn ang="0">
                        <a:pos x="22" y="0"/>
                      </a:cxn>
                      <a:cxn ang="0">
                        <a:pos x="55" y="14"/>
                      </a:cxn>
                      <a:cxn ang="0">
                        <a:pos x="68" y="7"/>
                      </a:cxn>
                      <a:cxn ang="0">
                        <a:pos x="88" y="15"/>
                      </a:cxn>
                      <a:cxn ang="0">
                        <a:pos x="101" y="14"/>
                      </a:cxn>
                      <a:cxn ang="0">
                        <a:pos x="105" y="14"/>
                      </a:cxn>
                      <a:cxn ang="0">
                        <a:pos x="89" y="17"/>
                      </a:cxn>
                      <a:cxn ang="0">
                        <a:pos x="107" y="22"/>
                      </a:cxn>
                      <a:cxn ang="0">
                        <a:pos x="111" y="26"/>
                      </a:cxn>
                      <a:cxn ang="0">
                        <a:pos x="121" y="27"/>
                      </a:cxn>
                      <a:cxn ang="0">
                        <a:pos x="128" y="31"/>
                      </a:cxn>
                      <a:cxn ang="0">
                        <a:pos x="123" y="36"/>
                      </a:cxn>
                    </a:cxnLst>
                    <a:rect l="0" t="0" r="r" b="b"/>
                    <a:pathLst>
                      <a:path w="128" h="37">
                        <a:moveTo>
                          <a:pt x="123" y="36"/>
                        </a:moveTo>
                        <a:cubicBezTo>
                          <a:pt x="119" y="36"/>
                          <a:pt x="119" y="33"/>
                          <a:pt x="114" y="33"/>
                        </a:cubicBezTo>
                        <a:cubicBezTo>
                          <a:pt x="113" y="33"/>
                          <a:pt x="114" y="36"/>
                          <a:pt x="114" y="37"/>
                        </a:cubicBezTo>
                        <a:cubicBezTo>
                          <a:pt x="100" y="32"/>
                          <a:pt x="85" y="31"/>
                          <a:pt x="67" y="31"/>
                        </a:cubicBezTo>
                        <a:cubicBezTo>
                          <a:pt x="62" y="31"/>
                          <a:pt x="61" y="25"/>
                          <a:pt x="56" y="25"/>
                        </a:cubicBezTo>
                        <a:cubicBezTo>
                          <a:pt x="48" y="25"/>
                          <a:pt x="41" y="25"/>
                          <a:pt x="32" y="22"/>
                        </a:cubicBezTo>
                        <a:cubicBezTo>
                          <a:pt x="25" y="20"/>
                          <a:pt x="19" y="24"/>
                          <a:pt x="14" y="20"/>
                        </a:cubicBezTo>
                        <a:cubicBezTo>
                          <a:pt x="10" y="15"/>
                          <a:pt x="7" y="10"/>
                          <a:pt x="0" y="10"/>
                        </a:cubicBezTo>
                        <a:cubicBezTo>
                          <a:pt x="0" y="9"/>
                          <a:pt x="8" y="1"/>
                          <a:pt x="11" y="1"/>
                        </a:cubicBezTo>
                        <a:cubicBezTo>
                          <a:pt x="12" y="1"/>
                          <a:pt x="13" y="3"/>
                          <a:pt x="14" y="3"/>
                        </a:cubicBezTo>
                        <a:cubicBezTo>
                          <a:pt x="17" y="3"/>
                          <a:pt x="19" y="0"/>
                          <a:pt x="22" y="0"/>
                        </a:cubicBezTo>
                        <a:cubicBezTo>
                          <a:pt x="35" y="0"/>
                          <a:pt x="41" y="14"/>
                          <a:pt x="55" y="14"/>
                        </a:cubicBezTo>
                        <a:cubicBezTo>
                          <a:pt x="62" y="14"/>
                          <a:pt x="63" y="7"/>
                          <a:pt x="68" y="7"/>
                        </a:cubicBezTo>
                        <a:cubicBezTo>
                          <a:pt x="77" y="7"/>
                          <a:pt x="80" y="15"/>
                          <a:pt x="88" y="15"/>
                        </a:cubicBezTo>
                        <a:cubicBezTo>
                          <a:pt x="101" y="14"/>
                          <a:pt x="101" y="14"/>
                          <a:pt x="101" y="14"/>
                        </a:cubicBezTo>
                        <a:cubicBezTo>
                          <a:pt x="105" y="14"/>
                          <a:pt x="105" y="14"/>
                          <a:pt x="105" y="14"/>
                        </a:cubicBezTo>
                        <a:cubicBezTo>
                          <a:pt x="104" y="16"/>
                          <a:pt x="89" y="17"/>
                          <a:pt x="89" y="17"/>
                        </a:cubicBezTo>
                        <a:cubicBezTo>
                          <a:pt x="93" y="22"/>
                          <a:pt x="99" y="22"/>
                          <a:pt x="107" y="22"/>
                        </a:cubicBezTo>
                        <a:cubicBezTo>
                          <a:pt x="110" y="22"/>
                          <a:pt x="110" y="26"/>
                          <a:pt x="111" y="26"/>
                        </a:cubicBezTo>
                        <a:cubicBezTo>
                          <a:pt x="114" y="30"/>
                          <a:pt x="117" y="26"/>
                          <a:pt x="121" y="27"/>
                        </a:cubicBezTo>
                        <a:cubicBezTo>
                          <a:pt x="125" y="29"/>
                          <a:pt x="125" y="30"/>
                          <a:pt x="128" y="31"/>
                        </a:cubicBezTo>
                        <a:cubicBezTo>
                          <a:pt x="127" y="33"/>
                          <a:pt x="124" y="36"/>
                          <a:pt x="123" y="3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49" name="Freeform: Shape 240"/>
                  <p:cNvSpPr/>
                  <p:nvPr/>
                </p:nvSpPr>
                <p:spPr bwMode="auto">
                  <a:xfrm>
                    <a:off x="6386513" y="3013075"/>
                    <a:ext cx="52388" cy="12700"/>
                  </a:xfrm>
                  <a:custGeom>
                    <a:avLst/>
                    <a:gdLst/>
                    <a:ahLst/>
                    <a:cxnLst>
                      <a:cxn ang="0">
                        <a:pos x="26" y="9"/>
                      </a:cxn>
                      <a:cxn ang="0">
                        <a:pos x="10" y="9"/>
                      </a:cxn>
                      <a:cxn ang="0">
                        <a:pos x="0" y="4"/>
                      </a:cxn>
                      <a:cxn ang="0">
                        <a:pos x="8" y="1"/>
                      </a:cxn>
                      <a:cxn ang="0">
                        <a:pos x="26" y="4"/>
                      </a:cxn>
                      <a:cxn ang="0">
                        <a:pos x="39" y="0"/>
                      </a:cxn>
                      <a:cxn ang="0">
                        <a:pos x="26" y="9"/>
                      </a:cxn>
                    </a:cxnLst>
                    <a:rect l="0" t="0" r="r" b="b"/>
                    <a:pathLst>
                      <a:path w="39" h="9">
                        <a:moveTo>
                          <a:pt x="26" y="9"/>
                        </a:moveTo>
                        <a:cubicBezTo>
                          <a:pt x="20" y="9"/>
                          <a:pt x="13" y="9"/>
                          <a:pt x="10" y="9"/>
                        </a:cubicBezTo>
                        <a:cubicBezTo>
                          <a:pt x="7" y="9"/>
                          <a:pt x="0" y="9"/>
                          <a:pt x="0" y="4"/>
                        </a:cubicBezTo>
                        <a:cubicBezTo>
                          <a:pt x="0" y="1"/>
                          <a:pt x="5" y="1"/>
                          <a:pt x="8" y="1"/>
                        </a:cubicBezTo>
                        <a:cubicBezTo>
                          <a:pt x="16" y="1"/>
                          <a:pt x="19" y="4"/>
                          <a:pt x="26" y="4"/>
                        </a:cubicBezTo>
                        <a:cubicBezTo>
                          <a:pt x="32" y="4"/>
                          <a:pt x="35" y="2"/>
                          <a:pt x="39" y="0"/>
                        </a:cubicBezTo>
                        <a:cubicBezTo>
                          <a:pt x="35" y="6"/>
                          <a:pt x="32" y="7"/>
                          <a:pt x="26" y="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50" name="Freeform: Shape 241"/>
                  <p:cNvSpPr/>
                  <p:nvPr/>
                </p:nvSpPr>
                <p:spPr bwMode="auto">
                  <a:xfrm>
                    <a:off x="6335713" y="3016250"/>
                    <a:ext cx="36513" cy="12700"/>
                  </a:xfrm>
                  <a:custGeom>
                    <a:avLst/>
                    <a:gdLst/>
                    <a:ahLst/>
                    <a:cxnLst>
                      <a:cxn ang="0">
                        <a:pos x="27" y="6"/>
                      </a:cxn>
                      <a:cxn ang="0">
                        <a:pos x="23" y="6"/>
                      </a:cxn>
                      <a:cxn ang="0">
                        <a:pos x="19" y="5"/>
                      </a:cxn>
                      <a:cxn ang="0">
                        <a:pos x="9" y="9"/>
                      </a:cxn>
                      <a:cxn ang="0">
                        <a:pos x="0" y="6"/>
                      </a:cxn>
                      <a:cxn ang="0">
                        <a:pos x="7" y="1"/>
                      </a:cxn>
                      <a:cxn ang="0">
                        <a:pos x="16" y="3"/>
                      </a:cxn>
                      <a:cxn ang="0">
                        <a:pos x="16" y="0"/>
                      </a:cxn>
                      <a:cxn ang="0">
                        <a:pos x="27" y="0"/>
                      </a:cxn>
                      <a:cxn ang="0">
                        <a:pos x="27" y="6"/>
                      </a:cxn>
                    </a:cxnLst>
                    <a:rect l="0" t="0" r="r" b="b"/>
                    <a:pathLst>
                      <a:path w="27" h="9">
                        <a:moveTo>
                          <a:pt x="27" y="6"/>
                        </a:moveTo>
                        <a:cubicBezTo>
                          <a:pt x="23" y="6"/>
                          <a:pt x="23" y="6"/>
                          <a:pt x="23" y="6"/>
                        </a:cubicBezTo>
                        <a:cubicBezTo>
                          <a:pt x="19" y="5"/>
                          <a:pt x="19" y="5"/>
                          <a:pt x="19" y="5"/>
                        </a:cubicBezTo>
                        <a:cubicBezTo>
                          <a:pt x="15" y="6"/>
                          <a:pt x="13" y="9"/>
                          <a:pt x="9" y="9"/>
                        </a:cubicBezTo>
                        <a:cubicBezTo>
                          <a:pt x="5" y="9"/>
                          <a:pt x="0" y="8"/>
                          <a:pt x="0" y="6"/>
                        </a:cubicBezTo>
                        <a:cubicBezTo>
                          <a:pt x="0" y="1"/>
                          <a:pt x="3" y="1"/>
                          <a:pt x="7" y="1"/>
                        </a:cubicBezTo>
                        <a:cubicBezTo>
                          <a:pt x="11" y="1"/>
                          <a:pt x="13" y="2"/>
                          <a:pt x="16" y="3"/>
                        </a:cubicBezTo>
                        <a:cubicBezTo>
                          <a:pt x="16" y="2"/>
                          <a:pt x="16" y="1"/>
                          <a:pt x="16" y="0"/>
                        </a:cubicBezTo>
                        <a:cubicBezTo>
                          <a:pt x="27" y="0"/>
                          <a:pt x="27" y="0"/>
                          <a:pt x="27" y="0"/>
                        </a:cubicBezTo>
                        <a:cubicBezTo>
                          <a:pt x="27" y="3"/>
                          <a:pt x="26" y="5"/>
                          <a:pt x="27"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51" name="Freeform: Shape 242"/>
                  <p:cNvSpPr/>
                  <p:nvPr/>
                </p:nvSpPr>
                <p:spPr bwMode="auto">
                  <a:xfrm>
                    <a:off x="6373813" y="3030538"/>
                    <a:ext cx="26988" cy="19050"/>
                  </a:xfrm>
                  <a:custGeom>
                    <a:avLst/>
                    <a:gdLst/>
                    <a:ahLst/>
                    <a:cxnLst>
                      <a:cxn ang="0">
                        <a:pos x="15" y="14"/>
                      </a:cxn>
                      <a:cxn ang="0">
                        <a:pos x="12" y="9"/>
                      </a:cxn>
                      <a:cxn ang="0">
                        <a:pos x="0" y="4"/>
                      </a:cxn>
                      <a:cxn ang="0">
                        <a:pos x="9" y="1"/>
                      </a:cxn>
                      <a:cxn ang="0">
                        <a:pos x="13" y="1"/>
                      </a:cxn>
                      <a:cxn ang="0">
                        <a:pos x="20" y="11"/>
                      </a:cxn>
                      <a:cxn ang="0">
                        <a:pos x="16" y="14"/>
                      </a:cxn>
                      <a:cxn ang="0">
                        <a:pos x="15" y="14"/>
                      </a:cxn>
                    </a:cxnLst>
                    <a:rect l="0" t="0" r="r" b="b"/>
                    <a:pathLst>
                      <a:path w="20" h="14">
                        <a:moveTo>
                          <a:pt x="15" y="14"/>
                        </a:moveTo>
                        <a:cubicBezTo>
                          <a:pt x="12" y="14"/>
                          <a:pt x="12" y="10"/>
                          <a:pt x="12" y="9"/>
                        </a:cubicBezTo>
                        <a:cubicBezTo>
                          <a:pt x="8" y="9"/>
                          <a:pt x="0" y="8"/>
                          <a:pt x="0" y="4"/>
                        </a:cubicBezTo>
                        <a:cubicBezTo>
                          <a:pt x="0" y="0"/>
                          <a:pt x="6" y="1"/>
                          <a:pt x="9" y="1"/>
                        </a:cubicBezTo>
                        <a:cubicBezTo>
                          <a:pt x="10" y="1"/>
                          <a:pt x="12" y="1"/>
                          <a:pt x="13" y="1"/>
                        </a:cubicBezTo>
                        <a:cubicBezTo>
                          <a:pt x="13" y="7"/>
                          <a:pt x="20" y="6"/>
                          <a:pt x="20" y="11"/>
                        </a:cubicBezTo>
                        <a:cubicBezTo>
                          <a:pt x="20" y="13"/>
                          <a:pt x="18" y="14"/>
                          <a:pt x="16" y="14"/>
                        </a:cubicBezTo>
                        <a:cubicBezTo>
                          <a:pt x="16" y="14"/>
                          <a:pt x="15" y="14"/>
                          <a:pt x="15" y="1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52" name="Freeform: Shape 243"/>
                  <p:cNvSpPr/>
                  <p:nvPr/>
                </p:nvSpPr>
                <p:spPr bwMode="auto">
                  <a:xfrm>
                    <a:off x="6323013" y="3014663"/>
                    <a:ext cx="11113" cy="11113"/>
                  </a:xfrm>
                  <a:custGeom>
                    <a:avLst/>
                    <a:gdLst/>
                    <a:ahLst/>
                    <a:cxnLst>
                      <a:cxn ang="0">
                        <a:pos x="0" y="0"/>
                      </a:cxn>
                      <a:cxn ang="0">
                        <a:pos x="4" y="0"/>
                      </a:cxn>
                      <a:cxn ang="0">
                        <a:pos x="8" y="3"/>
                      </a:cxn>
                      <a:cxn ang="0">
                        <a:pos x="3" y="8"/>
                      </a:cxn>
                      <a:cxn ang="0">
                        <a:pos x="0" y="5"/>
                      </a:cxn>
                      <a:cxn ang="0">
                        <a:pos x="0" y="0"/>
                      </a:cxn>
                    </a:cxnLst>
                    <a:rect l="0" t="0" r="r" b="b"/>
                    <a:pathLst>
                      <a:path w="8" h="8">
                        <a:moveTo>
                          <a:pt x="0" y="0"/>
                        </a:moveTo>
                        <a:cubicBezTo>
                          <a:pt x="1" y="0"/>
                          <a:pt x="2" y="0"/>
                          <a:pt x="4" y="0"/>
                        </a:cubicBezTo>
                        <a:cubicBezTo>
                          <a:pt x="6" y="0"/>
                          <a:pt x="6" y="2"/>
                          <a:pt x="8" y="3"/>
                        </a:cubicBezTo>
                        <a:cubicBezTo>
                          <a:pt x="7" y="6"/>
                          <a:pt x="5" y="8"/>
                          <a:pt x="3" y="8"/>
                        </a:cubicBezTo>
                        <a:cubicBezTo>
                          <a:pt x="2" y="8"/>
                          <a:pt x="0" y="6"/>
                          <a:pt x="0" y="5"/>
                        </a:cubicBezTo>
                        <a:cubicBezTo>
                          <a:pt x="0" y="3"/>
                          <a:pt x="0" y="2"/>
                          <a:pt x="0"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53" name="Freeform: Shape 244"/>
                  <p:cNvSpPr/>
                  <p:nvPr/>
                </p:nvSpPr>
                <p:spPr bwMode="auto">
                  <a:xfrm>
                    <a:off x="6448425" y="3016250"/>
                    <a:ext cx="58738" cy="34925"/>
                  </a:xfrm>
                  <a:custGeom>
                    <a:avLst/>
                    <a:gdLst/>
                    <a:ahLst/>
                    <a:cxnLst>
                      <a:cxn ang="0">
                        <a:pos x="19" y="13"/>
                      </a:cxn>
                      <a:cxn ang="0">
                        <a:pos x="17" y="19"/>
                      </a:cxn>
                      <a:cxn ang="0">
                        <a:pos x="3" y="26"/>
                      </a:cxn>
                      <a:cxn ang="0">
                        <a:pos x="0" y="22"/>
                      </a:cxn>
                      <a:cxn ang="0">
                        <a:pos x="15" y="10"/>
                      </a:cxn>
                      <a:cxn ang="0">
                        <a:pos x="17" y="6"/>
                      </a:cxn>
                      <a:cxn ang="0">
                        <a:pos x="45" y="3"/>
                      </a:cxn>
                      <a:cxn ang="0">
                        <a:pos x="19" y="13"/>
                      </a:cxn>
                    </a:cxnLst>
                    <a:rect l="0" t="0" r="r" b="b"/>
                    <a:pathLst>
                      <a:path w="45" h="26">
                        <a:moveTo>
                          <a:pt x="19" y="13"/>
                        </a:moveTo>
                        <a:cubicBezTo>
                          <a:pt x="16" y="13"/>
                          <a:pt x="19" y="17"/>
                          <a:pt x="17" y="19"/>
                        </a:cubicBezTo>
                        <a:cubicBezTo>
                          <a:pt x="15" y="21"/>
                          <a:pt x="8" y="26"/>
                          <a:pt x="3" y="26"/>
                        </a:cubicBezTo>
                        <a:cubicBezTo>
                          <a:pt x="1" y="26"/>
                          <a:pt x="0" y="24"/>
                          <a:pt x="0" y="22"/>
                        </a:cubicBezTo>
                        <a:cubicBezTo>
                          <a:pt x="0" y="12"/>
                          <a:pt x="8" y="12"/>
                          <a:pt x="15" y="10"/>
                        </a:cubicBezTo>
                        <a:cubicBezTo>
                          <a:pt x="16" y="10"/>
                          <a:pt x="16" y="7"/>
                          <a:pt x="17" y="6"/>
                        </a:cubicBezTo>
                        <a:cubicBezTo>
                          <a:pt x="21" y="2"/>
                          <a:pt x="41" y="0"/>
                          <a:pt x="45" y="3"/>
                        </a:cubicBezTo>
                        <a:cubicBezTo>
                          <a:pt x="40" y="9"/>
                          <a:pt x="26" y="13"/>
                          <a:pt x="19" y="1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54" name="Freeform: Shape 245"/>
                  <p:cNvSpPr/>
                  <p:nvPr/>
                </p:nvSpPr>
                <p:spPr bwMode="auto">
                  <a:xfrm>
                    <a:off x="6489700" y="2922588"/>
                    <a:ext cx="17463" cy="19050"/>
                  </a:xfrm>
                  <a:custGeom>
                    <a:avLst/>
                    <a:gdLst/>
                    <a:ahLst/>
                    <a:cxnLst>
                      <a:cxn ang="0">
                        <a:pos x="13" y="8"/>
                      </a:cxn>
                      <a:cxn ang="0">
                        <a:pos x="8" y="14"/>
                      </a:cxn>
                      <a:cxn ang="0">
                        <a:pos x="0" y="5"/>
                      </a:cxn>
                      <a:cxn ang="0">
                        <a:pos x="13" y="8"/>
                      </a:cxn>
                    </a:cxnLst>
                    <a:rect l="0" t="0" r="r" b="b"/>
                    <a:pathLst>
                      <a:path w="13" h="14">
                        <a:moveTo>
                          <a:pt x="13" y="8"/>
                        </a:moveTo>
                        <a:cubicBezTo>
                          <a:pt x="13" y="9"/>
                          <a:pt x="10" y="14"/>
                          <a:pt x="8" y="14"/>
                        </a:cubicBezTo>
                        <a:cubicBezTo>
                          <a:pt x="6" y="14"/>
                          <a:pt x="0" y="9"/>
                          <a:pt x="0" y="5"/>
                        </a:cubicBezTo>
                        <a:cubicBezTo>
                          <a:pt x="0" y="0"/>
                          <a:pt x="13" y="4"/>
                          <a:pt x="13" y="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55" name="Freeform: Shape 246"/>
                  <p:cNvSpPr/>
                  <p:nvPr/>
                </p:nvSpPr>
                <p:spPr bwMode="auto">
                  <a:xfrm>
                    <a:off x="6519863" y="2924175"/>
                    <a:ext cx="47625" cy="14288"/>
                  </a:xfrm>
                  <a:custGeom>
                    <a:avLst/>
                    <a:gdLst/>
                    <a:ahLst/>
                    <a:cxnLst>
                      <a:cxn ang="0">
                        <a:pos x="31" y="2"/>
                      </a:cxn>
                      <a:cxn ang="0">
                        <a:pos x="36" y="10"/>
                      </a:cxn>
                      <a:cxn ang="0">
                        <a:pos x="34" y="10"/>
                      </a:cxn>
                      <a:cxn ang="0">
                        <a:pos x="18" y="6"/>
                      </a:cxn>
                      <a:cxn ang="0">
                        <a:pos x="8" y="6"/>
                      </a:cxn>
                      <a:cxn ang="0">
                        <a:pos x="0" y="4"/>
                      </a:cxn>
                      <a:cxn ang="0">
                        <a:pos x="3" y="0"/>
                      </a:cxn>
                      <a:cxn ang="0">
                        <a:pos x="23" y="0"/>
                      </a:cxn>
                      <a:cxn ang="0">
                        <a:pos x="30" y="2"/>
                      </a:cxn>
                      <a:cxn ang="0">
                        <a:pos x="31" y="2"/>
                      </a:cxn>
                    </a:cxnLst>
                    <a:rect l="0" t="0" r="r" b="b"/>
                    <a:pathLst>
                      <a:path w="36" h="10">
                        <a:moveTo>
                          <a:pt x="31" y="2"/>
                        </a:moveTo>
                        <a:cubicBezTo>
                          <a:pt x="32" y="5"/>
                          <a:pt x="36" y="6"/>
                          <a:pt x="36" y="10"/>
                        </a:cubicBezTo>
                        <a:cubicBezTo>
                          <a:pt x="36" y="10"/>
                          <a:pt x="35" y="10"/>
                          <a:pt x="34" y="10"/>
                        </a:cubicBezTo>
                        <a:cubicBezTo>
                          <a:pt x="28" y="10"/>
                          <a:pt x="25" y="6"/>
                          <a:pt x="18" y="6"/>
                        </a:cubicBezTo>
                        <a:cubicBezTo>
                          <a:pt x="14" y="6"/>
                          <a:pt x="12" y="6"/>
                          <a:pt x="8" y="6"/>
                        </a:cubicBezTo>
                        <a:cubicBezTo>
                          <a:pt x="6" y="6"/>
                          <a:pt x="0" y="4"/>
                          <a:pt x="0" y="4"/>
                        </a:cubicBezTo>
                        <a:cubicBezTo>
                          <a:pt x="0" y="2"/>
                          <a:pt x="3" y="1"/>
                          <a:pt x="3" y="0"/>
                        </a:cubicBezTo>
                        <a:cubicBezTo>
                          <a:pt x="23" y="0"/>
                          <a:pt x="23" y="0"/>
                          <a:pt x="23" y="0"/>
                        </a:cubicBezTo>
                        <a:cubicBezTo>
                          <a:pt x="24" y="3"/>
                          <a:pt x="27" y="2"/>
                          <a:pt x="30" y="2"/>
                        </a:cubicBezTo>
                        <a:lnTo>
                          <a:pt x="31" y="2"/>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56" name="Freeform: Shape 247"/>
                  <p:cNvSpPr/>
                  <p:nvPr/>
                </p:nvSpPr>
                <p:spPr bwMode="auto">
                  <a:xfrm>
                    <a:off x="6513513" y="2836863"/>
                    <a:ext cx="19050" cy="46038"/>
                  </a:xfrm>
                  <a:custGeom>
                    <a:avLst/>
                    <a:gdLst/>
                    <a:ahLst/>
                    <a:cxnLst>
                      <a:cxn ang="0">
                        <a:pos x="4" y="28"/>
                      </a:cxn>
                      <a:cxn ang="0">
                        <a:pos x="4" y="25"/>
                      </a:cxn>
                      <a:cxn ang="0">
                        <a:pos x="14" y="24"/>
                      </a:cxn>
                      <a:cxn ang="0">
                        <a:pos x="11" y="17"/>
                      </a:cxn>
                      <a:cxn ang="0">
                        <a:pos x="15" y="12"/>
                      </a:cxn>
                      <a:cxn ang="0">
                        <a:pos x="4" y="0"/>
                      </a:cxn>
                      <a:cxn ang="0">
                        <a:pos x="0" y="9"/>
                      </a:cxn>
                      <a:cxn ang="0">
                        <a:pos x="3" y="21"/>
                      </a:cxn>
                      <a:cxn ang="0">
                        <a:pos x="3" y="27"/>
                      </a:cxn>
                      <a:cxn ang="0">
                        <a:pos x="9" y="35"/>
                      </a:cxn>
                      <a:cxn ang="0">
                        <a:pos x="4" y="28"/>
                      </a:cxn>
                    </a:cxnLst>
                    <a:rect l="0" t="0" r="r" b="b"/>
                    <a:pathLst>
                      <a:path w="15" h="35">
                        <a:moveTo>
                          <a:pt x="4" y="28"/>
                        </a:moveTo>
                        <a:cubicBezTo>
                          <a:pt x="4" y="25"/>
                          <a:pt x="4" y="25"/>
                          <a:pt x="4" y="25"/>
                        </a:cubicBezTo>
                        <a:cubicBezTo>
                          <a:pt x="8" y="25"/>
                          <a:pt x="12" y="24"/>
                          <a:pt x="14" y="24"/>
                        </a:cubicBezTo>
                        <a:cubicBezTo>
                          <a:pt x="14" y="20"/>
                          <a:pt x="11" y="20"/>
                          <a:pt x="11" y="17"/>
                        </a:cubicBezTo>
                        <a:cubicBezTo>
                          <a:pt x="11" y="15"/>
                          <a:pt x="15" y="14"/>
                          <a:pt x="15" y="12"/>
                        </a:cubicBezTo>
                        <a:cubicBezTo>
                          <a:pt x="8" y="10"/>
                          <a:pt x="4" y="6"/>
                          <a:pt x="4" y="0"/>
                        </a:cubicBezTo>
                        <a:cubicBezTo>
                          <a:pt x="0" y="2"/>
                          <a:pt x="0" y="5"/>
                          <a:pt x="0" y="9"/>
                        </a:cubicBezTo>
                        <a:cubicBezTo>
                          <a:pt x="0" y="15"/>
                          <a:pt x="3" y="16"/>
                          <a:pt x="3" y="21"/>
                        </a:cubicBezTo>
                        <a:cubicBezTo>
                          <a:pt x="3" y="26"/>
                          <a:pt x="3" y="24"/>
                          <a:pt x="3" y="27"/>
                        </a:cubicBezTo>
                        <a:cubicBezTo>
                          <a:pt x="3" y="30"/>
                          <a:pt x="4" y="35"/>
                          <a:pt x="9" y="35"/>
                        </a:cubicBezTo>
                        <a:cubicBezTo>
                          <a:pt x="7" y="32"/>
                          <a:pt x="6" y="31"/>
                          <a:pt x="4" y="2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57" name="Freeform: Shape 248"/>
                  <p:cNvSpPr/>
                  <p:nvPr/>
                </p:nvSpPr>
                <p:spPr bwMode="auto">
                  <a:xfrm>
                    <a:off x="6424613" y="2709863"/>
                    <a:ext cx="76200" cy="71438"/>
                  </a:xfrm>
                  <a:custGeom>
                    <a:avLst/>
                    <a:gdLst/>
                    <a:ahLst/>
                    <a:cxnLst>
                      <a:cxn ang="0">
                        <a:pos x="48" y="38"/>
                      </a:cxn>
                      <a:cxn ang="0">
                        <a:pos x="46" y="35"/>
                      </a:cxn>
                      <a:cxn ang="0">
                        <a:pos x="42" y="40"/>
                      </a:cxn>
                      <a:cxn ang="0">
                        <a:pos x="47" y="48"/>
                      </a:cxn>
                      <a:cxn ang="0">
                        <a:pos x="42" y="53"/>
                      </a:cxn>
                      <a:cxn ang="0">
                        <a:pos x="40" y="50"/>
                      </a:cxn>
                      <a:cxn ang="0">
                        <a:pos x="36" y="51"/>
                      </a:cxn>
                      <a:cxn ang="0">
                        <a:pos x="26" y="37"/>
                      </a:cxn>
                      <a:cxn ang="0">
                        <a:pos x="28" y="32"/>
                      </a:cxn>
                      <a:cxn ang="0">
                        <a:pos x="27" y="29"/>
                      </a:cxn>
                      <a:cxn ang="0">
                        <a:pos x="21" y="28"/>
                      </a:cxn>
                      <a:cxn ang="0">
                        <a:pos x="21" y="32"/>
                      </a:cxn>
                      <a:cxn ang="0">
                        <a:pos x="17" y="30"/>
                      </a:cxn>
                      <a:cxn ang="0">
                        <a:pos x="16" y="32"/>
                      </a:cxn>
                      <a:cxn ang="0">
                        <a:pos x="12" y="28"/>
                      </a:cxn>
                      <a:cxn ang="0">
                        <a:pos x="4" y="45"/>
                      </a:cxn>
                      <a:cxn ang="0">
                        <a:pos x="4" y="36"/>
                      </a:cxn>
                      <a:cxn ang="0">
                        <a:pos x="2" y="32"/>
                      </a:cxn>
                      <a:cxn ang="0">
                        <a:pos x="5" y="22"/>
                      </a:cxn>
                      <a:cxn ang="0">
                        <a:pos x="19" y="14"/>
                      </a:cxn>
                      <a:cxn ang="0">
                        <a:pos x="26" y="20"/>
                      </a:cxn>
                      <a:cxn ang="0">
                        <a:pos x="28" y="20"/>
                      </a:cxn>
                      <a:cxn ang="0">
                        <a:pos x="32" y="15"/>
                      </a:cxn>
                      <a:cxn ang="0">
                        <a:pos x="41" y="9"/>
                      </a:cxn>
                      <a:cxn ang="0">
                        <a:pos x="42" y="0"/>
                      </a:cxn>
                      <a:cxn ang="0">
                        <a:pos x="48" y="4"/>
                      </a:cxn>
                      <a:cxn ang="0">
                        <a:pos x="58" y="33"/>
                      </a:cxn>
                      <a:cxn ang="0">
                        <a:pos x="53" y="46"/>
                      </a:cxn>
                      <a:cxn ang="0">
                        <a:pos x="48" y="36"/>
                      </a:cxn>
                      <a:cxn ang="0">
                        <a:pos x="48" y="38"/>
                      </a:cxn>
                    </a:cxnLst>
                    <a:rect l="0" t="0" r="r" b="b"/>
                    <a:pathLst>
                      <a:path w="58" h="53">
                        <a:moveTo>
                          <a:pt x="48" y="38"/>
                        </a:moveTo>
                        <a:cubicBezTo>
                          <a:pt x="48" y="37"/>
                          <a:pt x="47" y="36"/>
                          <a:pt x="46" y="35"/>
                        </a:cubicBezTo>
                        <a:cubicBezTo>
                          <a:pt x="44" y="37"/>
                          <a:pt x="42" y="38"/>
                          <a:pt x="42" y="40"/>
                        </a:cubicBezTo>
                        <a:cubicBezTo>
                          <a:pt x="42" y="43"/>
                          <a:pt x="47" y="44"/>
                          <a:pt x="47" y="48"/>
                        </a:cubicBezTo>
                        <a:cubicBezTo>
                          <a:pt x="47" y="51"/>
                          <a:pt x="45" y="53"/>
                          <a:pt x="42" y="53"/>
                        </a:cubicBezTo>
                        <a:cubicBezTo>
                          <a:pt x="41" y="53"/>
                          <a:pt x="40" y="51"/>
                          <a:pt x="40" y="50"/>
                        </a:cubicBezTo>
                        <a:cubicBezTo>
                          <a:pt x="39" y="51"/>
                          <a:pt x="37" y="51"/>
                          <a:pt x="36" y="51"/>
                        </a:cubicBezTo>
                        <a:cubicBezTo>
                          <a:pt x="31" y="51"/>
                          <a:pt x="26" y="44"/>
                          <a:pt x="26" y="37"/>
                        </a:cubicBezTo>
                        <a:cubicBezTo>
                          <a:pt x="26" y="34"/>
                          <a:pt x="27" y="33"/>
                          <a:pt x="28" y="32"/>
                        </a:cubicBezTo>
                        <a:cubicBezTo>
                          <a:pt x="28" y="31"/>
                          <a:pt x="27" y="30"/>
                          <a:pt x="27" y="29"/>
                        </a:cubicBezTo>
                        <a:cubicBezTo>
                          <a:pt x="21" y="28"/>
                          <a:pt x="21" y="28"/>
                          <a:pt x="21" y="28"/>
                        </a:cubicBezTo>
                        <a:cubicBezTo>
                          <a:pt x="21" y="30"/>
                          <a:pt x="20" y="31"/>
                          <a:pt x="21" y="32"/>
                        </a:cubicBezTo>
                        <a:cubicBezTo>
                          <a:pt x="18" y="32"/>
                          <a:pt x="18" y="31"/>
                          <a:pt x="17" y="30"/>
                        </a:cubicBezTo>
                        <a:cubicBezTo>
                          <a:pt x="17" y="30"/>
                          <a:pt x="16" y="31"/>
                          <a:pt x="16" y="32"/>
                        </a:cubicBezTo>
                        <a:cubicBezTo>
                          <a:pt x="14" y="31"/>
                          <a:pt x="12" y="28"/>
                          <a:pt x="12" y="28"/>
                        </a:cubicBezTo>
                        <a:cubicBezTo>
                          <a:pt x="8" y="32"/>
                          <a:pt x="8" y="45"/>
                          <a:pt x="4" y="45"/>
                        </a:cubicBezTo>
                        <a:cubicBezTo>
                          <a:pt x="0" y="45"/>
                          <a:pt x="4" y="37"/>
                          <a:pt x="4" y="36"/>
                        </a:cubicBezTo>
                        <a:cubicBezTo>
                          <a:pt x="4" y="35"/>
                          <a:pt x="2" y="33"/>
                          <a:pt x="2" y="32"/>
                        </a:cubicBezTo>
                        <a:cubicBezTo>
                          <a:pt x="2" y="28"/>
                          <a:pt x="4" y="26"/>
                          <a:pt x="5" y="22"/>
                        </a:cubicBezTo>
                        <a:cubicBezTo>
                          <a:pt x="13" y="22"/>
                          <a:pt x="11" y="14"/>
                          <a:pt x="19" y="14"/>
                        </a:cubicBezTo>
                        <a:cubicBezTo>
                          <a:pt x="24" y="14"/>
                          <a:pt x="23" y="20"/>
                          <a:pt x="26" y="20"/>
                        </a:cubicBezTo>
                        <a:cubicBezTo>
                          <a:pt x="27" y="20"/>
                          <a:pt x="27" y="20"/>
                          <a:pt x="28" y="20"/>
                        </a:cubicBezTo>
                        <a:cubicBezTo>
                          <a:pt x="28" y="18"/>
                          <a:pt x="30" y="16"/>
                          <a:pt x="32" y="15"/>
                        </a:cubicBezTo>
                        <a:cubicBezTo>
                          <a:pt x="32" y="10"/>
                          <a:pt x="39" y="12"/>
                          <a:pt x="41" y="9"/>
                        </a:cubicBezTo>
                        <a:cubicBezTo>
                          <a:pt x="42" y="7"/>
                          <a:pt x="42" y="1"/>
                          <a:pt x="42" y="0"/>
                        </a:cubicBezTo>
                        <a:cubicBezTo>
                          <a:pt x="45" y="0"/>
                          <a:pt x="47" y="2"/>
                          <a:pt x="48" y="4"/>
                        </a:cubicBezTo>
                        <a:cubicBezTo>
                          <a:pt x="51" y="7"/>
                          <a:pt x="58" y="30"/>
                          <a:pt x="58" y="33"/>
                        </a:cubicBezTo>
                        <a:cubicBezTo>
                          <a:pt x="58" y="37"/>
                          <a:pt x="53" y="39"/>
                          <a:pt x="53" y="46"/>
                        </a:cubicBezTo>
                        <a:cubicBezTo>
                          <a:pt x="51" y="46"/>
                          <a:pt x="48" y="37"/>
                          <a:pt x="48" y="36"/>
                        </a:cubicBezTo>
                        <a:lnTo>
                          <a:pt x="48" y="38"/>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58" name="Freeform: Shape 249"/>
                  <p:cNvSpPr/>
                  <p:nvPr/>
                </p:nvSpPr>
                <p:spPr bwMode="auto">
                  <a:xfrm>
                    <a:off x="6354763" y="2690813"/>
                    <a:ext cx="36513" cy="39688"/>
                  </a:xfrm>
                  <a:custGeom>
                    <a:avLst/>
                    <a:gdLst/>
                    <a:ahLst/>
                    <a:cxnLst>
                      <a:cxn ang="0">
                        <a:pos x="3" y="29"/>
                      </a:cxn>
                      <a:cxn ang="0">
                        <a:pos x="0" y="29"/>
                      </a:cxn>
                      <a:cxn ang="0">
                        <a:pos x="22" y="5"/>
                      </a:cxn>
                      <a:cxn ang="0">
                        <a:pos x="25" y="0"/>
                      </a:cxn>
                      <a:cxn ang="0">
                        <a:pos x="28" y="6"/>
                      </a:cxn>
                      <a:cxn ang="0">
                        <a:pos x="24" y="9"/>
                      </a:cxn>
                      <a:cxn ang="0">
                        <a:pos x="17" y="13"/>
                      </a:cxn>
                      <a:cxn ang="0">
                        <a:pos x="3" y="29"/>
                      </a:cxn>
                    </a:cxnLst>
                    <a:rect l="0" t="0" r="r" b="b"/>
                    <a:pathLst>
                      <a:path w="28" h="29">
                        <a:moveTo>
                          <a:pt x="3" y="29"/>
                        </a:moveTo>
                        <a:cubicBezTo>
                          <a:pt x="0" y="29"/>
                          <a:pt x="0" y="29"/>
                          <a:pt x="0" y="29"/>
                        </a:cubicBezTo>
                        <a:cubicBezTo>
                          <a:pt x="4" y="18"/>
                          <a:pt x="18" y="13"/>
                          <a:pt x="22" y="5"/>
                        </a:cubicBezTo>
                        <a:cubicBezTo>
                          <a:pt x="23" y="3"/>
                          <a:pt x="23" y="1"/>
                          <a:pt x="25" y="0"/>
                        </a:cubicBezTo>
                        <a:cubicBezTo>
                          <a:pt x="24" y="4"/>
                          <a:pt x="26" y="5"/>
                          <a:pt x="28" y="6"/>
                        </a:cubicBezTo>
                        <a:cubicBezTo>
                          <a:pt x="26" y="8"/>
                          <a:pt x="26" y="9"/>
                          <a:pt x="24" y="9"/>
                        </a:cubicBezTo>
                        <a:cubicBezTo>
                          <a:pt x="23" y="12"/>
                          <a:pt x="20" y="13"/>
                          <a:pt x="17" y="13"/>
                        </a:cubicBezTo>
                        <a:cubicBezTo>
                          <a:pt x="15" y="22"/>
                          <a:pt x="8" y="26"/>
                          <a:pt x="3" y="2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59" name="Freeform: Shape 250"/>
                  <p:cNvSpPr/>
                  <p:nvPr/>
                </p:nvSpPr>
                <p:spPr bwMode="auto">
                  <a:xfrm>
                    <a:off x="6383338" y="2563813"/>
                    <a:ext cx="71438" cy="101600"/>
                  </a:xfrm>
                  <a:custGeom>
                    <a:avLst/>
                    <a:gdLst/>
                    <a:ahLst/>
                    <a:cxnLst>
                      <a:cxn ang="0">
                        <a:pos x="4" y="31"/>
                      </a:cxn>
                      <a:cxn ang="0">
                        <a:pos x="6" y="20"/>
                      </a:cxn>
                      <a:cxn ang="0">
                        <a:pos x="5" y="7"/>
                      </a:cxn>
                      <a:cxn ang="0">
                        <a:pos x="9" y="0"/>
                      </a:cxn>
                      <a:cxn ang="0">
                        <a:pos x="16" y="7"/>
                      </a:cxn>
                      <a:cxn ang="0">
                        <a:pos x="21" y="3"/>
                      </a:cxn>
                      <a:cxn ang="0">
                        <a:pos x="22" y="5"/>
                      </a:cxn>
                      <a:cxn ang="0">
                        <a:pos x="23" y="8"/>
                      </a:cxn>
                      <a:cxn ang="0">
                        <a:pos x="28" y="25"/>
                      </a:cxn>
                      <a:cxn ang="0">
                        <a:pos x="20" y="42"/>
                      </a:cxn>
                      <a:cxn ang="0">
                        <a:pos x="30" y="59"/>
                      </a:cxn>
                      <a:cxn ang="0">
                        <a:pos x="30" y="58"/>
                      </a:cxn>
                      <a:cxn ang="0">
                        <a:pos x="34" y="55"/>
                      </a:cxn>
                      <a:cxn ang="0">
                        <a:pos x="43" y="64"/>
                      </a:cxn>
                      <a:cxn ang="0">
                        <a:pos x="46" y="61"/>
                      </a:cxn>
                      <a:cxn ang="0">
                        <a:pos x="49" y="62"/>
                      </a:cxn>
                      <a:cxn ang="0">
                        <a:pos x="46" y="66"/>
                      </a:cxn>
                      <a:cxn ang="0">
                        <a:pos x="49" y="66"/>
                      </a:cxn>
                      <a:cxn ang="0">
                        <a:pos x="54" y="71"/>
                      </a:cxn>
                      <a:cxn ang="0">
                        <a:pos x="54" y="74"/>
                      </a:cxn>
                      <a:cxn ang="0">
                        <a:pos x="53" y="76"/>
                      </a:cxn>
                      <a:cxn ang="0">
                        <a:pos x="51" y="73"/>
                      </a:cxn>
                      <a:cxn ang="0">
                        <a:pos x="36" y="61"/>
                      </a:cxn>
                      <a:cxn ang="0">
                        <a:pos x="37" y="69"/>
                      </a:cxn>
                      <a:cxn ang="0">
                        <a:pos x="25" y="60"/>
                      </a:cxn>
                      <a:cxn ang="0">
                        <a:pos x="19" y="62"/>
                      </a:cxn>
                      <a:cxn ang="0">
                        <a:pos x="13" y="57"/>
                      </a:cxn>
                      <a:cxn ang="0">
                        <a:pos x="15" y="53"/>
                      </a:cxn>
                      <a:cxn ang="0">
                        <a:pos x="15" y="49"/>
                      </a:cxn>
                      <a:cxn ang="0">
                        <a:pos x="13" y="49"/>
                      </a:cxn>
                      <a:cxn ang="0">
                        <a:pos x="10" y="51"/>
                      </a:cxn>
                      <a:cxn ang="0">
                        <a:pos x="1" y="44"/>
                      </a:cxn>
                      <a:cxn ang="0">
                        <a:pos x="4" y="31"/>
                      </a:cxn>
                    </a:cxnLst>
                    <a:rect l="0" t="0" r="r" b="b"/>
                    <a:pathLst>
                      <a:path w="54" h="76">
                        <a:moveTo>
                          <a:pt x="4" y="31"/>
                        </a:moveTo>
                        <a:cubicBezTo>
                          <a:pt x="6" y="28"/>
                          <a:pt x="6" y="23"/>
                          <a:pt x="6" y="20"/>
                        </a:cubicBezTo>
                        <a:cubicBezTo>
                          <a:pt x="7" y="15"/>
                          <a:pt x="5" y="12"/>
                          <a:pt x="5" y="7"/>
                        </a:cubicBezTo>
                        <a:cubicBezTo>
                          <a:pt x="5" y="3"/>
                          <a:pt x="6" y="0"/>
                          <a:pt x="9" y="0"/>
                        </a:cubicBezTo>
                        <a:cubicBezTo>
                          <a:pt x="13" y="0"/>
                          <a:pt x="12" y="7"/>
                          <a:pt x="16" y="7"/>
                        </a:cubicBezTo>
                        <a:cubicBezTo>
                          <a:pt x="18" y="7"/>
                          <a:pt x="20" y="4"/>
                          <a:pt x="21" y="3"/>
                        </a:cubicBezTo>
                        <a:cubicBezTo>
                          <a:pt x="21" y="3"/>
                          <a:pt x="22" y="4"/>
                          <a:pt x="22" y="5"/>
                        </a:cubicBezTo>
                        <a:cubicBezTo>
                          <a:pt x="22" y="6"/>
                          <a:pt x="23" y="7"/>
                          <a:pt x="23" y="8"/>
                        </a:cubicBezTo>
                        <a:cubicBezTo>
                          <a:pt x="23" y="13"/>
                          <a:pt x="28" y="18"/>
                          <a:pt x="28" y="25"/>
                        </a:cubicBezTo>
                        <a:cubicBezTo>
                          <a:pt x="28" y="33"/>
                          <a:pt x="20" y="34"/>
                          <a:pt x="20" y="42"/>
                        </a:cubicBezTo>
                        <a:cubicBezTo>
                          <a:pt x="20" y="48"/>
                          <a:pt x="26" y="57"/>
                          <a:pt x="30" y="59"/>
                        </a:cubicBezTo>
                        <a:cubicBezTo>
                          <a:pt x="30" y="59"/>
                          <a:pt x="30" y="58"/>
                          <a:pt x="30" y="58"/>
                        </a:cubicBezTo>
                        <a:cubicBezTo>
                          <a:pt x="30" y="56"/>
                          <a:pt x="32" y="54"/>
                          <a:pt x="34" y="55"/>
                        </a:cubicBezTo>
                        <a:cubicBezTo>
                          <a:pt x="39" y="55"/>
                          <a:pt x="40" y="63"/>
                          <a:pt x="43" y="64"/>
                        </a:cubicBezTo>
                        <a:cubicBezTo>
                          <a:pt x="44" y="64"/>
                          <a:pt x="45" y="61"/>
                          <a:pt x="46" y="61"/>
                        </a:cubicBezTo>
                        <a:cubicBezTo>
                          <a:pt x="47" y="61"/>
                          <a:pt x="48" y="62"/>
                          <a:pt x="49" y="62"/>
                        </a:cubicBezTo>
                        <a:cubicBezTo>
                          <a:pt x="48" y="64"/>
                          <a:pt x="46" y="64"/>
                          <a:pt x="46" y="66"/>
                        </a:cubicBezTo>
                        <a:cubicBezTo>
                          <a:pt x="46" y="67"/>
                          <a:pt x="48" y="67"/>
                          <a:pt x="49" y="66"/>
                        </a:cubicBezTo>
                        <a:cubicBezTo>
                          <a:pt x="49" y="69"/>
                          <a:pt x="51" y="71"/>
                          <a:pt x="54" y="71"/>
                        </a:cubicBezTo>
                        <a:cubicBezTo>
                          <a:pt x="54" y="72"/>
                          <a:pt x="54" y="73"/>
                          <a:pt x="54" y="74"/>
                        </a:cubicBezTo>
                        <a:cubicBezTo>
                          <a:pt x="54" y="75"/>
                          <a:pt x="53" y="76"/>
                          <a:pt x="53" y="76"/>
                        </a:cubicBezTo>
                        <a:cubicBezTo>
                          <a:pt x="51" y="76"/>
                          <a:pt x="51" y="74"/>
                          <a:pt x="51" y="73"/>
                        </a:cubicBezTo>
                        <a:cubicBezTo>
                          <a:pt x="48" y="69"/>
                          <a:pt x="39" y="65"/>
                          <a:pt x="36" y="61"/>
                        </a:cubicBezTo>
                        <a:cubicBezTo>
                          <a:pt x="34" y="64"/>
                          <a:pt x="35" y="66"/>
                          <a:pt x="37" y="69"/>
                        </a:cubicBezTo>
                        <a:cubicBezTo>
                          <a:pt x="31" y="69"/>
                          <a:pt x="31" y="60"/>
                          <a:pt x="25" y="60"/>
                        </a:cubicBezTo>
                        <a:cubicBezTo>
                          <a:pt x="23" y="60"/>
                          <a:pt x="21" y="62"/>
                          <a:pt x="19" y="62"/>
                        </a:cubicBezTo>
                        <a:cubicBezTo>
                          <a:pt x="16" y="62"/>
                          <a:pt x="13" y="59"/>
                          <a:pt x="13" y="57"/>
                        </a:cubicBezTo>
                        <a:cubicBezTo>
                          <a:pt x="13" y="55"/>
                          <a:pt x="14" y="53"/>
                          <a:pt x="15" y="53"/>
                        </a:cubicBezTo>
                        <a:cubicBezTo>
                          <a:pt x="15" y="49"/>
                          <a:pt x="15" y="49"/>
                          <a:pt x="15" y="49"/>
                        </a:cubicBezTo>
                        <a:cubicBezTo>
                          <a:pt x="13" y="49"/>
                          <a:pt x="13" y="49"/>
                          <a:pt x="13" y="49"/>
                        </a:cubicBezTo>
                        <a:cubicBezTo>
                          <a:pt x="12" y="50"/>
                          <a:pt x="11" y="51"/>
                          <a:pt x="10" y="51"/>
                        </a:cubicBezTo>
                        <a:cubicBezTo>
                          <a:pt x="8" y="51"/>
                          <a:pt x="1" y="47"/>
                          <a:pt x="1" y="44"/>
                        </a:cubicBezTo>
                        <a:cubicBezTo>
                          <a:pt x="1" y="38"/>
                          <a:pt x="0" y="30"/>
                          <a:pt x="4" y="3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60" name="Freeform: Shape 251"/>
                  <p:cNvSpPr/>
                  <p:nvPr/>
                </p:nvSpPr>
                <p:spPr bwMode="auto">
                  <a:xfrm>
                    <a:off x="6457950" y="2665413"/>
                    <a:ext cx="23813" cy="41275"/>
                  </a:xfrm>
                  <a:custGeom>
                    <a:avLst/>
                    <a:gdLst/>
                    <a:ahLst/>
                    <a:cxnLst>
                      <a:cxn ang="0">
                        <a:pos x="16" y="20"/>
                      </a:cxn>
                      <a:cxn ang="0">
                        <a:pos x="10" y="20"/>
                      </a:cxn>
                      <a:cxn ang="0">
                        <a:pos x="14" y="28"/>
                      </a:cxn>
                      <a:cxn ang="0">
                        <a:pos x="14" y="30"/>
                      </a:cxn>
                      <a:cxn ang="0">
                        <a:pos x="10" y="30"/>
                      </a:cxn>
                      <a:cxn ang="0">
                        <a:pos x="8" y="25"/>
                      </a:cxn>
                      <a:cxn ang="0">
                        <a:pos x="8" y="23"/>
                      </a:cxn>
                      <a:cxn ang="0">
                        <a:pos x="2" y="17"/>
                      </a:cxn>
                      <a:cxn ang="0">
                        <a:pos x="2" y="15"/>
                      </a:cxn>
                      <a:cxn ang="0">
                        <a:pos x="8" y="15"/>
                      </a:cxn>
                      <a:cxn ang="0">
                        <a:pos x="10" y="13"/>
                      </a:cxn>
                      <a:cxn ang="0">
                        <a:pos x="0" y="2"/>
                      </a:cxn>
                      <a:cxn ang="0">
                        <a:pos x="4" y="0"/>
                      </a:cxn>
                      <a:cxn ang="0">
                        <a:pos x="13" y="2"/>
                      </a:cxn>
                      <a:cxn ang="0">
                        <a:pos x="13" y="6"/>
                      </a:cxn>
                      <a:cxn ang="0">
                        <a:pos x="15" y="6"/>
                      </a:cxn>
                      <a:cxn ang="0">
                        <a:pos x="15" y="12"/>
                      </a:cxn>
                      <a:cxn ang="0">
                        <a:pos x="18" y="15"/>
                      </a:cxn>
                      <a:cxn ang="0">
                        <a:pos x="16" y="20"/>
                      </a:cxn>
                    </a:cxnLst>
                    <a:rect l="0" t="0" r="r" b="b"/>
                    <a:pathLst>
                      <a:path w="18" h="30">
                        <a:moveTo>
                          <a:pt x="16" y="20"/>
                        </a:moveTo>
                        <a:cubicBezTo>
                          <a:pt x="10" y="20"/>
                          <a:pt x="10" y="20"/>
                          <a:pt x="10" y="20"/>
                        </a:cubicBezTo>
                        <a:cubicBezTo>
                          <a:pt x="11" y="23"/>
                          <a:pt x="12" y="27"/>
                          <a:pt x="14" y="28"/>
                        </a:cubicBezTo>
                        <a:cubicBezTo>
                          <a:pt x="14" y="30"/>
                          <a:pt x="14" y="30"/>
                          <a:pt x="14" y="30"/>
                        </a:cubicBezTo>
                        <a:cubicBezTo>
                          <a:pt x="13" y="30"/>
                          <a:pt x="11" y="30"/>
                          <a:pt x="10" y="30"/>
                        </a:cubicBezTo>
                        <a:cubicBezTo>
                          <a:pt x="7" y="30"/>
                          <a:pt x="7" y="27"/>
                          <a:pt x="8" y="25"/>
                        </a:cubicBezTo>
                        <a:cubicBezTo>
                          <a:pt x="8" y="23"/>
                          <a:pt x="8" y="23"/>
                          <a:pt x="8" y="23"/>
                        </a:cubicBezTo>
                        <a:cubicBezTo>
                          <a:pt x="5" y="23"/>
                          <a:pt x="3" y="19"/>
                          <a:pt x="2" y="17"/>
                        </a:cubicBezTo>
                        <a:cubicBezTo>
                          <a:pt x="2" y="15"/>
                          <a:pt x="2" y="15"/>
                          <a:pt x="2" y="15"/>
                        </a:cubicBezTo>
                        <a:cubicBezTo>
                          <a:pt x="4" y="15"/>
                          <a:pt x="7" y="15"/>
                          <a:pt x="8" y="15"/>
                        </a:cubicBezTo>
                        <a:cubicBezTo>
                          <a:pt x="8" y="15"/>
                          <a:pt x="10" y="14"/>
                          <a:pt x="10" y="13"/>
                        </a:cubicBezTo>
                        <a:cubicBezTo>
                          <a:pt x="10" y="8"/>
                          <a:pt x="1" y="5"/>
                          <a:pt x="0" y="2"/>
                        </a:cubicBezTo>
                        <a:cubicBezTo>
                          <a:pt x="1" y="1"/>
                          <a:pt x="3" y="0"/>
                          <a:pt x="4" y="0"/>
                        </a:cubicBezTo>
                        <a:cubicBezTo>
                          <a:pt x="7" y="0"/>
                          <a:pt x="9" y="2"/>
                          <a:pt x="13" y="2"/>
                        </a:cubicBezTo>
                        <a:cubicBezTo>
                          <a:pt x="13" y="3"/>
                          <a:pt x="13" y="5"/>
                          <a:pt x="13" y="6"/>
                        </a:cubicBezTo>
                        <a:cubicBezTo>
                          <a:pt x="13" y="6"/>
                          <a:pt x="14" y="6"/>
                          <a:pt x="15" y="6"/>
                        </a:cubicBezTo>
                        <a:cubicBezTo>
                          <a:pt x="15" y="8"/>
                          <a:pt x="15" y="12"/>
                          <a:pt x="15" y="12"/>
                        </a:cubicBezTo>
                        <a:cubicBezTo>
                          <a:pt x="15" y="12"/>
                          <a:pt x="18" y="15"/>
                          <a:pt x="18" y="15"/>
                        </a:cubicBezTo>
                        <a:cubicBezTo>
                          <a:pt x="18" y="18"/>
                          <a:pt x="17" y="19"/>
                          <a:pt x="16" y="2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61" name="Freeform: Shape 252"/>
                  <p:cNvSpPr/>
                  <p:nvPr/>
                </p:nvSpPr>
                <p:spPr bwMode="auto">
                  <a:xfrm>
                    <a:off x="6423025" y="2676525"/>
                    <a:ext cx="19050" cy="25400"/>
                  </a:xfrm>
                  <a:custGeom>
                    <a:avLst/>
                    <a:gdLst/>
                    <a:ahLst/>
                    <a:cxnLst>
                      <a:cxn ang="0">
                        <a:pos x="3" y="1"/>
                      </a:cxn>
                      <a:cxn ang="0">
                        <a:pos x="14" y="7"/>
                      </a:cxn>
                      <a:cxn ang="0">
                        <a:pos x="1" y="19"/>
                      </a:cxn>
                      <a:cxn ang="0">
                        <a:pos x="0" y="2"/>
                      </a:cxn>
                      <a:cxn ang="0">
                        <a:pos x="2" y="0"/>
                      </a:cxn>
                      <a:cxn ang="0">
                        <a:pos x="5" y="2"/>
                      </a:cxn>
                      <a:cxn ang="0">
                        <a:pos x="3" y="1"/>
                      </a:cxn>
                    </a:cxnLst>
                    <a:rect l="0" t="0" r="r" b="b"/>
                    <a:pathLst>
                      <a:path w="14" h="19">
                        <a:moveTo>
                          <a:pt x="3" y="1"/>
                        </a:moveTo>
                        <a:cubicBezTo>
                          <a:pt x="4" y="3"/>
                          <a:pt x="14" y="4"/>
                          <a:pt x="14" y="7"/>
                        </a:cubicBezTo>
                        <a:cubicBezTo>
                          <a:pt x="14" y="14"/>
                          <a:pt x="5" y="17"/>
                          <a:pt x="1" y="19"/>
                        </a:cubicBezTo>
                        <a:cubicBezTo>
                          <a:pt x="1" y="13"/>
                          <a:pt x="0" y="6"/>
                          <a:pt x="0" y="2"/>
                        </a:cubicBezTo>
                        <a:cubicBezTo>
                          <a:pt x="0" y="1"/>
                          <a:pt x="2" y="0"/>
                          <a:pt x="2" y="0"/>
                        </a:cubicBezTo>
                        <a:cubicBezTo>
                          <a:pt x="3" y="0"/>
                          <a:pt x="4" y="2"/>
                          <a:pt x="5" y="2"/>
                        </a:cubicBezTo>
                        <a:lnTo>
                          <a:pt x="3" y="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62" name="Freeform: Shape 253"/>
                  <p:cNvSpPr/>
                  <p:nvPr/>
                </p:nvSpPr>
                <p:spPr bwMode="auto">
                  <a:xfrm>
                    <a:off x="6432550" y="2692400"/>
                    <a:ext cx="19050" cy="31750"/>
                  </a:xfrm>
                  <a:custGeom>
                    <a:avLst/>
                    <a:gdLst/>
                    <a:ahLst/>
                    <a:cxnLst>
                      <a:cxn ang="0">
                        <a:pos x="14" y="5"/>
                      </a:cxn>
                      <a:cxn ang="0">
                        <a:pos x="9" y="17"/>
                      </a:cxn>
                      <a:cxn ang="0">
                        <a:pos x="11" y="22"/>
                      </a:cxn>
                      <a:cxn ang="0">
                        <a:pos x="9" y="24"/>
                      </a:cxn>
                      <a:cxn ang="0">
                        <a:pos x="0" y="14"/>
                      </a:cxn>
                      <a:cxn ang="0">
                        <a:pos x="4" y="12"/>
                      </a:cxn>
                      <a:cxn ang="0">
                        <a:pos x="8" y="1"/>
                      </a:cxn>
                      <a:cxn ang="0">
                        <a:pos x="14" y="5"/>
                      </a:cxn>
                    </a:cxnLst>
                    <a:rect l="0" t="0" r="r" b="b"/>
                    <a:pathLst>
                      <a:path w="14" h="24">
                        <a:moveTo>
                          <a:pt x="14" y="5"/>
                        </a:moveTo>
                        <a:cubicBezTo>
                          <a:pt x="14" y="10"/>
                          <a:pt x="10" y="13"/>
                          <a:pt x="9" y="17"/>
                        </a:cubicBezTo>
                        <a:cubicBezTo>
                          <a:pt x="9" y="21"/>
                          <a:pt x="11" y="20"/>
                          <a:pt x="11" y="22"/>
                        </a:cubicBezTo>
                        <a:cubicBezTo>
                          <a:pt x="11" y="23"/>
                          <a:pt x="10" y="24"/>
                          <a:pt x="9" y="24"/>
                        </a:cubicBezTo>
                        <a:cubicBezTo>
                          <a:pt x="7" y="24"/>
                          <a:pt x="0" y="17"/>
                          <a:pt x="0" y="14"/>
                        </a:cubicBezTo>
                        <a:cubicBezTo>
                          <a:pt x="0" y="13"/>
                          <a:pt x="3" y="12"/>
                          <a:pt x="4" y="12"/>
                        </a:cubicBezTo>
                        <a:cubicBezTo>
                          <a:pt x="4" y="11"/>
                          <a:pt x="6" y="1"/>
                          <a:pt x="8" y="1"/>
                        </a:cubicBezTo>
                        <a:cubicBezTo>
                          <a:pt x="12" y="0"/>
                          <a:pt x="14" y="3"/>
                          <a:pt x="14" y="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63" name="Freeform: Shape 254"/>
                  <p:cNvSpPr/>
                  <p:nvPr/>
                </p:nvSpPr>
                <p:spPr bwMode="auto">
                  <a:xfrm>
                    <a:off x="6450013" y="2693988"/>
                    <a:ext cx="7938" cy="20638"/>
                  </a:xfrm>
                  <a:custGeom>
                    <a:avLst/>
                    <a:gdLst/>
                    <a:ahLst/>
                    <a:cxnLst>
                      <a:cxn ang="0">
                        <a:pos x="7" y="0"/>
                      </a:cxn>
                      <a:cxn ang="0">
                        <a:pos x="2" y="15"/>
                      </a:cxn>
                      <a:cxn ang="0">
                        <a:pos x="0" y="15"/>
                      </a:cxn>
                      <a:cxn ang="0">
                        <a:pos x="4" y="0"/>
                      </a:cxn>
                      <a:cxn ang="0">
                        <a:pos x="7" y="0"/>
                      </a:cxn>
                    </a:cxnLst>
                    <a:rect l="0" t="0" r="r" b="b"/>
                    <a:pathLst>
                      <a:path w="7" h="15">
                        <a:moveTo>
                          <a:pt x="7" y="0"/>
                        </a:moveTo>
                        <a:cubicBezTo>
                          <a:pt x="7" y="7"/>
                          <a:pt x="2" y="9"/>
                          <a:pt x="2" y="15"/>
                        </a:cubicBezTo>
                        <a:cubicBezTo>
                          <a:pt x="2" y="15"/>
                          <a:pt x="0" y="15"/>
                          <a:pt x="0" y="15"/>
                        </a:cubicBezTo>
                        <a:cubicBezTo>
                          <a:pt x="1" y="10"/>
                          <a:pt x="4" y="7"/>
                          <a:pt x="4" y="0"/>
                        </a:cubicBezTo>
                        <a:cubicBezTo>
                          <a:pt x="5" y="0"/>
                          <a:pt x="6" y="0"/>
                          <a:pt x="7"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64" name="Freeform: Shape 255"/>
                  <p:cNvSpPr/>
                  <p:nvPr/>
                </p:nvSpPr>
                <p:spPr bwMode="auto">
                  <a:xfrm>
                    <a:off x="6454775" y="2706688"/>
                    <a:ext cx="11113" cy="11113"/>
                  </a:xfrm>
                  <a:custGeom>
                    <a:avLst/>
                    <a:gdLst/>
                    <a:ahLst/>
                    <a:cxnLst>
                      <a:cxn ang="0">
                        <a:pos x="8" y="0"/>
                      </a:cxn>
                      <a:cxn ang="0">
                        <a:pos x="2" y="8"/>
                      </a:cxn>
                      <a:cxn ang="0">
                        <a:pos x="0" y="6"/>
                      </a:cxn>
                      <a:cxn ang="0">
                        <a:pos x="3" y="0"/>
                      </a:cxn>
                      <a:cxn ang="0">
                        <a:pos x="8" y="0"/>
                      </a:cxn>
                    </a:cxnLst>
                    <a:rect l="0" t="0" r="r" b="b"/>
                    <a:pathLst>
                      <a:path w="8" h="8">
                        <a:moveTo>
                          <a:pt x="8" y="0"/>
                        </a:moveTo>
                        <a:cubicBezTo>
                          <a:pt x="8" y="4"/>
                          <a:pt x="6" y="8"/>
                          <a:pt x="2" y="8"/>
                        </a:cubicBezTo>
                        <a:cubicBezTo>
                          <a:pt x="1" y="8"/>
                          <a:pt x="0" y="6"/>
                          <a:pt x="0" y="6"/>
                        </a:cubicBezTo>
                        <a:cubicBezTo>
                          <a:pt x="0" y="3"/>
                          <a:pt x="2" y="2"/>
                          <a:pt x="3" y="0"/>
                        </a:cubicBezTo>
                        <a:cubicBezTo>
                          <a:pt x="5" y="1"/>
                          <a:pt x="7" y="1"/>
                          <a:pt x="8"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65" name="Freeform: Shape 256"/>
                  <p:cNvSpPr/>
                  <p:nvPr/>
                </p:nvSpPr>
                <p:spPr bwMode="auto">
                  <a:xfrm>
                    <a:off x="6442075" y="2665413"/>
                    <a:ext cx="12700" cy="17463"/>
                  </a:xfrm>
                  <a:custGeom>
                    <a:avLst/>
                    <a:gdLst/>
                    <a:ahLst/>
                    <a:cxnLst>
                      <a:cxn ang="0">
                        <a:pos x="0" y="6"/>
                      </a:cxn>
                      <a:cxn ang="0">
                        <a:pos x="0" y="0"/>
                      </a:cxn>
                      <a:cxn ang="0">
                        <a:pos x="4" y="0"/>
                      </a:cxn>
                      <a:cxn ang="0">
                        <a:pos x="10" y="10"/>
                      </a:cxn>
                      <a:cxn ang="0">
                        <a:pos x="6" y="6"/>
                      </a:cxn>
                      <a:cxn ang="0">
                        <a:pos x="0" y="6"/>
                      </a:cxn>
                    </a:cxnLst>
                    <a:rect l="0" t="0" r="r" b="b"/>
                    <a:pathLst>
                      <a:path w="10" h="12">
                        <a:moveTo>
                          <a:pt x="0" y="6"/>
                        </a:moveTo>
                        <a:cubicBezTo>
                          <a:pt x="0" y="3"/>
                          <a:pt x="0" y="2"/>
                          <a:pt x="0" y="0"/>
                        </a:cubicBezTo>
                        <a:cubicBezTo>
                          <a:pt x="4" y="0"/>
                          <a:pt x="4" y="0"/>
                          <a:pt x="4" y="0"/>
                        </a:cubicBezTo>
                        <a:cubicBezTo>
                          <a:pt x="5" y="4"/>
                          <a:pt x="10" y="5"/>
                          <a:pt x="10" y="10"/>
                        </a:cubicBezTo>
                        <a:cubicBezTo>
                          <a:pt x="10" y="12"/>
                          <a:pt x="6" y="8"/>
                          <a:pt x="6" y="6"/>
                        </a:cubicBezTo>
                        <a:cubicBezTo>
                          <a:pt x="4" y="5"/>
                          <a:pt x="2" y="6"/>
                          <a:pt x="0"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66" name="Freeform: Shape 257"/>
                  <p:cNvSpPr/>
                  <p:nvPr/>
                </p:nvSpPr>
                <p:spPr bwMode="auto">
                  <a:xfrm>
                    <a:off x="6397625" y="2649538"/>
                    <a:ext cx="19050" cy="20638"/>
                  </a:xfrm>
                  <a:custGeom>
                    <a:avLst/>
                    <a:gdLst/>
                    <a:ahLst/>
                    <a:cxnLst>
                      <a:cxn ang="0">
                        <a:pos x="11" y="15"/>
                      </a:cxn>
                      <a:cxn ang="0">
                        <a:pos x="0" y="0"/>
                      </a:cxn>
                      <a:cxn ang="0">
                        <a:pos x="4" y="0"/>
                      </a:cxn>
                      <a:cxn ang="0">
                        <a:pos x="14" y="7"/>
                      </a:cxn>
                      <a:cxn ang="0">
                        <a:pos x="11" y="15"/>
                      </a:cxn>
                    </a:cxnLst>
                    <a:rect l="0" t="0" r="r" b="b"/>
                    <a:pathLst>
                      <a:path w="15" h="15">
                        <a:moveTo>
                          <a:pt x="11" y="15"/>
                        </a:moveTo>
                        <a:cubicBezTo>
                          <a:pt x="9" y="15"/>
                          <a:pt x="0" y="0"/>
                          <a:pt x="0" y="0"/>
                        </a:cubicBezTo>
                        <a:cubicBezTo>
                          <a:pt x="4" y="0"/>
                          <a:pt x="4" y="0"/>
                          <a:pt x="4" y="0"/>
                        </a:cubicBezTo>
                        <a:cubicBezTo>
                          <a:pt x="8" y="3"/>
                          <a:pt x="13" y="2"/>
                          <a:pt x="14" y="7"/>
                        </a:cubicBezTo>
                        <a:cubicBezTo>
                          <a:pt x="15" y="10"/>
                          <a:pt x="13" y="15"/>
                          <a:pt x="11" y="1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67" name="Freeform: Shape 258"/>
                  <p:cNvSpPr/>
                  <p:nvPr/>
                </p:nvSpPr>
                <p:spPr bwMode="auto">
                  <a:xfrm>
                    <a:off x="6416675" y="2652713"/>
                    <a:ext cx="6350" cy="1588"/>
                  </a:xfrm>
                  <a:custGeom>
                    <a:avLst/>
                    <a:gdLst/>
                    <a:ahLst/>
                    <a:cxnLst>
                      <a:cxn ang="0">
                        <a:pos x="0" y="0"/>
                      </a:cxn>
                      <a:cxn ang="0">
                        <a:pos x="4" y="1"/>
                      </a:cxn>
                      <a:cxn ang="0">
                        <a:pos x="0" y="0"/>
                      </a:cxn>
                    </a:cxnLst>
                    <a:rect l="0" t="0" r="r" b="b"/>
                    <a:pathLst>
                      <a:path w="4" h="1">
                        <a:moveTo>
                          <a:pt x="0" y="0"/>
                        </a:moveTo>
                        <a:cubicBezTo>
                          <a:pt x="1" y="1"/>
                          <a:pt x="3" y="1"/>
                          <a:pt x="4" y="1"/>
                        </a:cubicBezTo>
                        <a:cubicBezTo>
                          <a:pt x="3" y="0"/>
                          <a:pt x="1" y="0"/>
                          <a:pt x="0"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68" name="Freeform: Shape 259"/>
                  <p:cNvSpPr/>
                  <p:nvPr/>
                </p:nvSpPr>
                <p:spPr bwMode="auto">
                  <a:xfrm>
                    <a:off x="6388100" y="2441575"/>
                    <a:ext cx="36513" cy="50800"/>
                  </a:xfrm>
                  <a:custGeom>
                    <a:avLst/>
                    <a:gdLst/>
                    <a:ahLst/>
                    <a:cxnLst>
                      <a:cxn ang="0">
                        <a:pos x="8" y="39"/>
                      </a:cxn>
                      <a:cxn ang="0">
                        <a:pos x="1" y="26"/>
                      </a:cxn>
                      <a:cxn ang="0">
                        <a:pos x="16" y="0"/>
                      </a:cxn>
                      <a:cxn ang="0">
                        <a:pos x="8" y="39"/>
                      </a:cxn>
                    </a:cxnLst>
                    <a:rect l="0" t="0" r="r" b="b"/>
                    <a:pathLst>
                      <a:path w="27" h="39">
                        <a:moveTo>
                          <a:pt x="8" y="39"/>
                        </a:moveTo>
                        <a:cubicBezTo>
                          <a:pt x="0" y="39"/>
                          <a:pt x="1" y="33"/>
                          <a:pt x="1" y="26"/>
                        </a:cubicBezTo>
                        <a:cubicBezTo>
                          <a:pt x="1" y="17"/>
                          <a:pt x="10" y="0"/>
                          <a:pt x="16" y="0"/>
                        </a:cubicBezTo>
                        <a:cubicBezTo>
                          <a:pt x="27" y="0"/>
                          <a:pt x="18" y="39"/>
                          <a:pt x="8" y="3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69" name="Freeform: Shape 260"/>
                  <p:cNvSpPr/>
                  <p:nvPr/>
                </p:nvSpPr>
                <p:spPr bwMode="auto">
                  <a:xfrm>
                    <a:off x="6194425" y="2532063"/>
                    <a:ext cx="41275" cy="34925"/>
                  </a:xfrm>
                  <a:custGeom>
                    <a:avLst/>
                    <a:gdLst/>
                    <a:ahLst/>
                    <a:cxnLst>
                      <a:cxn ang="0">
                        <a:pos x="2" y="11"/>
                      </a:cxn>
                      <a:cxn ang="0">
                        <a:pos x="26" y="0"/>
                      </a:cxn>
                      <a:cxn ang="0">
                        <a:pos x="31" y="7"/>
                      </a:cxn>
                      <a:cxn ang="0">
                        <a:pos x="11" y="27"/>
                      </a:cxn>
                      <a:cxn ang="0">
                        <a:pos x="2" y="18"/>
                      </a:cxn>
                      <a:cxn ang="0">
                        <a:pos x="2" y="11"/>
                      </a:cxn>
                    </a:cxnLst>
                    <a:rect l="0" t="0" r="r" b="b"/>
                    <a:pathLst>
                      <a:path w="31" h="27">
                        <a:moveTo>
                          <a:pt x="2" y="11"/>
                        </a:moveTo>
                        <a:cubicBezTo>
                          <a:pt x="5" y="11"/>
                          <a:pt x="20" y="0"/>
                          <a:pt x="26" y="0"/>
                        </a:cubicBezTo>
                        <a:cubicBezTo>
                          <a:pt x="28" y="0"/>
                          <a:pt x="31" y="4"/>
                          <a:pt x="31" y="7"/>
                        </a:cubicBezTo>
                        <a:cubicBezTo>
                          <a:pt x="31" y="13"/>
                          <a:pt x="18" y="27"/>
                          <a:pt x="11" y="27"/>
                        </a:cubicBezTo>
                        <a:cubicBezTo>
                          <a:pt x="5" y="27"/>
                          <a:pt x="2" y="24"/>
                          <a:pt x="2" y="18"/>
                        </a:cubicBezTo>
                        <a:cubicBezTo>
                          <a:pt x="2" y="15"/>
                          <a:pt x="0" y="11"/>
                          <a:pt x="2" y="1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70" name="Freeform: Shape 261"/>
                  <p:cNvSpPr/>
                  <p:nvPr/>
                </p:nvSpPr>
                <p:spPr bwMode="auto">
                  <a:xfrm>
                    <a:off x="6015038" y="2476500"/>
                    <a:ext cx="195263" cy="374650"/>
                  </a:xfrm>
                  <a:custGeom>
                    <a:avLst/>
                    <a:gdLst/>
                    <a:ahLst/>
                    <a:cxnLst>
                      <a:cxn ang="0">
                        <a:pos x="12" y="172"/>
                      </a:cxn>
                      <a:cxn ang="0">
                        <a:pos x="21" y="152"/>
                      </a:cxn>
                      <a:cxn ang="0">
                        <a:pos x="25" y="147"/>
                      </a:cxn>
                      <a:cxn ang="0">
                        <a:pos x="15" y="119"/>
                      </a:cxn>
                      <a:cxn ang="0">
                        <a:pos x="8" y="109"/>
                      </a:cxn>
                      <a:cxn ang="0">
                        <a:pos x="8" y="105"/>
                      </a:cxn>
                      <a:cxn ang="0">
                        <a:pos x="8" y="106"/>
                      </a:cxn>
                      <a:cxn ang="0">
                        <a:pos x="12" y="96"/>
                      </a:cxn>
                      <a:cxn ang="0">
                        <a:pos x="9" y="77"/>
                      </a:cxn>
                      <a:cxn ang="0">
                        <a:pos x="0" y="65"/>
                      </a:cxn>
                      <a:cxn ang="0">
                        <a:pos x="8" y="47"/>
                      </a:cxn>
                      <a:cxn ang="0">
                        <a:pos x="19" y="43"/>
                      </a:cxn>
                      <a:cxn ang="0">
                        <a:pos x="45" y="19"/>
                      </a:cxn>
                      <a:cxn ang="0">
                        <a:pos x="47" y="19"/>
                      </a:cxn>
                      <a:cxn ang="0">
                        <a:pos x="50" y="24"/>
                      </a:cxn>
                      <a:cxn ang="0">
                        <a:pos x="52" y="20"/>
                      </a:cxn>
                      <a:cxn ang="0">
                        <a:pos x="52" y="9"/>
                      </a:cxn>
                      <a:cxn ang="0">
                        <a:pos x="64" y="6"/>
                      </a:cxn>
                      <a:cxn ang="0">
                        <a:pos x="78" y="6"/>
                      </a:cxn>
                      <a:cxn ang="0">
                        <a:pos x="96" y="0"/>
                      </a:cxn>
                      <a:cxn ang="0">
                        <a:pos x="115" y="5"/>
                      </a:cxn>
                      <a:cxn ang="0">
                        <a:pos x="130" y="22"/>
                      </a:cxn>
                      <a:cxn ang="0">
                        <a:pos x="100" y="58"/>
                      </a:cxn>
                      <a:cxn ang="0">
                        <a:pos x="104" y="64"/>
                      </a:cxn>
                      <a:cxn ang="0">
                        <a:pos x="129" y="93"/>
                      </a:cxn>
                      <a:cxn ang="0">
                        <a:pos x="147" y="134"/>
                      </a:cxn>
                      <a:cxn ang="0">
                        <a:pos x="142" y="156"/>
                      </a:cxn>
                      <a:cxn ang="0">
                        <a:pos x="115" y="170"/>
                      </a:cxn>
                      <a:cxn ang="0">
                        <a:pos x="105" y="180"/>
                      </a:cxn>
                      <a:cxn ang="0">
                        <a:pos x="104" y="176"/>
                      </a:cxn>
                      <a:cxn ang="0">
                        <a:pos x="104" y="181"/>
                      </a:cxn>
                      <a:cxn ang="0">
                        <a:pos x="93" y="192"/>
                      </a:cxn>
                      <a:cxn ang="0">
                        <a:pos x="90" y="183"/>
                      </a:cxn>
                      <a:cxn ang="0">
                        <a:pos x="91" y="177"/>
                      </a:cxn>
                      <a:cxn ang="0">
                        <a:pos x="88" y="170"/>
                      </a:cxn>
                      <a:cxn ang="0">
                        <a:pos x="73" y="161"/>
                      </a:cxn>
                      <a:cxn ang="0">
                        <a:pos x="63" y="149"/>
                      </a:cxn>
                      <a:cxn ang="0">
                        <a:pos x="43" y="141"/>
                      </a:cxn>
                      <a:cxn ang="0">
                        <a:pos x="41" y="135"/>
                      </a:cxn>
                      <a:cxn ang="0">
                        <a:pos x="30" y="129"/>
                      </a:cxn>
                      <a:cxn ang="0">
                        <a:pos x="27" y="134"/>
                      </a:cxn>
                      <a:cxn ang="0">
                        <a:pos x="29" y="142"/>
                      </a:cxn>
                      <a:cxn ang="0">
                        <a:pos x="16" y="171"/>
                      </a:cxn>
                      <a:cxn ang="0">
                        <a:pos x="31" y="192"/>
                      </a:cxn>
                      <a:cxn ang="0">
                        <a:pos x="30" y="192"/>
                      </a:cxn>
                      <a:cxn ang="0">
                        <a:pos x="35" y="206"/>
                      </a:cxn>
                      <a:cxn ang="0">
                        <a:pos x="73" y="243"/>
                      </a:cxn>
                      <a:cxn ang="0">
                        <a:pos x="71" y="251"/>
                      </a:cxn>
                      <a:cxn ang="0">
                        <a:pos x="80" y="267"/>
                      </a:cxn>
                      <a:cxn ang="0">
                        <a:pos x="84" y="280"/>
                      </a:cxn>
                      <a:cxn ang="0">
                        <a:pos x="78" y="280"/>
                      </a:cxn>
                      <a:cxn ang="0">
                        <a:pos x="75" y="282"/>
                      </a:cxn>
                      <a:cxn ang="0">
                        <a:pos x="68" y="278"/>
                      </a:cxn>
                      <a:cxn ang="0">
                        <a:pos x="37" y="246"/>
                      </a:cxn>
                      <a:cxn ang="0">
                        <a:pos x="27" y="214"/>
                      </a:cxn>
                      <a:cxn ang="0">
                        <a:pos x="14" y="192"/>
                      </a:cxn>
                      <a:cxn ang="0">
                        <a:pos x="8" y="192"/>
                      </a:cxn>
                      <a:cxn ang="0">
                        <a:pos x="8" y="189"/>
                      </a:cxn>
                      <a:cxn ang="0">
                        <a:pos x="10" y="172"/>
                      </a:cxn>
                      <a:cxn ang="0">
                        <a:pos x="11" y="172"/>
                      </a:cxn>
                      <a:cxn ang="0">
                        <a:pos x="12" y="172"/>
                      </a:cxn>
                    </a:cxnLst>
                    <a:rect l="0" t="0" r="r" b="b"/>
                    <a:pathLst>
                      <a:path w="147" h="282">
                        <a:moveTo>
                          <a:pt x="12" y="172"/>
                        </a:moveTo>
                        <a:cubicBezTo>
                          <a:pt x="16" y="165"/>
                          <a:pt x="17" y="160"/>
                          <a:pt x="21" y="152"/>
                        </a:cubicBezTo>
                        <a:cubicBezTo>
                          <a:pt x="22" y="150"/>
                          <a:pt x="25" y="149"/>
                          <a:pt x="25" y="147"/>
                        </a:cubicBezTo>
                        <a:cubicBezTo>
                          <a:pt x="25" y="143"/>
                          <a:pt x="19" y="123"/>
                          <a:pt x="15" y="119"/>
                        </a:cubicBezTo>
                        <a:cubicBezTo>
                          <a:pt x="12" y="116"/>
                          <a:pt x="8" y="114"/>
                          <a:pt x="8" y="109"/>
                        </a:cubicBezTo>
                        <a:cubicBezTo>
                          <a:pt x="8" y="108"/>
                          <a:pt x="8" y="107"/>
                          <a:pt x="8" y="105"/>
                        </a:cubicBezTo>
                        <a:cubicBezTo>
                          <a:pt x="8" y="106"/>
                          <a:pt x="8" y="106"/>
                          <a:pt x="8" y="106"/>
                        </a:cubicBezTo>
                        <a:cubicBezTo>
                          <a:pt x="9" y="105"/>
                          <a:pt x="12" y="100"/>
                          <a:pt x="12" y="96"/>
                        </a:cubicBezTo>
                        <a:cubicBezTo>
                          <a:pt x="12" y="91"/>
                          <a:pt x="12" y="82"/>
                          <a:pt x="9" y="77"/>
                        </a:cubicBezTo>
                        <a:cubicBezTo>
                          <a:pt x="6" y="73"/>
                          <a:pt x="0" y="73"/>
                          <a:pt x="0" y="65"/>
                        </a:cubicBezTo>
                        <a:cubicBezTo>
                          <a:pt x="0" y="57"/>
                          <a:pt x="3" y="51"/>
                          <a:pt x="8" y="47"/>
                        </a:cubicBezTo>
                        <a:cubicBezTo>
                          <a:pt x="10" y="44"/>
                          <a:pt x="15" y="45"/>
                          <a:pt x="19" y="43"/>
                        </a:cubicBezTo>
                        <a:cubicBezTo>
                          <a:pt x="29" y="36"/>
                          <a:pt x="36" y="33"/>
                          <a:pt x="45" y="19"/>
                        </a:cubicBezTo>
                        <a:cubicBezTo>
                          <a:pt x="47" y="19"/>
                          <a:pt x="47" y="19"/>
                          <a:pt x="47" y="19"/>
                        </a:cubicBezTo>
                        <a:cubicBezTo>
                          <a:pt x="47" y="23"/>
                          <a:pt x="49" y="24"/>
                          <a:pt x="50" y="24"/>
                        </a:cubicBezTo>
                        <a:cubicBezTo>
                          <a:pt x="51" y="24"/>
                          <a:pt x="52" y="22"/>
                          <a:pt x="52" y="20"/>
                        </a:cubicBezTo>
                        <a:cubicBezTo>
                          <a:pt x="52" y="16"/>
                          <a:pt x="52" y="13"/>
                          <a:pt x="52" y="9"/>
                        </a:cubicBezTo>
                        <a:cubicBezTo>
                          <a:pt x="52" y="9"/>
                          <a:pt x="62" y="6"/>
                          <a:pt x="64" y="6"/>
                        </a:cubicBezTo>
                        <a:cubicBezTo>
                          <a:pt x="78" y="6"/>
                          <a:pt x="78" y="6"/>
                          <a:pt x="78" y="6"/>
                        </a:cubicBezTo>
                        <a:cubicBezTo>
                          <a:pt x="84" y="9"/>
                          <a:pt x="89" y="0"/>
                          <a:pt x="96" y="0"/>
                        </a:cubicBezTo>
                        <a:cubicBezTo>
                          <a:pt x="103" y="0"/>
                          <a:pt x="107" y="5"/>
                          <a:pt x="115" y="5"/>
                        </a:cubicBezTo>
                        <a:cubicBezTo>
                          <a:pt x="115" y="16"/>
                          <a:pt x="123" y="20"/>
                          <a:pt x="130" y="22"/>
                        </a:cubicBezTo>
                        <a:cubicBezTo>
                          <a:pt x="121" y="36"/>
                          <a:pt x="100" y="39"/>
                          <a:pt x="100" y="58"/>
                        </a:cubicBezTo>
                        <a:cubicBezTo>
                          <a:pt x="100" y="62"/>
                          <a:pt x="102" y="63"/>
                          <a:pt x="104" y="64"/>
                        </a:cubicBezTo>
                        <a:cubicBezTo>
                          <a:pt x="114" y="74"/>
                          <a:pt x="118" y="86"/>
                          <a:pt x="129" y="93"/>
                        </a:cubicBezTo>
                        <a:cubicBezTo>
                          <a:pt x="140" y="100"/>
                          <a:pt x="147" y="119"/>
                          <a:pt x="147" y="134"/>
                        </a:cubicBezTo>
                        <a:cubicBezTo>
                          <a:pt x="147" y="144"/>
                          <a:pt x="142" y="148"/>
                          <a:pt x="142" y="156"/>
                        </a:cubicBezTo>
                        <a:cubicBezTo>
                          <a:pt x="127" y="160"/>
                          <a:pt x="126" y="164"/>
                          <a:pt x="115" y="170"/>
                        </a:cubicBezTo>
                        <a:cubicBezTo>
                          <a:pt x="109" y="173"/>
                          <a:pt x="110" y="180"/>
                          <a:pt x="105" y="180"/>
                        </a:cubicBezTo>
                        <a:cubicBezTo>
                          <a:pt x="104" y="180"/>
                          <a:pt x="104" y="177"/>
                          <a:pt x="104" y="176"/>
                        </a:cubicBezTo>
                        <a:cubicBezTo>
                          <a:pt x="104" y="179"/>
                          <a:pt x="104" y="180"/>
                          <a:pt x="104" y="181"/>
                        </a:cubicBezTo>
                        <a:cubicBezTo>
                          <a:pt x="104" y="185"/>
                          <a:pt x="95" y="192"/>
                          <a:pt x="93" y="192"/>
                        </a:cubicBezTo>
                        <a:cubicBezTo>
                          <a:pt x="91" y="192"/>
                          <a:pt x="90" y="186"/>
                          <a:pt x="90" y="183"/>
                        </a:cubicBezTo>
                        <a:cubicBezTo>
                          <a:pt x="90" y="179"/>
                          <a:pt x="90" y="178"/>
                          <a:pt x="91" y="177"/>
                        </a:cubicBezTo>
                        <a:cubicBezTo>
                          <a:pt x="90" y="176"/>
                          <a:pt x="89" y="172"/>
                          <a:pt x="88" y="170"/>
                        </a:cubicBezTo>
                        <a:cubicBezTo>
                          <a:pt x="82" y="170"/>
                          <a:pt x="73" y="168"/>
                          <a:pt x="73" y="161"/>
                        </a:cubicBezTo>
                        <a:cubicBezTo>
                          <a:pt x="63" y="161"/>
                          <a:pt x="68" y="155"/>
                          <a:pt x="63" y="149"/>
                        </a:cubicBezTo>
                        <a:cubicBezTo>
                          <a:pt x="56" y="143"/>
                          <a:pt x="50" y="143"/>
                          <a:pt x="43" y="141"/>
                        </a:cubicBezTo>
                        <a:cubicBezTo>
                          <a:pt x="42" y="141"/>
                          <a:pt x="41" y="135"/>
                          <a:pt x="41" y="135"/>
                        </a:cubicBezTo>
                        <a:cubicBezTo>
                          <a:pt x="40" y="130"/>
                          <a:pt x="34" y="129"/>
                          <a:pt x="30" y="129"/>
                        </a:cubicBezTo>
                        <a:cubicBezTo>
                          <a:pt x="26" y="129"/>
                          <a:pt x="27" y="132"/>
                          <a:pt x="27" y="134"/>
                        </a:cubicBezTo>
                        <a:cubicBezTo>
                          <a:pt x="27" y="138"/>
                          <a:pt x="29" y="139"/>
                          <a:pt x="29" y="142"/>
                        </a:cubicBezTo>
                        <a:cubicBezTo>
                          <a:pt x="29" y="156"/>
                          <a:pt x="16" y="159"/>
                          <a:pt x="16" y="171"/>
                        </a:cubicBezTo>
                        <a:cubicBezTo>
                          <a:pt x="16" y="185"/>
                          <a:pt x="31" y="179"/>
                          <a:pt x="31" y="192"/>
                        </a:cubicBezTo>
                        <a:cubicBezTo>
                          <a:pt x="30" y="192"/>
                          <a:pt x="30" y="192"/>
                          <a:pt x="30" y="192"/>
                        </a:cubicBezTo>
                        <a:cubicBezTo>
                          <a:pt x="32" y="195"/>
                          <a:pt x="32" y="203"/>
                          <a:pt x="35" y="206"/>
                        </a:cubicBezTo>
                        <a:cubicBezTo>
                          <a:pt x="47" y="218"/>
                          <a:pt x="73" y="221"/>
                          <a:pt x="73" y="243"/>
                        </a:cubicBezTo>
                        <a:cubicBezTo>
                          <a:pt x="73" y="247"/>
                          <a:pt x="71" y="247"/>
                          <a:pt x="71" y="251"/>
                        </a:cubicBezTo>
                        <a:cubicBezTo>
                          <a:pt x="71" y="259"/>
                          <a:pt x="78" y="262"/>
                          <a:pt x="80" y="267"/>
                        </a:cubicBezTo>
                        <a:cubicBezTo>
                          <a:pt x="82" y="273"/>
                          <a:pt x="82" y="275"/>
                          <a:pt x="84" y="280"/>
                        </a:cubicBezTo>
                        <a:cubicBezTo>
                          <a:pt x="80" y="280"/>
                          <a:pt x="80" y="280"/>
                          <a:pt x="78" y="280"/>
                        </a:cubicBezTo>
                        <a:cubicBezTo>
                          <a:pt x="77" y="280"/>
                          <a:pt x="76" y="282"/>
                          <a:pt x="75" y="282"/>
                        </a:cubicBezTo>
                        <a:cubicBezTo>
                          <a:pt x="71" y="282"/>
                          <a:pt x="70" y="279"/>
                          <a:pt x="68" y="278"/>
                        </a:cubicBezTo>
                        <a:cubicBezTo>
                          <a:pt x="54" y="274"/>
                          <a:pt x="41" y="261"/>
                          <a:pt x="37" y="246"/>
                        </a:cubicBezTo>
                        <a:cubicBezTo>
                          <a:pt x="33" y="233"/>
                          <a:pt x="32" y="224"/>
                          <a:pt x="27" y="214"/>
                        </a:cubicBezTo>
                        <a:cubicBezTo>
                          <a:pt x="24" y="208"/>
                          <a:pt x="21" y="192"/>
                          <a:pt x="14" y="192"/>
                        </a:cubicBezTo>
                        <a:cubicBezTo>
                          <a:pt x="9" y="192"/>
                          <a:pt x="12" y="194"/>
                          <a:pt x="8" y="192"/>
                        </a:cubicBezTo>
                        <a:cubicBezTo>
                          <a:pt x="7" y="192"/>
                          <a:pt x="8" y="190"/>
                          <a:pt x="8" y="189"/>
                        </a:cubicBezTo>
                        <a:cubicBezTo>
                          <a:pt x="8" y="183"/>
                          <a:pt x="9" y="179"/>
                          <a:pt x="10" y="172"/>
                        </a:cubicBezTo>
                        <a:cubicBezTo>
                          <a:pt x="11" y="172"/>
                          <a:pt x="11" y="172"/>
                          <a:pt x="11" y="172"/>
                        </a:cubicBezTo>
                        <a:lnTo>
                          <a:pt x="12" y="172"/>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71" name="Freeform: Shape 262"/>
                  <p:cNvSpPr/>
                  <p:nvPr/>
                </p:nvSpPr>
                <p:spPr bwMode="auto">
                  <a:xfrm>
                    <a:off x="6142038" y="2898775"/>
                    <a:ext cx="26988" cy="25400"/>
                  </a:xfrm>
                  <a:custGeom>
                    <a:avLst/>
                    <a:gdLst/>
                    <a:ahLst/>
                    <a:cxnLst>
                      <a:cxn ang="0">
                        <a:pos x="12" y="17"/>
                      </a:cxn>
                      <a:cxn ang="0">
                        <a:pos x="9" y="11"/>
                      </a:cxn>
                      <a:cxn ang="0">
                        <a:pos x="0" y="6"/>
                      </a:cxn>
                      <a:cxn ang="0">
                        <a:pos x="9" y="0"/>
                      </a:cxn>
                      <a:cxn ang="0">
                        <a:pos x="20" y="15"/>
                      </a:cxn>
                      <a:cxn ang="0">
                        <a:pos x="21" y="19"/>
                      </a:cxn>
                      <a:cxn ang="0">
                        <a:pos x="17" y="19"/>
                      </a:cxn>
                      <a:cxn ang="0">
                        <a:pos x="12" y="17"/>
                      </a:cxn>
                    </a:cxnLst>
                    <a:rect l="0" t="0" r="r" b="b"/>
                    <a:pathLst>
                      <a:path w="21" h="19">
                        <a:moveTo>
                          <a:pt x="12" y="17"/>
                        </a:moveTo>
                        <a:cubicBezTo>
                          <a:pt x="11" y="17"/>
                          <a:pt x="9" y="12"/>
                          <a:pt x="9" y="11"/>
                        </a:cubicBezTo>
                        <a:cubicBezTo>
                          <a:pt x="7" y="7"/>
                          <a:pt x="0" y="9"/>
                          <a:pt x="0" y="6"/>
                        </a:cubicBezTo>
                        <a:cubicBezTo>
                          <a:pt x="0" y="3"/>
                          <a:pt x="6" y="0"/>
                          <a:pt x="9" y="0"/>
                        </a:cubicBezTo>
                        <a:cubicBezTo>
                          <a:pt x="11" y="7"/>
                          <a:pt x="14" y="15"/>
                          <a:pt x="20" y="15"/>
                        </a:cubicBezTo>
                        <a:cubicBezTo>
                          <a:pt x="20" y="16"/>
                          <a:pt x="20" y="18"/>
                          <a:pt x="21" y="19"/>
                        </a:cubicBezTo>
                        <a:cubicBezTo>
                          <a:pt x="20" y="19"/>
                          <a:pt x="18" y="19"/>
                          <a:pt x="17" y="19"/>
                        </a:cubicBezTo>
                        <a:cubicBezTo>
                          <a:pt x="15" y="19"/>
                          <a:pt x="14" y="17"/>
                          <a:pt x="12" y="1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72" name="Freeform: Shape 263"/>
                  <p:cNvSpPr/>
                  <p:nvPr/>
                </p:nvSpPr>
                <p:spPr bwMode="auto">
                  <a:xfrm>
                    <a:off x="6183313" y="2917825"/>
                    <a:ext cx="11113" cy="11113"/>
                  </a:xfrm>
                  <a:custGeom>
                    <a:avLst/>
                    <a:gdLst/>
                    <a:ahLst/>
                    <a:cxnLst>
                      <a:cxn ang="0">
                        <a:pos x="1" y="0"/>
                      </a:cxn>
                      <a:cxn ang="0">
                        <a:pos x="5" y="0"/>
                      </a:cxn>
                      <a:cxn ang="0">
                        <a:pos x="9" y="3"/>
                      </a:cxn>
                      <a:cxn ang="0">
                        <a:pos x="4" y="8"/>
                      </a:cxn>
                      <a:cxn ang="0">
                        <a:pos x="1" y="3"/>
                      </a:cxn>
                      <a:cxn ang="0">
                        <a:pos x="1" y="0"/>
                      </a:cxn>
                    </a:cxnLst>
                    <a:rect l="0" t="0" r="r" b="b"/>
                    <a:pathLst>
                      <a:path w="9" h="8">
                        <a:moveTo>
                          <a:pt x="1" y="0"/>
                        </a:moveTo>
                        <a:cubicBezTo>
                          <a:pt x="2" y="0"/>
                          <a:pt x="4" y="0"/>
                          <a:pt x="5" y="0"/>
                        </a:cubicBezTo>
                        <a:cubicBezTo>
                          <a:pt x="6" y="0"/>
                          <a:pt x="8" y="2"/>
                          <a:pt x="9" y="3"/>
                        </a:cubicBezTo>
                        <a:cubicBezTo>
                          <a:pt x="9" y="5"/>
                          <a:pt x="7" y="8"/>
                          <a:pt x="4" y="8"/>
                        </a:cubicBezTo>
                        <a:cubicBezTo>
                          <a:pt x="1" y="8"/>
                          <a:pt x="1" y="5"/>
                          <a:pt x="1" y="3"/>
                        </a:cubicBezTo>
                        <a:cubicBezTo>
                          <a:pt x="1" y="2"/>
                          <a:pt x="0" y="0"/>
                          <a:pt x="1"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73" name="Freeform: Shape 264"/>
                  <p:cNvSpPr/>
                  <p:nvPr/>
                </p:nvSpPr>
                <p:spPr bwMode="auto">
                  <a:xfrm>
                    <a:off x="6035675" y="2892425"/>
                    <a:ext cx="9525" cy="15875"/>
                  </a:xfrm>
                  <a:custGeom>
                    <a:avLst/>
                    <a:gdLst/>
                    <a:ahLst/>
                    <a:cxnLst>
                      <a:cxn ang="0">
                        <a:pos x="1" y="0"/>
                      </a:cxn>
                      <a:cxn ang="0">
                        <a:pos x="8" y="12"/>
                      </a:cxn>
                      <a:cxn ang="0">
                        <a:pos x="0" y="2"/>
                      </a:cxn>
                      <a:cxn ang="0">
                        <a:pos x="0" y="0"/>
                      </a:cxn>
                      <a:cxn ang="0">
                        <a:pos x="3" y="0"/>
                      </a:cxn>
                      <a:cxn ang="0">
                        <a:pos x="3" y="2"/>
                      </a:cxn>
                      <a:cxn ang="0">
                        <a:pos x="1" y="0"/>
                      </a:cxn>
                    </a:cxnLst>
                    <a:rect l="0" t="0" r="r" b="b"/>
                    <a:pathLst>
                      <a:path w="8" h="12">
                        <a:moveTo>
                          <a:pt x="1" y="0"/>
                        </a:moveTo>
                        <a:cubicBezTo>
                          <a:pt x="5" y="4"/>
                          <a:pt x="8" y="7"/>
                          <a:pt x="8" y="12"/>
                        </a:cubicBezTo>
                        <a:cubicBezTo>
                          <a:pt x="5" y="12"/>
                          <a:pt x="0" y="5"/>
                          <a:pt x="0" y="2"/>
                        </a:cubicBezTo>
                        <a:cubicBezTo>
                          <a:pt x="0" y="1"/>
                          <a:pt x="0" y="1"/>
                          <a:pt x="0" y="0"/>
                        </a:cubicBezTo>
                        <a:cubicBezTo>
                          <a:pt x="3" y="0"/>
                          <a:pt x="3" y="0"/>
                          <a:pt x="3" y="0"/>
                        </a:cubicBezTo>
                        <a:cubicBezTo>
                          <a:pt x="3" y="1"/>
                          <a:pt x="3" y="2"/>
                          <a:pt x="3" y="2"/>
                        </a:cubicBezTo>
                        <a:lnTo>
                          <a:pt x="1"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74" name="Freeform: Shape 265"/>
                  <p:cNvSpPr/>
                  <p:nvPr/>
                </p:nvSpPr>
                <p:spPr bwMode="auto">
                  <a:xfrm>
                    <a:off x="6013450" y="2855913"/>
                    <a:ext cx="15875" cy="15875"/>
                  </a:xfrm>
                  <a:custGeom>
                    <a:avLst/>
                    <a:gdLst/>
                    <a:ahLst/>
                    <a:cxnLst>
                      <a:cxn ang="0">
                        <a:pos x="2" y="0"/>
                      </a:cxn>
                      <a:cxn ang="0">
                        <a:pos x="8" y="11"/>
                      </a:cxn>
                      <a:cxn ang="0">
                        <a:pos x="0" y="1"/>
                      </a:cxn>
                      <a:cxn ang="0">
                        <a:pos x="0" y="1"/>
                      </a:cxn>
                      <a:cxn ang="0">
                        <a:pos x="2" y="0"/>
                      </a:cxn>
                    </a:cxnLst>
                    <a:rect l="0" t="0" r="r" b="b"/>
                    <a:pathLst>
                      <a:path w="12" h="11">
                        <a:moveTo>
                          <a:pt x="2" y="0"/>
                        </a:moveTo>
                        <a:cubicBezTo>
                          <a:pt x="5" y="2"/>
                          <a:pt x="12" y="11"/>
                          <a:pt x="8" y="11"/>
                        </a:cubicBezTo>
                        <a:cubicBezTo>
                          <a:pt x="6" y="11"/>
                          <a:pt x="1" y="4"/>
                          <a:pt x="0" y="1"/>
                        </a:cubicBezTo>
                        <a:cubicBezTo>
                          <a:pt x="0" y="1"/>
                          <a:pt x="0" y="1"/>
                          <a:pt x="0" y="1"/>
                        </a:cubicBezTo>
                        <a:lnTo>
                          <a:pt x="2"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75" name="Freeform: Shape 266"/>
                  <p:cNvSpPr/>
                  <p:nvPr/>
                </p:nvSpPr>
                <p:spPr bwMode="auto">
                  <a:xfrm>
                    <a:off x="6548438" y="2284413"/>
                    <a:ext cx="41275" cy="49213"/>
                  </a:xfrm>
                  <a:custGeom>
                    <a:avLst/>
                    <a:gdLst/>
                    <a:ahLst/>
                    <a:cxnLst>
                      <a:cxn ang="0">
                        <a:pos x="12" y="22"/>
                      </a:cxn>
                      <a:cxn ang="0">
                        <a:pos x="14" y="16"/>
                      </a:cxn>
                      <a:cxn ang="0">
                        <a:pos x="10" y="10"/>
                      </a:cxn>
                      <a:cxn ang="0">
                        <a:pos x="10" y="14"/>
                      </a:cxn>
                      <a:cxn ang="0">
                        <a:pos x="5" y="16"/>
                      </a:cxn>
                      <a:cxn ang="0">
                        <a:pos x="0" y="11"/>
                      </a:cxn>
                      <a:cxn ang="0">
                        <a:pos x="14" y="0"/>
                      </a:cxn>
                      <a:cxn ang="0">
                        <a:pos x="26" y="3"/>
                      </a:cxn>
                      <a:cxn ang="0">
                        <a:pos x="26" y="8"/>
                      </a:cxn>
                      <a:cxn ang="0">
                        <a:pos x="30" y="11"/>
                      </a:cxn>
                      <a:cxn ang="0">
                        <a:pos x="30" y="16"/>
                      </a:cxn>
                      <a:cxn ang="0">
                        <a:pos x="26" y="16"/>
                      </a:cxn>
                      <a:cxn ang="0">
                        <a:pos x="15" y="37"/>
                      </a:cxn>
                      <a:cxn ang="0">
                        <a:pos x="14" y="33"/>
                      </a:cxn>
                      <a:cxn ang="0">
                        <a:pos x="14" y="36"/>
                      </a:cxn>
                      <a:cxn ang="0">
                        <a:pos x="7" y="29"/>
                      </a:cxn>
                      <a:cxn ang="0">
                        <a:pos x="12" y="22"/>
                      </a:cxn>
                    </a:cxnLst>
                    <a:rect l="0" t="0" r="r" b="b"/>
                    <a:pathLst>
                      <a:path w="30" h="37">
                        <a:moveTo>
                          <a:pt x="12" y="22"/>
                        </a:moveTo>
                        <a:cubicBezTo>
                          <a:pt x="14" y="16"/>
                          <a:pt x="14" y="16"/>
                          <a:pt x="14" y="16"/>
                        </a:cubicBezTo>
                        <a:cubicBezTo>
                          <a:pt x="11" y="15"/>
                          <a:pt x="11" y="12"/>
                          <a:pt x="10" y="10"/>
                        </a:cubicBezTo>
                        <a:cubicBezTo>
                          <a:pt x="10" y="11"/>
                          <a:pt x="9" y="13"/>
                          <a:pt x="10" y="14"/>
                        </a:cubicBezTo>
                        <a:cubicBezTo>
                          <a:pt x="8" y="14"/>
                          <a:pt x="6" y="16"/>
                          <a:pt x="5" y="16"/>
                        </a:cubicBezTo>
                        <a:cubicBezTo>
                          <a:pt x="3" y="16"/>
                          <a:pt x="0" y="13"/>
                          <a:pt x="0" y="11"/>
                        </a:cubicBezTo>
                        <a:cubicBezTo>
                          <a:pt x="0" y="8"/>
                          <a:pt x="13" y="0"/>
                          <a:pt x="14" y="0"/>
                        </a:cubicBezTo>
                        <a:cubicBezTo>
                          <a:pt x="18" y="0"/>
                          <a:pt x="20" y="3"/>
                          <a:pt x="26" y="3"/>
                        </a:cubicBezTo>
                        <a:cubicBezTo>
                          <a:pt x="26" y="5"/>
                          <a:pt x="25" y="8"/>
                          <a:pt x="26" y="8"/>
                        </a:cubicBezTo>
                        <a:cubicBezTo>
                          <a:pt x="30" y="11"/>
                          <a:pt x="30" y="11"/>
                          <a:pt x="30" y="11"/>
                        </a:cubicBezTo>
                        <a:cubicBezTo>
                          <a:pt x="30" y="13"/>
                          <a:pt x="29" y="14"/>
                          <a:pt x="30" y="16"/>
                        </a:cubicBezTo>
                        <a:cubicBezTo>
                          <a:pt x="29" y="16"/>
                          <a:pt x="27" y="16"/>
                          <a:pt x="26" y="16"/>
                        </a:cubicBezTo>
                        <a:cubicBezTo>
                          <a:pt x="25" y="24"/>
                          <a:pt x="21" y="37"/>
                          <a:pt x="15" y="37"/>
                        </a:cubicBezTo>
                        <a:cubicBezTo>
                          <a:pt x="14" y="37"/>
                          <a:pt x="14" y="35"/>
                          <a:pt x="14" y="33"/>
                        </a:cubicBezTo>
                        <a:cubicBezTo>
                          <a:pt x="14" y="36"/>
                          <a:pt x="14" y="36"/>
                          <a:pt x="14" y="36"/>
                        </a:cubicBezTo>
                        <a:cubicBezTo>
                          <a:pt x="10" y="36"/>
                          <a:pt x="7" y="31"/>
                          <a:pt x="7" y="29"/>
                        </a:cubicBezTo>
                        <a:cubicBezTo>
                          <a:pt x="7" y="28"/>
                          <a:pt x="12" y="22"/>
                          <a:pt x="12" y="2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76" name="Freeform: Shape 267"/>
                  <p:cNvSpPr/>
                  <p:nvPr/>
                </p:nvSpPr>
                <p:spPr bwMode="auto">
                  <a:xfrm>
                    <a:off x="6596063" y="2271713"/>
                    <a:ext cx="42863" cy="30163"/>
                  </a:xfrm>
                  <a:custGeom>
                    <a:avLst/>
                    <a:gdLst/>
                    <a:ahLst/>
                    <a:cxnLst>
                      <a:cxn ang="0">
                        <a:pos x="23" y="15"/>
                      </a:cxn>
                      <a:cxn ang="0">
                        <a:pos x="17" y="12"/>
                      </a:cxn>
                      <a:cxn ang="0">
                        <a:pos x="6" y="23"/>
                      </a:cxn>
                      <a:cxn ang="0">
                        <a:pos x="3" y="17"/>
                      </a:cxn>
                      <a:cxn ang="0">
                        <a:pos x="0" y="12"/>
                      </a:cxn>
                      <a:cxn ang="0">
                        <a:pos x="8" y="5"/>
                      </a:cxn>
                      <a:cxn ang="0">
                        <a:pos x="23" y="0"/>
                      </a:cxn>
                      <a:cxn ang="0">
                        <a:pos x="23" y="15"/>
                      </a:cxn>
                    </a:cxnLst>
                    <a:rect l="0" t="0" r="r" b="b"/>
                    <a:pathLst>
                      <a:path w="33" h="23">
                        <a:moveTo>
                          <a:pt x="23" y="15"/>
                        </a:moveTo>
                        <a:cubicBezTo>
                          <a:pt x="20" y="15"/>
                          <a:pt x="18" y="13"/>
                          <a:pt x="17" y="12"/>
                        </a:cubicBezTo>
                        <a:cubicBezTo>
                          <a:pt x="13" y="16"/>
                          <a:pt x="12" y="23"/>
                          <a:pt x="6" y="23"/>
                        </a:cubicBezTo>
                        <a:cubicBezTo>
                          <a:pt x="4" y="23"/>
                          <a:pt x="3" y="19"/>
                          <a:pt x="3" y="17"/>
                        </a:cubicBezTo>
                        <a:cubicBezTo>
                          <a:pt x="1" y="15"/>
                          <a:pt x="0" y="14"/>
                          <a:pt x="0" y="12"/>
                        </a:cubicBezTo>
                        <a:cubicBezTo>
                          <a:pt x="0" y="12"/>
                          <a:pt x="8" y="6"/>
                          <a:pt x="8" y="5"/>
                        </a:cubicBezTo>
                        <a:cubicBezTo>
                          <a:pt x="16" y="7"/>
                          <a:pt x="17" y="0"/>
                          <a:pt x="23" y="0"/>
                        </a:cubicBezTo>
                        <a:cubicBezTo>
                          <a:pt x="33" y="0"/>
                          <a:pt x="28" y="15"/>
                          <a:pt x="23" y="1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77" name="Freeform: Shape 268"/>
                  <p:cNvSpPr/>
                  <p:nvPr/>
                </p:nvSpPr>
                <p:spPr bwMode="auto">
                  <a:xfrm>
                    <a:off x="6572250" y="2136775"/>
                    <a:ext cx="185738" cy="153988"/>
                  </a:xfrm>
                  <a:custGeom>
                    <a:avLst/>
                    <a:gdLst/>
                    <a:ahLst/>
                    <a:cxnLst>
                      <a:cxn ang="0">
                        <a:pos x="55" y="110"/>
                      </a:cxn>
                      <a:cxn ang="0">
                        <a:pos x="55" y="107"/>
                      </a:cxn>
                      <a:cxn ang="0">
                        <a:pos x="56" y="99"/>
                      </a:cxn>
                      <a:cxn ang="0">
                        <a:pos x="43" y="95"/>
                      </a:cxn>
                      <a:cxn ang="0">
                        <a:pos x="39" y="99"/>
                      </a:cxn>
                      <a:cxn ang="0">
                        <a:pos x="29" y="100"/>
                      </a:cxn>
                      <a:cxn ang="0">
                        <a:pos x="6" y="106"/>
                      </a:cxn>
                      <a:cxn ang="0">
                        <a:pos x="0" y="104"/>
                      </a:cxn>
                      <a:cxn ang="0">
                        <a:pos x="5" y="101"/>
                      </a:cxn>
                      <a:cxn ang="0">
                        <a:pos x="30" y="84"/>
                      </a:cxn>
                      <a:cxn ang="0">
                        <a:pos x="57" y="84"/>
                      </a:cxn>
                      <a:cxn ang="0">
                        <a:pos x="72" y="70"/>
                      </a:cxn>
                      <a:cxn ang="0">
                        <a:pos x="79" y="59"/>
                      </a:cxn>
                      <a:cxn ang="0">
                        <a:pos x="77" y="64"/>
                      </a:cxn>
                      <a:cxn ang="0">
                        <a:pos x="79" y="66"/>
                      </a:cxn>
                      <a:cxn ang="0">
                        <a:pos x="92" y="60"/>
                      </a:cxn>
                      <a:cxn ang="0">
                        <a:pos x="116" y="25"/>
                      </a:cxn>
                      <a:cxn ang="0">
                        <a:pos x="114" y="19"/>
                      </a:cxn>
                      <a:cxn ang="0">
                        <a:pos x="125" y="3"/>
                      </a:cxn>
                      <a:cxn ang="0">
                        <a:pos x="130" y="4"/>
                      </a:cxn>
                      <a:cxn ang="0">
                        <a:pos x="129" y="4"/>
                      </a:cxn>
                      <a:cxn ang="0">
                        <a:pos x="128" y="0"/>
                      </a:cxn>
                      <a:cxn ang="0">
                        <a:pos x="133" y="2"/>
                      </a:cxn>
                      <a:cxn ang="0">
                        <a:pos x="134" y="11"/>
                      </a:cxn>
                      <a:cxn ang="0">
                        <a:pos x="140" y="26"/>
                      </a:cxn>
                      <a:cxn ang="0">
                        <a:pos x="134" y="40"/>
                      </a:cxn>
                      <a:cxn ang="0">
                        <a:pos x="134" y="43"/>
                      </a:cxn>
                      <a:cxn ang="0">
                        <a:pos x="130" y="44"/>
                      </a:cxn>
                      <a:cxn ang="0">
                        <a:pos x="127" y="63"/>
                      </a:cxn>
                      <a:cxn ang="0">
                        <a:pos x="122" y="76"/>
                      </a:cxn>
                      <a:cxn ang="0">
                        <a:pos x="125" y="84"/>
                      </a:cxn>
                      <a:cxn ang="0">
                        <a:pos x="114" y="93"/>
                      </a:cxn>
                      <a:cxn ang="0">
                        <a:pos x="114" y="86"/>
                      </a:cxn>
                      <a:cxn ang="0">
                        <a:pos x="102" y="96"/>
                      </a:cxn>
                      <a:cxn ang="0">
                        <a:pos x="100" y="94"/>
                      </a:cxn>
                      <a:cxn ang="0">
                        <a:pos x="96" y="94"/>
                      </a:cxn>
                      <a:cxn ang="0">
                        <a:pos x="87" y="100"/>
                      </a:cxn>
                      <a:cxn ang="0">
                        <a:pos x="74" y="92"/>
                      </a:cxn>
                      <a:cxn ang="0">
                        <a:pos x="72" y="96"/>
                      </a:cxn>
                      <a:cxn ang="0">
                        <a:pos x="76" y="103"/>
                      </a:cxn>
                      <a:cxn ang="0">
                        <a:pos x="72" y="103"/>
                      </a:cxn>
                      <a:cxn ang="0">
                        <a:pos x="61" y="115"/>
                      </a:cxn>
                      <a:cxn ang="0">
                        <a:pos x="55" y="110"/>
                      </a:cxn>
                    </a:cxnLst>
                    <a:rect l="0" t="0" r="r" b="b"/>
                    <a:pathLst>
                      <a:path w="140" h="115">
                        <a:moveTo>
                          <a:pt x="55" y="110"/>
                        </a:moveTo>
                        <a:cubicBezTo>
                          <a:pt x="53" y="110"/>
                          <a:pt x="55" y="108"/>
                          <a:pt x="55" y="107"/>
                        </a:cubicBezTo>
                        <a:cubicBezTo>
                          <a:pt x="55" y="104"/>
                          <a:pt x="56" y="101"/>
                          <a:pt x="56" y="99"/>
                        </a:cubicBezTo>
                        <a:cubicBezTo>
                          <a:pt x="51" y="98"/>
                          <a:pt x="48" y="95"/>
                          <a:pt x="43" y="95"/>
                        </a:cubicBezTo>
                        <a:cubicBezTo>
                          <a:pt x="40" y="95"/>
                          <a:pt x="40" y="98"/>
                          <a:pt x="39" y="99"/>
                        </a:cubicBezTo>
                        <a:cubicBezTo>
                          <a:pt x="35" y="100"/>
                          <a:pt x="32" y="98"/>
                          <a:pt x="29" y="100"/>
                        </a:cubicBezTo>
                        <a:cubicBezTo>
                          <a:pt x="23" y="103"/>
                          <a:pt x="15" y="106"/>
                          <a:pt x="6" y="106"/>
                        </a:cubicBezTo>
                        <a:cubicBezTo>
                          <a:pt x="3" y="106"/>
                          <a:pt x="0" y="106"/>
                          <a:pt x="0" y="104"/>
                        </a:cubicBezTo>
                        <a:cubicBezTo>
                          <a:pt x="0" y="103"/>
                          <a:pt x="4" y="102"/>
                          <a:pt x="5" y="101"/>
                        </a:cubicBezTo>
                        <a:cubicBezTo>
                          <a:pt x="15" y="95"/>
                          <a:pt x="19" y="84"/>
                          <a:pt x="30" y="84"/>
                        </a:cubicBezTo>
                        <a:cubicBezTo>
                          <a:pt x="43" y="84"/>
                          <a:pt x="47" y="84"/>
                          <a:pt x="57" y="84"/>
                        </a:cubicBezTo>
                        <a:cubicBezTo>
                          <a:pt x="65" y="84"/>
                          <a:pt x="68" y="70"/>
                          <a:pt x="72" y="70"/>
                        </a:cubicBezTo>
                        <a:cubicBezTo>
                          <a:pt x="72" y="70"/>
                          <a:pt x="78" y="60"/>
                          <a:pt x="79" y="59"/>
                        </a:cubicBezTo>
                        <a:cubicBezTo>
                          <a:pt x="78" y="61"/>
                          <a:pt x="77" y="62"/>
                          <a:pt x="77" y="64"/>
                        </a:cubicBezTo>
                        <a:cubicBezTo>
                          <a:pt x="77" y="65"/>
                          <a:pt x="78" y="66"/>
                          <a:pt x="79" y="66"/>
                        </a:cubicBezTo>
                        <a:cubicBezTo>
                          <a:pt x="86" y="66"/>
                          <a:pt x="87" y="62"/>
                          <a:pt x="92" y="60"/>
                        </a:cubicBezTo>
                        <a:cubicBezTo>
                          <a:pt x="101" y="57"/>
                          <a:pt x="116" y="39"/>
                          <a:pt x="116" y="25"/>
                        </a:cubicBezTo>
                        <a:cubicBezTo>
                          <a:pt x="116" y="22"/>
                          <a:pt x="114" y="22"/>
                          <a:pt x="114" y="19"/>
                        </a:cubicBezTo>
                        <a:cubicBezTo>
                          <a:pt x="114" y="14"/>
                          <a:pt x="119" y="3"/>
                          <a:pt x="125" y="3"/>
                        </a:cubicBezTo>
                        <a:cubicBezTo>
                          <a:pt x="125" y="3"/>
                          <a:pt x="125" y="9"/>
                          <a:pt x="130" y="4"/>
                        </a:cubicBezTo>
                        <a:cubicBezTo>
                          <a:pt x="130" y="4"/>
                          <a:pt x="129" y="4"/>
                          <a:pt x="129" y="4"/>
                        </a:cubicBezTo>
                        <a:cubicBezTo>
                          <a:pt x="128" y="4"/>
                          <a:pt x="127" y="0"/>
                          <a:pt x="128" y="0"/>
                        </a:cubicBezTo>
                        <a:cubicBezTo>
                          <a:pt x="131" y="0"/>
                          <a:pt x="133" y="1"/>
                          <a:pt x="133" y="2"/>
                        </a:cubicBezTo>
                        <a:cubicBezTo>
                          <a:pt x="135" y="5"/>
                          <a:pt x="134" y="8"/>
                          <a:pt x="134" y="11"/>
                        </a:cubicBezTo>
                        <a:cubicBezTo>
                          <a:pt x="134" y="17"/>
                          <a:pt x="140" y="20"/>
                          <a:pt x="140" y="26"/>
                        </a:cubicBezTo>
                        <a:cubicBezTo>
                          <a:pt x="140" y="33"/>
                          <a:pt x="134" y="34"/>
                          <a:pt x="134" y="40"/>
                        </a:cubicBezTo>
                        <a:cubicBezTo>
                          <a:pt x="134" y="41"/>
                          <a:pt x="134" y="42"/>
                          <a:pt x="134" y="43"/>
                        </a:cubicBezTo>
                        <a:cubicBezTo>
                          <a:pt x="133" y="44"/>
                          <a:pt x="132" y="43"/>
                          <a:pt x="130" y="44"/>
                        </a:cubicBezTo>
                        <a:cubicBezTo>
                          <a:pt x="126" y="45"/>
                          <a:pt x="127" y="59"/>
                          <a:pt x="127" y="63"/>
                        </a:cubicBezTo>
                        <a:cubicBezTo>
                          <a:pt x="127" y="67"/>
                          <a:pt x="122" y="70"/>
                          <a:pt x="122" y="76"/>
                        </a:cubicBezTo>
                        <a:cubicBezTo>
                          <a:pt x="122" y="80"/>
                          <a:pt x="124" y="81"/>
                          <a:pt x="125" y="84"/>
                        </a:cubicBezTo>
                        <a:cubicBezTo>
                          <a:pt x="119" y="87"/>
                          <a:pt x="119" y="91"/>
                          <a:pt x="114" y="93"/>
                        </a:cubicBezTo>
                        <a:cubicBezTo>
                          <a:pt x="112" y="89"/>
                          <a:pt x="114" y="89"/>
                          <a:pt x="114" y="86"/>
                        </a:cubicBezTo>
                        <a:cubicBezTo>
                          <a:pt x="108" y="90"/>
                          <a:pt x="104" y="90"/>
                          <a:pt x="102" y="96"/>
                        </a:cubicBezTo>
                        <a:cubicBezTo>
                          <a:pt x="102" y="96"/>
                          <a:pt x="100" y="95"/>
                          <a:pt x="100" y="94"/>
                        </a:cubicBezTo>
                        <a:cubicBezTo>
                          <a:pt x="96" y="94"/>
                          <a:pt x="96" y="94"/>
                          <a:pt x="96" y="94"/>
                        </a:cubicBezTo>
                        <a:cubicBezTo>
                          <a:pt x="93" y="97"/>
                          <a:pt x="91" y="100"/>
                          <a:pt x="87" y="100"/>
                        </a:cubicBezTo>
                        <a:cubicBezTo>
                          <a:pt x="78" y="100"/>
                          <a:pt x="78" y="92"/>
                          <a:pt x="74" y="92"/>
                        </a:cubicBezTo>
                        <a:cubicBezTo>
                          <a:pt x="73" y="92"/>
                          <a:pt x="72" y="94"/>
                          <a:pt x="72" y="96"/>
                        </a:cubicBezTo>
                        <a:cubicBezTo>
                          <a:pt x="72" y="97"/>
                          <a:pt x="76" y="103"/>
                          <a:pt x="76" y="103"/>
                        </a:cubicBezTo>
                        <a:cubicBezTo>
                          <a:pt x="75" y="103"/>
                          <a:pt x="73" y="103"/>
                          <a:pt x="72" y="103"/>
                        </a:cubicBezTo>
                        <a:cubicBezTo>
                          <a:pt x="68" y="103"/>
                          <a:pt x="63" y="110"/>
                          <a:pt x="61" y="115"/>
                        </a:cubicBezTo>
                        <a:cubicBezTo>
                          <a:pt x="57" y="114"/>
                          <a:pt x="58" y="110"/>
                          <a:pt x="55" y="1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78" name="Freeform: Shape 269"/>
                  <p:cNvSpPr/>
                  <p:nvPr/>
                </p:nvSpPr>
                <p:spPr bwMode="auto">
                  <a:xfrm>
                    <a:off x="6721475" y="2054225"/>
                    <a:ext cx="96838" cy="80963"/>
                  </a:xfrm>
                  <a:custGeom>
                    <a:avLst/>
                    <a:gdLst/>
                    <a:ahLst/>
                    <a:cxnLst>
                      <a:cxn ang="0">
                        <a:pos x="11" y="33"/>
                      </a:cxn>
                      <a:cxn ang="0">
                        <a:pos x="15" y="33"/>
                      </a:cxn>
                      <a:cxn ang="0">
                        <a:pos x="26" y="10"/>
                      </a:cxn>
                      <a:cxn ang="0">
                        <a:pos x="23" y="6"/>
                      </a:cxn>
                      <a:cxn ang="0">
                        <a:pos x="26" y="0"/>
                      </a:cxn>
                      <a:cxn ang="0">
                        <a:pos x="60" y="22"/>
                      </a:cxn>
                      <a:cxn ang="0">
                        <a:pos x="70" y="21"/>
                      </a:cxn>
                      <a:cxn ang="0">
                        <a:pos x="67" y="26"/>
                      </a:cxn>
                      <a:cxn ang="0">
                        <a:pos x="72" y="32"/>
                      </a:cxn>
                      <a:cxn ang="0">
                        <a:pos x="59" y="36"/>
                      </a:cxn>
                      <a:cxn ang="0">
                        <a:pos x="43" y="51"/>
                      </a:cxn>
                      <a:cxn ang="0">
                        <a:pos x="24" y="41"/>
                      </a:cxn>
                      <a:cxn ang="0">
                        <a:pos x="21" y="45"/>
                      </a:cxn>
                      <a:cxn ang="0">
                        <a:pos x="8" y="48"/>
                      </a:cxn>
                      <a:cxn ang="0">
                        <a:pos x="16" y="54"/>
                      </a:cxn>
                      <a:cxn ang="0">
                        <a:pos x="5" y="61"/>
                      </a:cxn>
                      <a:cxn ang="0">
                        <a:pos x="3" y="61"/>
                      </a:cxn>
                      <a:cxn ang="0">
                        <a:pos x="3" y="51"/>
                      </a:cxn>
                      <a:cxn ang="0">
                        <a:pos x="0" y="46"/>
                      </a:cxn>
                      <a:cxn ang="0">
                        <a:pos x="8" y="35"/>
                      </a:cxn>
                      <a:cxn ang="0">
                        <a:pos x="8" y="32"/>
                      </a:cxn>
                      <a:cxn ang="0">
                        <a:pos x="12" y="34"/>
                      </a:cxn>
                      <a:cxn ang="0">
                        <a:pos x="11" y="33"/>
                      </a:cxn>
                    </a:cxnLst>
                    <a:rect l="0" t="0" r="r" b="b"/>
                    <a:pathLst>
                      <a:path w="72" h="61">
                        <a:moveTo>
                          <a:pt x="11" y="33"/>
                        </a:moveTo>
                        <a:cubicBezTo>
                          <a:pt x="12" y="33"/>
                          <a:pt x="14" y="33"/>
                          <a:pt x="15" y="33"/>
                        </a:cubicBezTo>
                        <a:cubicBezTo>
                          <a:pt x="23" y="33"/>
                          <a:pt x="26" y="16"/>
                          <a:pt x="26" y="10"/>
                        </a:cubicBezTo>
                        <a:cubicBezTo>
                          <a:pt x="26" y="8"/>
                          <a:pt x="23" y="7"/>
                          <a:pt x="23" y="6"/>
                        </a:cubicBezTo>
                        <a:cubicBezTo>
                          <a:pt x="23" y="2"/>
                          <a:pt x="25" y="1"/>
                          <a:pt x="26" y="0"/>
                        </a:cubicBezTo>
                        <a:cubicBezTo>
                          <a:pt x="38" y="8"/>
                          <a:pt x="43" y="22"/>
                          <a:pt x="60" y="22"/>
                        </a:cubicBezTo>
                        <a:cubicBezTo>
                          <a:pt x="64" y="22"/>
                          <a:pt x="67" y="19"/>
                          <a:pt x="70" y="21"/>
                        </a:cubicBezTo>
                        <a:cubicBezTo>
                          <a:pt x="69" y="23"/>
                          <a:pt x="67" y="24"/>
                          <a:pt x="67" y="26"/>
                        </a:cubicBezTo>
                        <a:cubicBezTo>
                          <a:pt x="67" y="29"/>
                          <a:pt x="71" y="32"/>
                          <a:pt x="72" y="32"/>
                        </a:cubicBezTo>
                        <a:cubicBezTo>
                          <a:pt x="68" y="35"/>
                          <a:pt x="65" y="36"/>
                          <a:pt x="59" y="36"/>
                        </a:cubicBezTo>
                        <a:cubicBezTo>
                          <a:pt x="49" y="36"/>
                          <a:pt x="46" y="46"/>
                          <a:pt x="43" y="51"/>
                        </a:cubicBezTo>
                        <a:cubicBezTo>
                          <a:pt x="36" y="47"/>
                          <a:pt x="31" y="46"/>
                          <a:pt x="24" y="41"/>
                        </a:cubicBezTo>
                        <a:cubicBezTo>
                          <a:pt x="23" y="42"/>
                          <a:pt x="21" y="43"/>
                          <a:pt x="21" y="45"/>
                        </a:cubicBezTo>
                        <a:cubicBezTo>
                          <a:pt x="15" y="45"/>
                          <a:pt x="8" y="40"/>
                          <a:pt x="8" y="48"/>
                        </a:cubicBezTo>
                        <a:cubicBezTo>
                          <a:pt x="8" y="52"/>
                          <a:pt x="14" y="52"/>
                          <a:pt x="16" y="54"/>
                        </a:cubicBezTo>
                        <a:cubicBezTo>
                          <a:pt x="12" y="59"/>
                          <a:pt x="9" y="57"/>
                          <a:pt x="5" y="61"/>
                        </a:cubicBezTo>
                        <a:cubicBezTo>
                          <a:pt x="3" y="61"/>
                          <a:pt x="3" y="61"/>
                          <a:pt x="3" y="61"/>
                        </a:cubicBezTo>
                        <a:cubicBezTo>
                          <a:pt x="3" y="58"/>
                          <a:pt x="3" y="51"/>
                          <a:pt x="3" y="51"/>
                        </a:cubicBezTo>
                        <a:cubicBezTo>
                          <a:pt x="3" y="49"/>
                          <a:pt x="0" y="48"/>
                          <a:pt x="0" y="46"/>
                        </a:cubicBezTo>
                        <a:cubicBezTo>
                          <a:pt x="0" y="41"/>
                          <a:pt x="8" y="38"/>
                          <a:pt x="8" y="35"/>
                        </a:cubicBezTo>
                        <a:cubicBezTo>
                          <a:pt x="8" y="32"/>
                          <a:pt x="8" y="32"/>
                          <a:pt x="8" y="32"/>
                        </a:cubicBezTo>
                        <a:cubicBezTo>
                          <a:pt x="9" y="32"/>
                          <a:pt x="10" y="33"/>
                          <a:pt x="12" y="34"/>
                        </a:cubicBezTo>
                        <a:lnTo>
                          <a:pt x="11" y="3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79" name="Freeform: Shape 270"/>
                  <p:cNvSpPr/>
                  <p:nvPr/>
                </p:nvSpPr>
                <p:spPr bwMode="auto">
                  <a:xfrm>
                    <a:off x="6816725" y="2073275"/>
                    <a:ext cx="15875" cy="14288"/>
                  </a:xfrm>
                  <a:custGeom>
                    <a:avLst/>
                    <a:gdLst/>
                    <a:ahLst/>
                    <a:cxnLst>
                      <a:cxn ang="0">
                        <a:pos x="10" y="0"/>
                      </a:cxn>
                      <a:cxn ang="0">
                        <a:pos x="12" y="2"/>
                      </a:cxn>
                      <a:cxn ang="0">
                        <a:pos x="1" y="11"/>
                      </a:cxn>
                      <a:cxn ang="0">
                        <a:pos x="1" y="7"/>
                      </a:cxn>
                      <a:cxn ang="0">
                        <a:pos x="11" y="0"/>
                      </a:cxn>
                      <a:cxn ang="0">
                        <a:pos x="10" y="0"/>
                      </a:cxn>
                    </a:cxnLst>
                    <a:rect l="0" t="0" r="r" b="b"/>
                    <a:pathLst>
                      <a:path w="12" h="11">
                        <a:moveTo>
                          <a:pt x="10" y="0"/>
                        </a:moveTo>
                        <a:cubicBezTo>
                          <a:pt x="12" y="2"/>
                          <a:pt x="12" y="2"/>
                          <a:pt x="12" y="2"/>
                        </a:cubicBezTo>
                        <a:cubicBezTo>
                          <a:pt x="10" y="4"/>
                          <a:pt x="5" y="11"/>
                          <a:pt x="1" y="11"/>
                        </a:cubicBezTo>
                        <a:cubicBezTo>
                          <a:pt x="0" y="11"/>
                          <a:pt x="0" y="8"/>
                          <a:pt x="1" y="7"/>
                        </a:cubicBezTo>
                        <a:cubicBezTo>
                          <a:pt x="3" y="4"/>
                          <a:pt x="8" y="0"/>
                          <a:pt x="11" y="0"/>
                        </a:cubicBezTo>
                        <a:lnTo>
                          <a:pt x="10"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80" name="Freeform: Shape 271"/>
                  <p:cNvSpPr/>
                  <p:nvPr/>
                </p:nvSpPr>
                <p:spPr bwMode="auto">
                  <a:xfrm>
                    <a:off x="6848475" y="2052638"/>
                    <a:ext cx="22225" cy="15875"/>
                  </a:xfrm>
                  <a:custGeom>
                    <a:avLst/>
                    <a:gdLst/>
                    <a:ahLst/>
                    <a:cxnLst>
                      <a:cxn ang="0">
                        <a:pos x="17" y="3"/>
                      </a:cxn>
                      <a:cxn ang="0">
                        <a:pos x="1" y="12"/>
                      </a:cxn>
                      <a:cxn ang="0">
                        <a:pos x="1" y="10"/>
                      </a:cxn>
                      <a:cxn ang="0">
                        <a:pos x="10" y="0"/>
                      </a:cxn>
                      <a:cxn ang="0">
                        <a:pos x="17" y="0"/>
                      </a:cxn>
                      <a:cxn ang="0">
                        <a:pos x="17" y="3"/>
                      </a:cxn>
                    </a:cxnLst>
                    <a:rect l="0" t="0" r="r" b="b"/>
                    <a:pathLst>
                      <a:path w="17" h="12">
                        <a:moveTo>
                          <a:pt x="17" y="3"/>
                        </a:moveTo>
                        <a:cubicBezTo>
                          <a:pt x="7" y="3"/>
                          <a:pt x="7" y="12"/>
                          <a:pt x="1" y="12"/>
                        </a:cubicBezTo>
                        <a:cubicBezTo>
                          <a:pt x="0" y="12"/>
                          <a:pt x="1" y="10"/>
                          <a:pt x="1" y="10"/>
                        </a:cubicBezTo>
                        <a:cubicBezTo>
                          <a:pt x="1" y="10"/>
                          <a:pt x="5" y="0"/>
                          <a:pt x="10" y="0"/>
                        </a:cubicBezTo>
                        <a:cubicBezTo>
                          <a:pt x="13" y="0"/>
                          <a:pt x="15" y="0"/>
                          <a:pt x="17" y="0"/>
                        </a:cubicBezTo>
                        <a:lnTo>
                          <a:pt x="17" y="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81" name="Freeform: Shape 272"/>
                  <p:cNvSpPr/>
                  <p:nvPr/>
                </p:nvSpPr>
                <p:spPr bwMode="auto">
                  <a:xfrm>
                    <a:off x="6888163" y="2035175"/>
                    <a:ext cx="12700" cy="11113"/>
                  </a:xfrm>
                  <a:custGeom>
                    <a:avLst/>
                    <a:gdLst/>
                    <a:ahLst/>
                    <a:cxnLst>
                      <a:cxn ang="0">
                        <a:pos x="1" y="6"/>
                      </a:cxn>
                      <a:cxn ang="0">
                        <a:pos x="2" y="3"/>
                      </a:cxn>
                      <a:cxn ang="0">
                        <a:pos x="9" y="0"/>
                      </a:cxn>
                      <a:cxn ang="0">
                        <a:pos x="1" y="9"/>
                      </a:cxn>
                      <a:cxn ang="0">
                        <a:pos x="1" y="6"/>
                      </a:cxn>
                    </a:cxnLst>
                    <a:rect l="0" t="0" r="r" b="b"/>
                    <a:pathLst>
                      <a:path w="9" h="9">
                        <a:moveTo>
                          <a:pt x="1" y="6"/>
                        </a:moveTo>
                        <a:cubicBezTo>
                          <a:pt x="3" y="6"/>
                          <a:pt x="1" y="4"/>
                          <a:pt x="2" y="3"/>
                        </a:cubicBezTo>
                        <a:cubicBezTo>
                          <a:pt x="3" y="0"/>
                          <a:pt x="8" y="0"/>
                          <a:pt x="9" y="0"/>
                        </a:cubicBezTo>
                        <a:cubicBezTo>
                          <a:pt x="8" y="3"/>
                          <a:pt x="5" y="9"/>
                          <a:pt x="1" y="9"/>
                        </a:cubicBezTo>
                        <a:cubicBezTo>
                          <a:pt x="0" y="9"/>
                          <a:pt x="0" y="6"/>
                          <a:pt x="1" y="6"/>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82" name="Freeform: Shape 273"/>
                  <p:cNvSpPr/>
                  <p:nvPr/>
                </p:nvSpPr>
                <p:spPr bwMode="auto">
                  <a:xfrm>
                    <a:off x="6753225" y="1855788"/>
                    <a:ext cx="47625" cy="184150"/>
                  </a:xfrm>
                  <a:custGeom>
                    <a:avLst/>
                    <a:gdLst/>
                    <a:ahLst/>
                    <a:cxnLst>
                      <a:cxn ang="0">
                        <a:pos x="26" y="84"/>
                      </a:cxn>
                      <a:cxn ang="0">
                        <a:pos x="13" y="109"/>
                      </a:cxn>
                      <a:cxn ang="0">
                        <a:pos x="26" y="132"/>
                      </a:cxn>
                      <a:cxn ang="0">
                        <a:pos x="25" y="132"/>
                      </a:cxn>
                      <a:cxn ang="0">
                        <a:pos x="20" y="128"/>
                      </a:cxn>
                      <a:cxn ang="0">
                        <a:pos x="16" y="128"/>
                      </a:cxn>
                      <a:cxn ang="0">
                        <a:pos x="5" y="138"/>
                      </a:cxn>
                      <a:cxn ang="0">
                        <a:pos x="5" y="125"/>
                      </a:cxn>
                      <a:cxn ang="0">
                        <a:pos x="7" y="105"/>
                      </a:cxn>
                      <a:cxn ang="0">
                        <a:pos x="4" y="93"/>
                      </a:cxn>
                      <a:cxn ang="0">
                        <a:pos x="7" y="79"/>
                      </a:cxn>
                      <a:cxn ang="0">
                        <a:pos x="7" y="53"/>
                      </a:cxn>
                      <a:cxn ang="0">
                        <a:pos x="0" y="37"/>
                      </a:cxn>
                      <a:cxn ang="0">
                        <a:pos x="9" y="15"/>
                      </a:cxn>
                      <a:cxn ang="0">
                        <a:pos x="11" y="9"/>
                      </a:cxn>
                      <a:cxn ang="0">
                        <a:pos x="11" y="0"/>
                      </a:cxn>
                      <a:cxn ang="0">
                        <a:pos x="14" y="0"/>
                      </a:cxn>
                      <a:cxn ang="0">
                        <a:pos x="19" y="20"/>
                      </a:cxn>
                      <a:cxn ang="0">
                        <a:pos x="21" y="37"/>
                      </a:cxn>
                      <a:cxn ang="0">
                        <a:pos x="21" y="47"/>
                      </a:cxn>
                      <a:cxn ang="0">
                        <a:pos x="24" y="59"/>
                      </a:cxn>
                      <a:cxn ang="0">
                        <a:pos x="36" y="90"/>
                      </a:cxn>
                      <a:cxn ang="0">
                        <a:pos x="26" y="84"/>
                      </a:cxn>
                    </a:cxnLst>
                    <a:rect l="0" t="0" r="r" b="b"/>
                    <a:pathLst>
                      <a:path w="36" h="138">
                        <a:moveTo>
                          <a:pt x="26" y="84"/>
                        </a:moveTo>
                        <a:cubicBezTo>
                          <a:pt x="15" y="84"/>
                          <a:pt x="13" y="98"/>
                          <a:pt x="13" y="109"/>
                        </a:cubicBezTo>
                        <a:cubicBezTo>
                          <a:pt x="13" y="120"/>
                          <a:pt x="22" y="124"/>
                          <a:pt x="26" y="132"/>
                        </a:cubicBezTo>
                        <a:cubicBezTo>
                          <a:pt x="26" y="132"/>
                          <a:pt x="25" y="132"/>
                          <a:pt x="25" y="132"/>
                        </a:cubicBezTo>
                        <a:cubicBezTo>
                          <a:pt x="23" y="133"/>
                          <a:pt x="21" y="130"/>
                          <a:pt x="20" y="128"/>
                        </a:cubicBezTo>
                        <a:cubicBezTo>
                          <a:pt x="19" y="128"/>
                          <a:pt x="17" y="128"/>
                          <a:pt x="16" y="128"/>
                        </a:cubicBezTo>
                        <a:cubicBezTo>
                          <a:pt x="11" y="128"/>
                          <a:pt x="11" y="138"/>
                          <a:pt x="5" y="138"/>
                        </a:cubicBezTo>
                        <a:cubicBezTo>
                          <a:pt x="4" y="138"/>
                          <a:pt x="5" y="127"/>
                          <a:pt x="5" y="125"/>
                        </a:cubicBezTo>
                        <a:cubicBezTo>
                          <a:pt x="5" y="117"/>
                          <a:pt x="7" y="112"/>
                          <a:pt x="7" y="105"/>
                        </a:cubicBezTo>
                        <a:cubicBezTo>
                          <a:pt x="7" y="99"/>
                          <a:pt x="4" y="98"/>
                          <a:pt x="4" y="93"/>
                        </a:cubicBezTo>
                        <a:cubicBezTo>
                          <a:pt x="4" y="86"/>
                          <a:pt x="7" y="84"/>
                          <a:pt x="7" y="79"/>
                        </a:cubicBezTo>
                        <a:cubicBezTo>
                          <a:pt x="7" y="68"/>
                          <a:pt x="7" y="64"/>
                          <a:pt x="7" y="53"/>
                        </a:cubicBezTo>
                        <a:cubicBezTo>
                          <a:pt x="7" y="46"/>
                          <a:pt x="0" y="44"/>
                          <a:pt x="0" y="37"/>
                        </a:cubicBezTo>
                        <a:cubicBezTo>
                          <a:pt x="0" y="28"/>
                          <a:pt x="3" y="16"/>
                          <a:pt x="9" y="15"/>
                        </a:cubicBezTo>
                        <a:cubicBezTo>
                          <a:pt x="9" y="12"/>
                          <a:pt x="11" y="11"/>
                          <a:pt x="11" y="9"/>
                        </a:cubicBezTo>
                        <a:cubicBezTo>
                          <a:pt x="11" y="4"/>
                          <a:pt x="11" y="3"/>
                          <a:pt x="11" y="0"/>
                        </a:cubicBezTo>
                        <a:cubicBezTo>
                          <a:pt x="12" y="0"/>
                          <a:pt x="13" y="0"/>
                          <a:pt x="14" y="0"/>
                        </a:cubicBezTo>
                        <a:cubicBezTo>
                          <a:pt x="14" y="8"/>
                          <a:pt x="18" y="14"/>
                          <a:pt x="19" y="20"/>
                        </a:cubicBezTo>
                        <a:cubicBezTo>
                          <a:pt x="21" y="26"/>
                          <a:pt x="18" y="30"/>
                          <a:pt x="21" y="37"/>
                        </a:cubicBezTo>
                        <a:cubicBezTo>
                          <a:pt x="21" y="47"/>
                          <a:pt x="21" y="47"/>
                          <a:pt x="21" y="47"/>
                        </a:cubicBezTo>
                        <a:cubicBezTo>
                          <a:pt x="20" y="52"/>
                          <a:pt x="23" y="57"/>
                          <a:pt x="24" y="59"/>
                        </a:cubicBezTo>
                        <a:cubicBezTo>
                          <a:pt x="27" y="70"/>
                          <a:pt x="33" y="79"/>
                          <a:pt x="36" y="90"/>
                        </a:cubicBezTo>
                        <a:cubicBezTo>
                          <a:pt x="34" y="86"/>
                          <a:pt x="30" y="84"/>
                          <a:pt x="26" y="8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83" name="Freeform: Shape 274"/>
                  <p:cNvSpPr/>
                  <p:nvPr/>
                </p:nvSpPr>
                <p:spPr bwMode="auto">
                  <a:xfrm>
                    <a:off x="5241925" y="1219200"/>
                    <a:ext cx="292100" cy="214313"/>
                  </a:xfrm>
                  <a:custGeom>
                    <a:avLst/>
                    <a:gdLst/>
                    <a:ahLst/>
                    <a:cxnLst>
                      <a:cxn ang="0">
                        <a:pos x="76" y="161"/>
                      </a:cxn>
                      <a:cxn ang="0">
                        <a:pos x="50" y="131"/>
                      </a:cxn>
                      <a:cxn ang="0">
                        <a:pos x="103" y="67"/>
                      </a:cxn>
                      <a:cxn ang="0">
                        <a:pos x="125" y="55"/>
                      </a:cxn>
                      <a:cxn ang="0">
                        <a:pos x="134" y="45"/>
                      </a:cxn>
                      <a:cxn ang="0">
                        <a:pos x="175" y="34"/>
                      </a:cxn>
                      <a:cxn ang="0">
                        <a:pos x="220" y="11"/>
                      </a:cxn>
                      <a:cxn ang="0">
                        <a:pos x="203" y="0"/>
                      </a:cxn>
                      <a:cxn ang="0">
                        <a:pos x="136" y="25"/>
                      </a:cxn>
                      <a:cxn ang="0">
                        <a:pos x="123" y="19"/>
                      </a:cxn>
                      <a:cxn ang="0">
                        <a:pos x="109" y="25"/>
                      </a:cxn>
                      <a:cxn ang="0">
                        <a:pos x="69" y="46"/>
                      </a:cxn>
                      <a:cxn ang="0">
                        <a:pos x="52" y="49"/>
                      </a:cxn>
                      <a:cxn ang="0">
                        <a:pos x="47" y="53"/>
                      </a:cxn>
                      <a:cxn ang="0">
                        <a:pos x="50" y="61"/>
                      </a:cxn>
                      <a:cxn ang="0">
                        <a:pos x="27" y="88"/>
                      </a:cxn>
                      <a:cxn ang="0">
                        <a:pos x="34" y="98"/>
                      </a:cxn>
                      <a:cxn ang="0">
                        <a:pos x="13" y="110"/>
                      </a:cxn>
                      <a:cxn ang="0">
                        <a:pos x="13" y="117"/>
                      </a:cxn>
                      <a:cxn ang="0">
                        <a:pos x="0" y="134"/>
                      </a:cxn>
                      <a:cxn ang="0">
                        <a:pos x="8" y="143"/>
                      </a:cxn>
                      <a:cxn ang="0">
                        <a:pos x="21" y="143"/>
                      </a:cxn>
                      <a:cxn ang="0">
                        <a:pos x="27" y="158"/>
                      </a:cxn>
                      <a:cxn ang="0">
                        <a:pos x="39" y="158"/>
                      </a:cxn>
                      <a:cxn ang="0">
                        <a:pos x="42" y="161"/>
                      </a:cxn>
                      <a:cxn ang="0">
                        <a:pos x="76" y="161"/>
                      </a:cxn>
                      <a:cxn ang="0">
                        <a:pos x="72" y="156"/>
                      </a:cxn>
                      <a:cxn ang="0">
                        <a:pos x="76" y="161"/>
                      </a:cxn>
                    </a:cxnLst>
                    <a:rect l="0" t="0" r="r" b="b"/>
                    <a:pathLst>
                      <a:path w="220" h="161">
                        <a:moveTo>
                          <a:pt x="76" y="161"/>
                        </a:moveTo>
                        <a:cubicBezTo>
                          <a:pt x="66" y="151"/>
                          <a:pt x="50" y="147"/>
                          <a:pt x="50" y="131"/>
                        </a:cubicBezTo>
                        <a:cubicBezTo>
                          <a:pt x="50" y="102"/>
                          <a:pt x="81" y="73"/>
                          <a:pt x="103" y="67"/>
                        </a:cubicBezTo>
                        <a:cubicBezTo>
                          <a:pt x="111" y="64"/>
                          <a:pt x="113" y="55"/>
                          <a:pt x="125" y="55"/>
                        </a:cubicBezTo>
                        <a:cubicBezTo>
                          <a:pt x="130" y="55"/>
                          <a:pt x="132" y="46"/>
                          <a:pt x="134" y="45"/>
                        </a:cubicBezTo>
                        <a:cubicBezTo>
                          <a:pt x="149" y="38"/>
                          <a:pt x="160" y="41"/>
                          <a:pt x="175" y="34"/>
                        </a:cubicBezTo>
                        <a:cubicBezTo>
                          <a:pt x="186" y="28"/>
                          <a:pt x="220" y="26"/>
                          <a:pt x="220" y="11"/>
                        </a:cubicBezTo>
                        <a:cubicBezTo>
                          <a:pt x="220" y="6"/>
                          <a:pt x="208" y="0"/>
                          <a:pt x="203" y="0"/>
                        </a:cubicBezTo>
                        <a:cubicBezTo>
                          <a:pt x="181" y="0"/>
                          <a:pt x="160" y="25"/>
                          <a:pt x="136" y="25"/>
                        </a:cubicBezTo>
                        <a:cubicBezTo>
                          <a:pt x="131" y="25"/>
                          <a:pt x="128" y="19"/>
                          <a:pt x="123" y="19"/>
                        </a:cubicBezTo>
                        <a:cubicBezTo>
                          <a:pt x="115" y="19"/>
                          <a:pt x="115" y="25"/>
                          <a:pt x="109" y="25"/>
                        </a:cubicBezTo>
                        <a:cubicBezTo>
                          <a:pt x="93" y="25"/>
                          <a:pt x="80" y="46"/>
                          <a:pt x="69" y="46"/>
                        </a:cubicBezTo>
                        <a:cubicBezTo>
                          <a:pt x="63" y="46"/>
                          <a:pt x="58" y="49"/>
                          <a:pt x="52" y="49"/>
                        </a:cubicBezTo>
                        <a:cubicBezTo>
                          <a:pt x="49" y="49"/>
                          <a:pt x="47" y="52"/>
                          <a:pt x="47" y="53"/>
                        </a:cubicBezTo>
                        <a:cubicBezTo>
                          <a:pt x="47" y="56"/>
                          <a:pt x="50" y="58"/>
                          <a:pt x="50" y="61"/>
                        </a:cubicBezTo>
                        <a:cubicBezTo>
                          <a:pt x="50" y="74"/>
                          <a:pt x="27" y="80"/>
                          <a:pt x="27" y="88"/>
                        </a:cubicBezTo>
                        <a:cubicBezTo>
                          <a:pt x="27" y="91"/>
                          <a:pt x="34" y="92"/>
                          <a:pt x="34" y="98"/>
                        </a:cubicBezTo>
                        <a:cubicBezTo>
                          <a:pt x="27" y="99"/>
                          <a:pt x="13" y="102"/>
                          <a:pt x="13" y="110"/>
                        </a:cubicBezTo>
                        <a:cubicBezTo>
                          <a:pt x="13" y="115"/>
                          <a:pt x="13" y="117"/>
                          <a:pt x="13" y="117"/>
                        </a:cubicBezTo>
                        <a:cubicBezTo>
                          <a:pt x="13" y="124"/>
                          <a:pt x="0" y="124"/>
                          <a:pt x="0" y="134"/>
                        </a:cubicBezTo>
                        <a:cubicBezTo>
                          <a:pt x="0" y="139"/>
                          <a:pt x="8" y="143"/>
                          <a:pt x="8" y="143"/>
                        </a:cubicBezTo>
                        <a:cubicBezTo>
                          <a:pt x="8" y="143"/>
                          <a:pt x="20" y="143"/>
                          <a:pt x="21" y="143"/>
                        </a:cubicBezTo>
                        <a:cubicBezTo>
                          <a:pt x="28" y="145"/>
                          <a:pt x="24" y="152"/>
                          <a:pt x="27" y="158"/>
                        </a:cubicBezTo>
                        <a:cubicBezTo>
                          <a:pt x="28" y="161"/>
                          <a:pt x="35" y="158"/>
                          <a:pt x="39" y="158"/>
                        </a:cubicBezTo>
                        <a:cubicBezTo>
                          <a:pt x="40" y="158"/>
                          <a:pt x="41" y="161"/>
                          <a:pt x="42" y="161"/>
                        </a:cubicBezTo>
                        <a:cubicBezTo>
                          <a:pt x="76" y="161"/>
                          <a:pt x="76" y="161"/>
                          <a:pt x="76" y="161"/>
                        </a:cubicBezTo>
                        <a:cubicBezTo>
                          <a:pt x="75" y="159"/>
                          <a:pt x="73" y="157"/>
                          <a:pt x="72" y="156"/>
                        </a:cubicBezTo>
                        <a:lnTo>
                          <a:pt x="76" y="161"/>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84" name="Freeform: Shape 275"/>
                  <p:cNvSpPr/>
                  <p:nvPr/>
                </p:nvSpPr>
                <p:spPr bwMode="auto">
                  <a:xfrm>
                    <a:off x="4713288" y="1196975"/>
                    <a:ext cx="2847975" cy="1058863"/>
                  </a:xfrm>
                  <a:custGeom>
                    <a:avLst/>
                    <a:gdLst/>
                    <a:ahLst/>
                    <a:cxnLst>
                      <a:cxn ang="0">
                        <a:pos x="1515" y="585"/>
                      </a:cxn>
                      <a:cxn ang="0">
                        <a:pos x="1460" y="485"/>
                      </a:cxn>
                      <a:cxn ang="0">
                        <a:pos x="1665" y="408"/>
                      </a:cxn>
                      <a:cxn ang="0">
                        <a:pos x="1804" y="346"/>
                      </a:cxn>
                      <a:cxn ang="0">
                        <a:pos x="1709" y="465"/>
                      </a:cxn>
                      <a:cxn ang="0">
                        <a:pos x="1793" y="452"/>
                      </a:cxn>
                      <a:cxn ang="0">
                        <a:pos x="1989" y="313"/>
                      </a:cxn>
                      <a:cxn ang="0">
                        <a:pos x="2112" y="287"/>
                      </a:cxn>
                      <a:cxn ang="0">
                        <a:pos x="1892" y="194"/>
                      </a:cxn>
                      <a:cxn ang="0">
                        <a:pos x="1660" y="159"/>
                      </a:cxn>
                      <a:cxn ang="0">
                        <a:pos x="1435" y="157"/>
                      </a:cxn>
                      <a:cxn ang="0">
                        <a:pos x="1314" y="97"/>
                      </a:cxn>
                      <a:cxn ang="0">
                        <a:pos x="1102" y="104"/>
                      </a:cxn>
                      <a:cxn ang="0">
                        <a:pos x="1016" y="27"/>
                      </a:cxn>
                      <a:cxn ang="0">
                        <a:pos x="758" y="117"/>
                      </a:cxn>
                      <a:cxn ang="0">
                        <a:pos x="668" y="148"/>
                      </a:cxn>
                      <a:cxn ang="0">
                        <a:pos x="644" y="121"/>
                      </a:cxn>
                      <a:cxn ang="0">
                        <a:pos x="511" y="207"/>
                      </a:cxn>
                      <a:cxn ang="0">
                        <a:pos x="322" y="247"/>
                      </a:cxn>
                      <a:cxn ang="0">
                        <a:pos x="214" y="296"/>
                      </a:cxn>
                      <a:cxn ang="0">
                        <a:pos x="229" y="227"/>
                      </a:cxn>
                      <a:cxn ang="0">
                        <a:pos x="127" y="236"/>
                      </a:cxn>
                      <a:cxn ang="0">
                        <a:pos x="136" y="312"/>
                      </a:cxn>
                      <a:cxn ang="0">
                        <a:pos x="117" y="395"/>
                      </a:cxn>
                      <a:cxn ang="0">
                        <a:pos x="50" y="446"/>
                      </a:cxn>
                      <a:cxn ang="0">
                        <a:pos x="16" y="495"/>
                      </a:cxn>
                      <a:cxn ang="0">
                        <a:pos x="54" y="558"/>
                      </a:cxn>
                      <a:cxn ang="0">
                        <a:pos x="88" y="597"/>
                      </a:cxn>
                      <a:cxn ang="0">
                        <a:pos x="112" y="644"/>
                      </a:cxn>
                      <a:cxn ang="0">
                        <a:pos x="208" y="647"/>
                      </a:cxn>
                      <a:cxn ang="0">
                        <a:pos x="225" y="626"/>
                      </a:cxn>
                      <a:cxn ang="0">
                        <a:pos x="284" y="701"/>
                      </a:cxn>
                      <a:cxn ang="0">
                        <a:pos x="350" y="732"/>
                      </a:cxn>
                      <a:cxn ang="0">
                        <a:pos x="366" y="742"/>
                      </a:cxn>
                      <a:cxn ang="0">
                        <a:pos x="349" y="634"/>
                      </a:cxn>
                      <a:cxn ang="0">
                        <a:pos x="412" y="645"/>
                      </a:cxn>
                      <a:cxn ang="0">
                        <a:pos x="427" y="700"/>
                      </a:cxn>
                      <a:cxn ang="0">
                        <a:pos x="428" y="746"/>
                      </a:cxn>
                      <a:cxn ang="0">
                        <a:pos x="447" y="755"/>
                      </a:cxn>
                      <a:cxn ang="0">
                        <a:pos x="522" y="777"/>
                      </a:cxn>
                      <a:cxn ang="0">
                        <a:pos x="559" y="781"/>
                      </a:cxn>
                      <a:cxn ang="0">
                        <a:pos x="608" y="770"/>
                      </a:cxn>
                      <a:cxn ang="0">
                        <a:pos x="654" y="772"/>
                      </a:cxn>
                      <a:cxn ang="0">
                        <a:pos x="677" y="748"/>
                      </a:cxn>
                      <a:cxn ang="0">
                        <a:pos x="829" y="593"/>
                      </a:cxn>
                      <a:cxn ang="0">
                        <a:pos x="994" y="534"/>
                      </a:cxn>
                      <a:cxn ang="0">
                        <a:pos x="1224" y="569"/>
                      </a:cxn>
                      <a:cxn ang="0">
                        <a:pos x="1411" y="607"/>
                      </a:cxn>
                      <a:cxn ang="0">
                        <a:pos x="1400" y="655"/>
                      </a:cxn>
                    </a:cxnLst>
                    <a:rect l="0" t="0" r="r" b="b"/>
                    <a:pathLst>
                      <a:path w="2139" h="795">
                        <a:moveTo>
                          <a:pt x="1398" y="684"/>
                        </a:moveTo>
                        <a:cubicBezTo>
                          <a:pt x="1398" y="684"/>
                          <a:pt x="1415" y="688"/>
                          <a:pt x="1429" y="688"/>
                        </a:cubicBezTo>
                        <a:cubicBezTo>
                          <a:pt x="1454" y="688"/>
                          <a:pt x="1478" y="635"/>
                          <a:pt x="1495" y="618"/>
                        </a:cubicBezTo>
                        <a:cubicBezTo>
                          <a:pt x="1502" y="610"/>
                          <a:pt x="1512" y="596"/>
                          <a:pt x="1515" y="585"/>
                        </a:cubicBezTo>
                        <a:cubicBezTo>
                          <a:pt x="1518" y="572"/>
                          <a:pt x="1513" y="564"/>
                          <a:pt x="1520" y="551"/>
                        </a:cubicBezTo>
                        <a:cubicBezTo>
                          <a:pt x="1522" y="547"/>
                          <a:pt x="1527" y="537"/>
                          <a:pt x="1527" y="527"/>
                        </a:cubicBezTo>
                        <a:cubicBezTo>
                          <a:pt x="1527" y="515"/>
                          <a:pt x="1508" y="492"/>
                          <a:pt x="1499" y="499"/>
                        </a:cubicBezTo>
                        <a:cubicBezTo>
                          <a:pt x="1473" y="518"/>
                          <a:pt x="1460" y="488"/>
                          <a:pt x="1460" y="485"/>
                        </a:cubicBezTo>
                        <a:cubicBezTo>
                          <a:pt x="1460" y="473"/>
                          <a:pt x="1483" y="459"/>
                          <a:pt x="1493" y="450"/>
                        </a:cubicBezTo>
                        <a:cubicBezTo>
                          <a:pt x="1506" y="436"/>
                          <a:pt x="1524" y="413"/>
                          <a:pt x="1543" y="408"/>
                        </a:cubicBezTo>
                        <a:cubicBezTo>
                          <a:pt x="1560" y="404"/>
                          <a:pt x="1613" y="399"/>
                          <a:pt x="1627" y="399"/>
                        </a:cubicBezTo>
                        <a:cubicBezTo>
                          <a:pt x="1645" y="399"/>
                          <a:pt x="1654" y="408"/>
                          <a:pt x="1665" y="408"/>
                        </a:cubicBezTo>
                        <a:cubicBezTo>
                          <a:pt x="1671" y="408"/>
                          <a:pt x="1675" y="408"/>
                          <a:pt x="1689" y="408"/>
                        </a:cubicBezTo>
                        <a:cubicBezTo>
                          <a:pt x="1696" y="379"/>
                          <a:pt x="1709" y="362"/>
                          <a:pt x="1740" y="362"/>
                        </a:cubicBezTo>
                        <a:cubicBezTo>
                          <a:pt x="1748" y="362"/>
                          <a:pt x="1751" y="360"/>
                          <a:pt x="1766" y="362"/>
                        </a:cubicBezTo>
                        <a:cubicBezTo>
                          <a:pt x="1759" y="368"/>
                          <a:pt x="1756" y="406"/>
                          <a:pt x="1804" y="346"/>
                        </a:cubicBezTo>
                        <a:cubicBezTo>
                          <a:pt x="1809" y="346"/>
                          <a:pt x="1832" y="355"/>
                          <a:pt x="1797" y="377"/>
                        </a:cubicBezTo>
                        <a:cubicBezTo>
                          <a:pt x="1785" y="385"/>
                          <a:pt x="1774" y="381"/>
                          <a:pt x="1766" y="393"/>
                        </a:cubicBezTo>
                        <a:cubicBezTo>
                          <a:pt x="1757" y="406"/>
                          <a:pt x="1749" y="423"/>
                          <a:pt x="1735" y="430"/>
                        </a:cubicBezTo>
                        <a:cubicBezTo>
                          <a:pt x="1724" y="436"/>
                          <a:pt x="1709" y="447"/>
                          <a:pt x="1709" y="465"/>
                        </a:cubicBezTo>
                        <a:cubicBezTo>
                          <a:pt x="1709" y="482"/>
                          <a:pt x="1714" y="535"/>
                          <a:pt x="1726" y="545"/>
                        </a:cubicBezTo>
                        <a:cubicBezTo>
                          <a:pt x="1735" y="532"/>
                          <a:pt x="1741" y="507"/>
                          <a:pt x="1760" y="503"/>
                        </a:cubicBezTo>
                        <a:cubicBezTo>
                          <a:pt x="1757" y="491"/>
                          <a:pt x="1777" y="488"/>
                          <a:pt x="1777" y="479"/>
                        </a:cubicBezTo>
                        <a:cubicBezTo>
                          <a:pt x="1777" y="464"/>
                          <a:pt x="1793" y="460"/>
                          <a:pt x="1793" y="452"/>
                        </a:cubicBezTo>
                        <a:cubicBezTo>
                          <a:pt x="1793" y="447"/>
                          <a:pt x="1788" y="442"/>
                          <a:pt x="1793" y="432"/>
                        </a:cubicBezTo>
                        <a:cubicBezTo>
                          <a:pt x="1828" y="356"/>
                          <a:pt x="1861" y="397"/>
                          <a:pt x="1874" y="397"/>
                        </a:cubicBezTo>
                        <a:cubicBezTo>
                          <a:pt x="1914" y="397"/>
                          <a:pt x="1941" y="347"/>
                          <a:pt x="1976" y="346"/>
                        </a:cubicBezTo>
                        <a:cubicBezTo>
                          <a:pt x="2041" y="345"/>
                          <a:pt x="1989" y="320"/>
                          <a:pt x="1989" y="313"/>
                        </a:cubicBezTo>
                        <a:cubicBezTo>
                          <a:pt x="1989" y="294"/>
                          <a:pt x="2015" y="297"/>
                          <a:pt x="2020" y="287"/>
                        </a:cubicBezTo>
                        <a:cubicBezTo>
                          <a:pt x="2022" y="282"/>
                          <a:pt x="2018" y="271"/>
                          <a:pt x="2026" y="271"/>
                        </a:cubicBezTo>
                        <a:cubicBezTo>
                          <a:pt x="2054" y="271"/>
                          <a:pt x="2077" y="309"/>
                          <a:pt x="2097" y="309"/>
                        </a:cubicBezTo>
                        <a:cubicBezTo>
                          <a:pt x="2106" y="309"/>
                          <a:pt x="2108" y="293"/>
                          <a:pt x="2112" y="287"/>
                        </a:cubicBezTo>
                        <a:cubicBezTo>
                          <a:pt x="2120" y="278"/>
                          <a:pt x="2127" y="279"/>
                          <a:pt x="2139" y="275"/>
                        </a:cubicBezTo>
                        <a:cubicBezTo>
                          <a:pt x="2123" y="254"/>
                          <a:pt x="2071" y="242"/>
                          <a:pt x="2046" y="227"/>
                        </a:cubicBezTo>
                        <a:cubicBezTo>
                          <a:pt x="2011" y="207"/>
                          <a:pt x="1965" y="185"/>
                          <a:pt x="1914" y="185"/>
                        </a:cubicBezTo>
                        <a:cubicBezTo>
                          <a:pt x="1900" y="185"/>
                          <a:pt x="1890" y="188"/>
                          <a:pt x="1892" y="194"/>
                        </a:cubicBezTo>
                        <a:cubicBezTo>
                          <a:pt x="1906" y="237"/>
                          <a:pt x="1872" y="194"/>
                          <a:pt x="1863" y="194"/>
                        </a:cubicBezTo>
                        <a:cubicBezTo>
                          <a:pt x="1762" y="192"/>
                          <a:pt x="1762" y="192"/>
                          <a:pt x="1762" y="192"/>
                        </a:cubicBezTo>
                        <a:cubicBezTo>
                          <a:pt x="1756" y="169"/>
                          <a:pt x="1741" y="161"/>
                          <a:pt x="1711" y="161"/>
                        </a:cubicBezTo>
                        <a:cubicBezTo>
                          <a:pt x="1695" y="161"/>
                          <a:pt x="1670" y="167"/>
                          <a:pt x="1660" y="159"/>
                        </a:cubicBezTo>
                        <a:cubicBezTo>
                          <a:pt x="1652" y="151"/>
                          <a:pt x="1651" y="141"/>
                          <a:pt x="1638" y="137"/>
                        </a:cubicBezTo>
                        <a:cubicBezTo>
                          <a:pt x="1611" y="128"/>
                          <a:pt x="1582" y="121"/>
                          <a:pt x="1548" y="121"/>
                        </a:cubicBezTo>
                        <a:cubicBezTo>
                          <a:pt x="1513" y="121"/>
                          <a:pt x="1509" y="140"/>
                          <a:pt x="1506" y="157"/>
                        </a:cubicBezTo>
                        <a:cubicBezTo>
                          <a:pt x="1473" y="157"/>
                          <a:pt x="1457" y="157"/>
                          <a:pt x="1435" y="157"/>
                        </a:cubicBezTo>
                        <a:cubicBezTo>
                          <a:pt x="1423" y="157"/>
                          <a:pt x="1421" y="147"/>
                          <a:pt x="1407" y="146"/>
                        </a:cubicBezTo>
                        <a:cubicBezTo>
                          <a:pt x="1405" y="152"/>
                          <a:pt x="1403" y="166"/>
                          <a:pt x="1396" y="166"/>
                        </a:cubicBezTo>
                        <a:cubicBezTo>
                          <a:pt x="1377" y="166"/>
                          <a:pt x="1369" y="143"/>
                          <a:pt x="1369" y="130"/>
                        </a:cubicBezTo>
                        <a:cubicBezTo>
                          <a:pt x="1369" y="127"/>
                          <a:pt x="1405" y="105"/>
                          <a:pt x="1314" y="97"/>
                        </a:cubicBezTo>
                        <a:cubicBezTo>
                          <a:pt x="1303" y="96"/>
                          <a:pt x="1296" y="101"/>
                          <a:pt x="1296" y="115"/>
                        </a:cubicBezTo>
                        <a:cubicBezTo>
                          <a:pt x="1248" y="115"/>
                          <a:pt x="1248" y="115"/>
                          <a:pt x="1248" y="115"/>
                        </a:cubicBezTo>
                        <a:cubicBezTo>
                          <a:pt x="1233" y="111"/>
                          <a:pt x="1157" y="102"/>
                          <a:pt x="1147" y="86"/>
                        </a:cubicBezTo>
                        <a:cubicBezTo>
                          <a:pt x="1089" y="133"/>
                          <a:pt x="1102" y="104"/>
                          <a:pt x="1102" y="104"/>
                        </a:cubicBezTo>
                        <a:cubicBezTo>
                          <a:pt x="1116" y="87"/>
                          <a:pt x="1249" y="51"/>
                          <a:pt x="1140" y="24"/>
                        </a:cubicBezTo>
                        <a:cubicBezTo>
                          <a:pt x="1094" y="24"/>
                          <a:pt x="1094" y="24"/>
                          <a:pt x="1094" y="24"/>
                        </a:cubicBezTo>
                        <a:cubicBezTo>
                          <a:pt x="1089" y="12"/>
                          <a:pt x="1079" y="0"/>
                          <a:pt x="1060" y="0"/>
                        </a:cubicBezTo>
                        <a:cubicBezTo>
                          <a:pt x="1038" y="0"/>
                          <a:pt x="1028" y="17"/>
                          <a:pt x="1016" y="27"/>
                        </a:cubicBezTo>
                        <a:cubicBezTo>
                          <a:pt x="1008" y="33"/>
                          <a:pt x="951" y="56"/>
                          <a:pt x="956" y="35"/>
                        </a:cubicBezTo>
                        <a:cubicBezTo>
                          <a:pt x="941" y="40"/>
                          <a:pt x="879" y="44"/>
                          <a:pt x="847" y="73"/>
                        </a:cubicBezTo>
                        <a:cubicBezTo>
                          <a:pt x="840" y="79"/>
                          <a:pt x="838" y="97"/>
                          <a:pt x="828" y="97"/>
                        </a:cubicBezTo>
                        <a:cubicBezTo>
                          <a:pt x="813" y="97"/>
                          <a:pt x="758" y="92"/>
                          <a:pt x="758" y="117"/>
                        </a:cubicBezTo>
                        <a:cubicBezTo>
                          <a:pt x="758" y="122"/>
                          <a:pt x="763" y="128"/>
                          <a:pt x="765" y="135"/>
                        </a:cubicBezTo>
                        <a:cubicBezTo>
                          <a:pt x="755" y="141"/>
                          <a:pt x="752" y="135"/>
                          <a:pt x="721" y="135"/>
                        </a:cubicBezTo>
                        <a:cubicBezTo>
                          <a:pt x="695" y="170"/>
                          <a:pt x="697" y="129"/>
                          <a:pt x="691" y="121"/>
                        </a:cubicBezTo>
                        <a:cubicBezTo>
                          <a:pt x="689" y="136"/>
                          <a:pt x="679" y="142"/>
                          <a:pt x="668" y="148"/>
                        </a:cubicBezTo>
                        <a:cubicBezTo>
                          <a:pt x="671" y="160"/>
                          <a:pt x="690" y="173"/>
                          <a:pt x="677" y="188"/>
                        </a:cubicBezTo>
                        <a:cubicBezTo>
                          <a:pt x="667" y="198"/>
                          <a:pt x="695" y="230"/>
                          <a:pt x="680" y="230"/>
                        </a:cubicBezTo>
                        <a:cubicBezTo>
                          <a:pt x="662" y="230"/>
                          <a:pt x="657" y="164"/>
                          <a:pt x="657" y="150"/>
                        </a:cubicBezTo>
                        <a:cubicBezTo>
                          <a:pt x="657" y="135"/>
                          <a:pt x="681" y="129"/>
                          <a:pt x="644" y="121"/>
                        </a:cubicBezTo>
                        <a:cubicBezTo>
                          <a:pt x="625" y="118"/>
                          <a:pt x="589" y="149"/>
                          <a:pt x="589" y="166"/>
                        </a:cubicBezTo>
                        <a:cubicBezTo>
                          <a:pt x="589" y="186"/>
                          <a:pt x="598" y="199"/>
                          <a:pt x="608" y="210"/>
                        </a:cubicBezTo>
                        <a:cubicBezTo>
                          <a:pt x="633" y="248"/>
                          <a:pt x="574" y="205"/>
                          <a:pt x="552" y="200"/>
                        </a:cubicBezTo>
                        <a:cubicBezTo>
                          <a:pt x="492" y="184"/>
                          <a:pt x="512" y="204"/>
                          <a:pt x="511" y="207"/>
                        </a:cubicBezTo>
                        <a:cubicBezTo>
                          <a:pt x="509" y="241"/>
                          <a:pt x="495" y="214"/>
                          <a:pt x="487" y="214"/>
                        </a:cubicBezTo>
                        <a:cubicBezTo>
                          <a:pt x="473" y="214"/>
                          <a:pt x="445" y="233"/>
                          <a:pt x="425" y="223"/>
                        </a:cubicBezTo>
                        <a:cubicBezTo>
                          <a:pt x="415" y="197"/>
                          <a:pt x="349" y="256"/>
                          <a:pt x="333" y="256"/>
                        </a:cubicBezTo>
                        <a:cubicBezTo>
                          <a:pt x="327" y="256"/>
                          <a:pt x="320" y="252"/>
                          <a:pt x="322" y="247"/>
                        </a:cubicBezTo>
                        <a:cubicBezTo>
                          <a:pt x="329" y="229"/>
                          <a:pt x="319" y="191"/>
                          <a:pt x="300" y="249"/>
                        </a:cubicBezTo>
                        <a:cubicBezTo>
                          <a:pt x="298" y="253"/>
                          <a:pt x="306" y="255"/>
                          <a:pt x="306" y="263"/>
                        </a:cubicBezTo>
                        <a:cubicBezTo>
                          <a:pt x="306" y="278"/>
                          <a:pt x="283" y="267"/>
                          <a:pt x="271" y="271"/>
                        </a:cubicBezTo>
                        <a:cubicBezTo>
                          <a:pt x="259" y="275"/>
                          <a:pt x="265" y="318"/>
                          <a:pt x="214" y="296"/>
                        </a:cubicBezTo>
                        <a:cubicBezTo>
                          <a:pt x="214" y="313"/>
                          <a:pt x="214" y="313"/>
                          <a:pt x="214" y="313"/>
                        </a:cubicBezTo>
                        <a:cubicBezTo>
                          <a:pt x="189" y="311"/>
                          <a:pt x="192" y="284"/>
                          <a:pt x="183" y="271"/>
                        </a:cubicBezTo>
                        <a:cubicBezTo>
                          <a:pt x="202" y="271"/>
                          <a:pt x="212" y="271"/>
                          <a:pt x="230" y="276"/>
                        </a:cubicBezTo>
                        <a:cubicBezTo>
                          <a:pt x="255" y="282"/>
                          <a:pt x="304" y="251"/>
                          <a:pt x="229" y="227"/>
                        </a:cubicBezTo>
                        <a:cubicBezTo>
                          <a:pt x="208" y="220"/>
                          <a:pt x="160" y="196"/>
                          <a:pt x="145" y="196"/>
                        </a:cubicBezTo>
                        <a:cubicBezTo>
                          <a:pt x="144" y="196"/>
                          <a:pt x="144" y="195"/>
                          <a:pt x="133" y="196"/>
                        </a:cubicBezTo>
                        <a:cubicBezTo>
                          <a:pt x="127" y="200"/>
                          <a:pt x="111" y="208"/>
                          <a:pt x="111" y="219"/>
                        </a:cubicBezTo>
                        <a:cubicBezTo>
                          <a:pt x="111" y="227"/>
                          <a:pt x="127" y="226"/>
                          <a:pt x="127" y="236"/>
                        </a:cubicBezTo>
                        <a:cubicBezTo>
                          <a:pt x="127" y="244"/>
                          <a:pt x="119" y="247"/>
                          <a:pt x="119" y="255"/>
                        </a:cubicBezTo>
                        <a:cubicBezTo>
                          <a:pt x="119" y="263"/>
                          <a:pt x="128" y="268"/>
                          <a:pt x="128" y="277"/>
                        </a:cubicBezTo>
                        <a:cubicBezTo>
                          <a:pt x="128" y="282"/>
                          <a:pt x="123" y="285"/>
                          <a:pt x="123" y="290"/>
                        </a:cubicBezTo>
                        <a:cubicBezTo>
                          <a:pt x="123" y="300"/>
                          <a:pt x="136" y="302"/>
                          <a:pt x="136" y="312"/>
                        </a:cubicBezTo>
                        <a:cubicBezTo>
                          <a:pt x="136" y="315"/>
                          <a:pt x="132" y="317"/>
                          <a:pt x="131" y="318"/>
                        </a:cubicBezTo>
                        <a:cubicBezTo>
                          <a:pt x="135" y="325"/>
                          <a:pt x="145" y="327"/>
                          <a:pt x="145" y="336"/>
                        </a:cubicBezTo>
                        <a:cubicBezTo>
                          <a:pt x="145" y="351"/>
                          <a:pt x="115" y="367"/>
                          <a:pt x="106" y="379"/>
                        </a:cubicBezTo>
                        <a:cubicBezTo>
                          <a:pt x="109" y="384"/>
                          <a:pt x="114" y="387"/>
                          <a:pt x="117" y="395"/>
                        </a:cubicBezTo>
                        <a:cubicBezTo>
                          <a:pt x="111" y="398"/>
                          <a:pt x="98" y="405"/>
                          <a:pt x="92" y="405"/>
                        </a:cubicBezTo>
                        <a:cubicBezTo>
                          <a:pt x="85" y="405"/>
                          <a:pt x="80" y="402"/>
                          <a:pt x="70" y="402"/>
                        </a:cubicBezTo>
                        <a:cubicBezTo>
                          <a:pt x="61" y="402"/>
                          <a:pt x="38" y="410"/>
                          <a:pt x="45" y="417"/>
                        </a:cubicBezTo>
                        <a:cubicBezTo>
                          <a:pt x="67" y="438"/>
                          <a:pt x="56" y="446"/>
                          <a:pt x="50" y="446"/>
                        </a:cubicBezTo>
                        <a:cubicBezTo>
                          <a:pt x="42" y="446"/>
                          <a:pt x="40" y="435"/>
                          <a:pt x="33" y="435"/>
                        </a:cubicBezTo>
                        <a:cubicBezTo>
                          <a:pt x="25" y="435"/>
                          <a:pt x="15" y="455"/>
                          <a:pt x="15" y="465"/>
                        </a:cubicBezTo>
                        <a:cubicBezTo>
                          <a:pt x="15" y="483"/>
                          <a:pt x="1" y="480"/>
                          <a:pt x="0" y="496"/>
                        </a:cubicBezTo>
                        <a:cubicBezTo>
                          <a:pt x="6" y="495"/>
                          <a:pt x="11" y="495"/>
                          <a:pt x="16" y="495"/>
                        </a:cubicBezTo>
                        <a:cubicBezTo>
                          <a:pt x="24" y="495"/>
                          <a:pt x="30" y="494"/>
                          <a:pt x="39" y="494"/>
                        </a:cubicBezTo>
                        <a:cubicBezTo>
                          <a:pt x="48" y="494"/>
                          <a:pt x="52" y="510"/>
                          <a:pt x="52" y="520"/>
                        </a:cubicBezTo>
                        <a:cubicBezTo>
                          <a:pt x="52" y="526"/>
                          <a:pt x="46" y="529"/>
                          <a:pt x="46" y="535"/>
                        </a:cubicBezTo>
                        <a:cubicBezTo>
                          <a:pt x="46" y="544"/>
                          <a:pt x="54" y="550"/>
                          <a:pt x="54" y="558"/>
                        </a:cubicBezTo>
                        <a:cubicBezTo>
                          <a:pt x="54" y="563"/>
                          <a:pt x="46" y="565"/>
                          <a:pt x="44" y="568"/>
                        </a:cubicBezTo>
                        <a:cubicBezTo>
                          <a:pt x="39" y="576"/>
                          <a:pt x="37" y="583"/>
                          <a:pt x="37" y="593"/>
                        </a:cubicBezTo>
                        <a:cubicBezTo>
                          <a:pt x="37" y="606"/>
                          <a:pt x="46" y="603"/>
                          <a:pt x="56" y="603"/>
                        </a:cubicBezTo>
                        <a:cubicBezTo>
                          <a:pt x="70" y="603"/>
                          <a:pt x="77" y="597"/>
                          <a:pt x="88" y="597"/>
                        </a:cubicBezTo>
                        <a:cubicBezTo>
                          <a:pt x="99" y="597"/>
                          <a:pt x="97" y="620"/>
                          <a:pt x="108" y="620"/>
                        </a:cubicBezTo>
                        <a:cubicBezTo>
                          <a:pt x="108" y="638"/>
                          <a:pt x="108" y="638"/>
                          <a:pt x="108" y="638"/>
                        </a:cubicBezTo>
                        <a:cubicBezTo>
                          <a:pt x="108" y="640"/>
                          <a:pt x="109" y="641"/>
                          <a:pt x="110" y="641"/>
                        </a:cubicBezTo>
                        <a:cubicBezTo>
                          <a:pt x="112" y="644"/>
                          <a:pt x="112" y="644"/>
                          <a:pt x="112" y="644"/>
                        </a:cubicBezTo>
                        <a:cubicBezTo>
                          <a:pt x="114" y="644"/>
                          <a:pt x="120" y="642"/>
                          <a:pt x="123" y="641"/>
                        </a:cubicBezTo>
                        <a:cubicBezTo>
                          <a:pt x="132" y="639"/>
                          <a:pt x="133" y="627"/>
                          <a:pt x="143" y="627"/>
                        </a:cubicBezTo>
                        <a:cubicBezTo>
                          <a:pt x="151" y="627"/>
                          <a:pt x="171" y="660"/>
                          <a:pt x="177" y="660"/>
                        </a:cubicBezTo>
                        <a:cubicBezTo>
                          <a:pt x="184" y="660"/>
                          <a:pt x="205" y="651"/>
                          <a:pt x="208" y="647"/>
                        </a:cubicBezTo>
                        <a:cubicBezTo>
                          <a:pt x="207" y="647"/>
                          <a:pt x="196" y="645"/>
                          <a:pt x="196" y="645"/>
                        </a:cubicBezTo>
                        <a:cubicBezTo>
                          <a:pt x="194" y="645"/>
                          <a:pt x="189" y="644"/>
                          <a:pt x="189" y="638"/>
                        </a:cubicBezTo>
                        <a:cubicBezTo>
                          <a:pt x="189" y="635"/>
                          <a:pt x="221" y="623"/>
                          <a:pt x="233" y="619"/>
                        </a:cubicBezTo>
                        <a:cubicBezTo>
                          <a:pt x="233" y="619"/>
                          <a:pt x="227" y="625"/>
                          <a:pt x="225" y="626"/>
                        </a:cubicBezTo>
                        <a:cubicBezTo>
                          <a:pt x="226" y="629"/>
                          <a:pt x="237" y="641"/>
                          <a:pt x="211" y="647"/>
                        </a:cubicBezTo>
                        <a:cubicBezTo>
                          <a:pt x="223" y="673"/>
                          <a:pt x="273" y="669"/>
                          <a:pt x="273" y="704"/>
                        </a:cubicBezTo>
                        <a:cubicBezTo>
                          <a:pt x="275" y="703"/>
                          <a:pt x="275" y="703"/>
                          <a:pt x="275" y="703"/>
                        </a:cubicBezTo>
                        <a:cubicBezTo>
                          <a:pt x="278" y="702"/>
                          <a:pt x="280" y="701"/>
                          <a:pt x="284" y="701"/>
                        </a:cubicBezTo>
                        <a:cubicBezTo>
                          <a:pt x="298" y="701"/>
                          <a:pt x="297" y="710"/>
                          <a:pt x="302" y="719"/>
                        </a:cubicBezTo>
                        <a:cubicBezTo>
                          <a:pt x="303" y="721"/>
                          <a:pt x="312" y="726"/>
                          <a:pt x="312" y="726"/>
                        </a:cubicBezTo>
                        <a:cubicBezTo>
                          <a:pt x="320" y="729"/>
                          <a:pt x="322" y="742"/>
                          <a:pt x="335" y="742"/>
                        </a:cubicBezTo>
                        <a:cubicBezTo>
                          <a:pt x="344" y="742"/>
                          <a:pt x="344" y="734"/>
                          <a:pt x="350" y="732"/>
                        </a:cubicBezTo>
                        <a:cubicBezTo>
                          <a:pt x="354" y="731"/>
                          <a:pt x="353" y="731"/>
                          <a:pt x="357" y="731"/>
                        </a:cubicBezTo>
                        <a:cubicBezTo>
                          <a:pt x="358" y="733"/>
                          <a:pt x="358" y="737"/>
                          <a:pt x="360" y="739"/>
                        </a:cubicBezTo>
                        <a:cubicBezTo>
                          <a:pt x="359" y="739"/>
                          <a:pt x="360" y="740"/>
                          <a:pt x="360" y="741"/>
                        </a:cubicBezTo>
                        <a:cubicBezTo>
                          <a:pt x="366" y="742"/>
                          <a:pt x="366" y="742"/>
                          <a:pt x="366" y="742"/>
                        </a:cubicBezTo>
                        <a:cubicBezTo>
                          <a:pt x="371" y="735"/>
                          <a:pt x="371" y="724"/>
                          <a:pt x="378" y="721"/>
                        </a:cubicBezTo>
                        <a:cubicBezTo>
                          <a:pt x="366" y="714"/>
                          <a:pt x="348" y="688"/>
                          <a:pt x="348" y="673"/>
                        </a:cubicBezTo>
                        <a:cubicBezTo>
                          <a:pt x="348" y="668"/>
                          <a:pt x="338" y="662"/>
                          <a:pt x="338" y="655"/>
                        </a:cubicBezTo>
                        <a:cubicBezTo>
                          <a:pt x="338" y="653"/>
                          <a:pt x="347" y="637"/>
                          <a:pt x="349" y="634"/>
                        </a:cubicBezTo>
                        <a:cubicBezTo>
                          <a:pt x="351" y="635"/>
                          <a:pt x="365" y="628"/>
                          <a:pt x="366" y="627"/>
                        </a:cubicBezTo>
                        <a:cubicBezTo>
                          <a:pt x="377" y="623"/>
                          <a:pt x="384" y="620"/>
                          <a:pt x="399" y="620"/>
                        </a:cubicBezTo>
                        <a:cubicBezTo>
                          <a:pt x="423" y="620"/>
                          <a:pt x="427" y="631"/>
                          <a:pt x="436" y="645"/>
                        </a:cubicBezTo>
                        <a:cubicBezTo>
                          <a:pt x="429" y="650"/>
                          <a:pt x="420" y="645"/>
                          <a:pt x="412" y="645"/>
                        </a:cubicBezTo>
                        <a:cubicBezTo>
                          <a:pt x="400" y="645"/>
                          <a:pt x="383" y="656"/>
                          <a:pt x="381" y="656"/>
                        </a:cubicBezTo>
                        <a:cubicBezTo>
                          <a:pt x="382" y="665"/>
                          <a:pt x="389" y="664"/>
                          <a:pt x="391" y="669"/>
                        </a:cubicBezTo>
                        <a:cubicBezTo>
                          <a:pt x="400" y="684"/>
                          <a:pt x="412" y="690"/>
                          <a:pt x="412" y="707"/>
                        </a:cubicBezTo>
                        <a:cubicBezTo>
                          <a:pt x="415" y="705"/>
                          <a:pt x="424" y="701"/>
                          <a:pt x="427" y="700"/>
                        </a:cubicBezTo>
                        <a:cubicBezTo>
                          <a:pt x="427" y="707"/>
                          <a:pt x="434" y="710"/>
                          <a:pt x="434" y="717"/>
                        </a:cubicBezTo>
                        <a:cubicBezTo>
                          <a:pt x="421" y="717"/>
                          <a:pt x="421" y="717"/>
                          <a:pt x="421" y="717"/>
                        </a:cubicBezTo>
                        <a:cubicBezTo>
                          <a:pt x="417" y="717"/>
                          <a:pt x="413" y="721"/>
                          <a:pt x="412" y="728"/>
                        </a:cubicBezTo>
                        <a:cubicBezTo>
                          <a:pt x="421" y="729"/>
                          <a:pt x="428" y="738"/>
                          <a:pt x="428" y="746"/>
                        </a:cubicBezTo>
                        <a:cubicBezTo>
                          <a:pt x="428" y="751"/>
                          <a:pt x="424" y="753"/>
                          <a:pt x="424" y="757"/>
                        </a:cubicBezTo>
                        <a:cubicBezTo>
                          <a:pt x="424" y="761"/>
                          <a:pt x="428" y="765"/>
                          <a:pt x="429" y="766"/>
                        </a:cubicBezTo>
                        <a:cubicBezTo>
                          <a:pt x="429" y="762"/>
                          <a:pt x="434" y="762"/>
                          <a:pt x="438" y="761"/>
                        </a:cubicBezTo>
                        <a:cubicBezTo>
                          <a:pt x="443" y="759"/>
                          <a:pt x="442" y="757"/>
                          <a:pt x="447" y="755"/>
                        </a:cubicBezTo>
                        <a:cubicBezTo>
                          <a:pt x="455" y="752"/>
                          <a:pt x="460" y="754"/>
                          <a:pt x="466" y="749"/>
                        </a:cubicBezTo>
                        <a:cubicBezTo>
                          <a:pt x="476" y="755"/>
                          <a:pt x="482" y="755"/>
                          <a:pt x="491" y="758"/>
                        </a:cubicBezTo>
                        <a:cubicBezTo>
                          <a:pt x="502" y="762"/>
                          <a:pt x="505" y="772"/>
                          <a:pt x="518" y="772"/>
                        </a:cubicBezTo>
                        <a:cubicBezTo>
                          <a:pt x="518" y="774"/>
                          <a:pt x="521" y="775"/>
                          <a:pt x="522" y="777"/>
                        </a:cubicBezTo>
                        <a:cubicBezTo>
                          <a:pt x="523" y="781"/>
                          <a:pt x="522" y="787"/>
                          <a:pt x="524" y="793"/>
                        </a:cubicBezTo>
                        <a:cubicBezTo>
                          <a:pt x="529" y="787"/>
                          <a:pt x="533" y="795"/>
                          <a:pt x="537" y="795"/>
                        </a:cubicBezTo>
                        <a:cubicBezTo>
                          <a:pt x="542" y="795"/>
                          <a:pt x="544" y="791"/>
                          <a:pt x="547" y="788"/>
                        </a:cubicBezTo>
                        <a:cubicBezTo>
                          <a:pt x="551" y="784"/>
                          <a:pt x="556" y="784"/>
                          <a:pt x="559" y="781"/>
                        </a:cubicBezTo>
                        <a:cubicBezTo>
                          <a:pt x="567" y="773"/>
                          <a:pt x="568" y="762"/>
                          <a:pt x="579" y="762"/>
                        </a:cubicBezTo>
                        <a:cubicBezTo>
                          <a:pt x="583" y="762"/>
                          <a:pt x="582" y="764"/>
                          <a:pt x="586" y="764"/>
                        </a:cubicBezTo>
                        <a:cubicBezTo>
                          <a:pt x="587" y="769"/>
                          <a:pt x="597" y="765"/>
                          <a:pt x="600" y="765"/>
                        </a:cubicBezTo>
                        <a:cubicBezTo>
                          <a:pt x="604" y="765"/>
                          <a:pt x="605" y="770"/>
                          <a:pt x="608" y="770"/>
                        </a:cubicBezTo>
                        <a:cubicBezTo>
                          <a:pt x="617" y="770"/>
                          <a:pt x="624" y="765"/>
                          <a:pt x="627" y="759"/>
                        </a:cubicBezTo>
                        <a:cubicBezTo>
                          <a:pt x="628" y="760"/>
                          <a:pt x="629" y="759"/>
                          <a:pt x="630" y="759"/>
                        </a:cubicBezTo>
                        <a:cubicBezTo>
                          <a:pt x="634" y="759"/>
                          <a:pt x="636" y="749"/>
                          <a:pt x="645" y="749"/>
                        </a:cubicBezTo>
                        <a:cubicBezTo>
                          <a:pt x="654" y="749"/>
                          <a:pt x="644" y="772"/>
                          <a:pt x="654" y="772"/>
                        </a:cubicBezTo>
                        <a:cubicBezTo>
                          <a:pt x="664" y="772"/>
                          <a:pt x="668" y="764"/>
                          <a:pt x="677" y="764"/>
                        </a:cubicBezTo>
                        <a:cubicBezTo>
                          <a:pt x="682" y="764"/>
                          <a:pt x="686" y="764"/>
                          <a:pt x="692" y="765"/>
                        </a:cubicBezTo>
                        <a:cubicBezTo>
                          <a:pt x="692" y="763"/>
                          <a:pt x="692" y="763"/>
                          <a:pt x="692" y="763"/>
                        </a:cubicBezTo>
                        <a:cubicBezTo>
                          <a:pt x="690" y="753"/>
                          <a:pt x="688" y="750"/>
                          <a:pt x="677" y="748"/>
                        </a:cubicBezTo>
                        <a:cubicBezTo>
                          <a:pt x="678" y="739"/>
                          <a:pt x="687" y="719"/>
                          <a:pt x="694" y="719"/>
                        </a:cubicBezTo>
                        <a:cubicBezTo>
                          <a:pt x="735" y="719"/>
                          <a:pt x="763" y="698"/>
                          <a:pt x="763" y="649"/>
                        </a:cubicBezTo>
                        <a:cubicBezTo>
                          <a:pt x="785" y="645"/>
                          <a:pt x="787" y="618"/>
                          <a:pt x="800" y="620"/>
                        </a:cubicBezTo>
                        <a:cubicBezTo>
                          <a:pt x="836" y="624"/>
                          <a:pt x="822" y="600"/>
                          <a:pt x="829" y="593"/>
                        </a:cubicBezTo>
                        <a:cubicBezTo>
                          <a:pt x="847" y="578"/>
                          <a:pt x="873" y="578"/>
                          <a:pt x="895" y="565"/>
                        </a:cubicBezTo>
                        <a:cubicBezTo>
                          <a:pt x="898" y="563"/>
                          <a:pt x="906" y="554"/>
                          <a:pt x="913" y="554"/>
                        </a:cubicBezTo>
                        <a:cubicBezTo>
                          <a:pt x="924" y="554"/>
                          <a:pt x="943" y="567"/>
                          <a:pt x="961" y="567"/>
                        </a:cubicBezTo>
                        <a:cubicBezTo>
                          <a:pt x="986" y="567"/>
                          <a:pt x="981" y="534"/>
                          <a:pt x="994" y="534"/>
                        </a:cubicBezTo>
                        <a:cubicBezTo>
                          <a:pt x="1002" y="534"/>
                          <a:pt x="1029" y="538"/>
                          <a:pt x="1032" y="545"/>
                        </a:cubicBezTo>
                        <a:cubicBezTo>
                          <a:pt x="1042" y="573"/>
                          <a:pt x="1060" y="558"/>
                          <a:pt x="1072" y="558"/>
                        </a:cubicBezTo>
                        <a:cubicBezTo>
                          <a:pt x="1099" y="558"/>
                          <a:pt x="1107" y="580"/>
                          <a:pt x="1135" y="580"/>
                        </a:cubicBezTo>
                        <a:cubicBezTo>
                          <a:pt x="1160" y="580"/>
                          <a:pt x="1192" y="557"/>
                          <a:pt x="1224" y="569"/>
                        </a:cubicBezTo>
                        <a:cubicBezTo>
                          <a:pt x="1266" y="586"/>
                          <a:pt x="1245" y="512"/>
                          <a:pt x="1301" y="512"/>
                        </a:cubicBezTo>
                        <a:cubicBezTo>
                          <a:pt x="1340" y="512"/>
                          <a:pt x="1339" y="543"/>
                          <a:pt x="1354" y="567"/>
                        </a:cubicBezTo>
                        <a:cubicBezTo>
                          <a:pt x="1360" y="576"/>
                          <a:pt x="1379" y="577"/>
                          <a:pt x="1387" y="585"/>
                        </a:cubicBezTo>
                        <a:cubicBezTo>
                          <a:pt x="1393" y="590"/>
                          <a:pt x="1398" y="607"/>
                          <a:pt x="1411" y="607"/>
                        </a:cubicBezTo>
                        <a:cubicBezTo>
                          <a:pt x="1426" y="607"/>
                          <a:pt x="1428" y="593"/>
                          <a:pt x="1446" y="593"/>
                        </a:cubicBezTo>
                        <a:cubicBezTo>
                          <a:pt x="1446" y="604"/>
                          <a:pt x="1446" y="604"/>
                          <a:pt x="1446" y="604"/>
                        </a:cubicBezTo>
                        <a:cubicBezTo>
                          <a:pt x="1437" y="614"/>
                          <a:pt x="1433" y="638"/>
                          <a:pt x="1422" y="644"/>
                        </a:cubicBezTo>
                        <a:cubicBezTo>
                          <a:pt x="1412" y="650"/>
                          <a:pt x="1394" y="651"/>
                          <a:pt x="1400" y="655"/>
                        </a:cubicBezTo>
                        <a:cubicBezTo>
                          <a:pt x="1415" y="665"/>
                          <a:pt x="1398" y="684"/>
                          <a:pt x="1398" y="68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85" name="Freeform: Shape 276"/>
                  <p:cNvSpPr/>
                  <p:nvPr/>
                </p:nvSpPr>
                <p:spPr bwMode="auto">
                  <a:xfrm>
                    <a:off x="5614988" y="1879599"/>
                    <a:ext cx="1023938" cy="646113"/>
                  </a:xfrm>
                  <a:custGeom>
                    <a:avLst/>
                    <a:gdLst/>
                    <a:ahLst/>
                    <a:cxnLst>
                      <a:cxn ang="0">
                        <a:pos x="585" y="307"/>
                      </a:cxn>
                      <a:cxn ang="0">
                        <a:pos x="573" y="287"/>
                      </a:cxn>
                      <a:cxn ang="0">
                        <a:pos x="614" y="256"/>
                      </a:cxn>
                      <a:cxn ang="0">
                        <a:pos x="588" y="246"/>
                      </a:cxn>
                      <a:cxn ang="0">
                        <a:pos x="570" y="255"/>
                      </a:cxn>
                      <a:cxn ang="0">
                        <a:pos x="552" y="236"/>
                      </a:cxn>
                      <a:cxn ang="0">
                        <a:pos x="590" y="209"/>
                      </a:cxn>
                      <a:cxn ang="0">
                        <a:pos x="606" y="212"/>
                      </a:cxn>
                      <a:cxn ang="0">
                        <a:pos x="634" y="216"/>
                      </a:cxn>
                      <a:cxn ang="0">
                        <a:pos x="648" y="231"/>
                      </a:cxn>
                      <a:cxn ang="0">
                        <a:pos x="648" y="248"/>
                      </a:cxn>
                      <a:cxn ang="0">
                        <a:pos x="666" y="254"/>
                      </a:cxn>
                      <a:cxn ang="0">
                        <a:pos x="659" y="264"/>
                      </a:cxn>
                      <a:cxn ang="0">
                        <a:pos x="665" y="275"/>
                      </a:cxn>
                      <a:cxn ang="0">
                        <a:pos x="664" y="290"/>
                      </a:cxn>
                      <a:cxn ang="0">
                        <a:pos x="668" y="295"/>
                      </a:cxn>
                      <a:cxn ang="0">
                        <a:pos x="690" y="286"/>
                      </a:cxn>
                      <a:cxn ang="0">
                        <a:pos x="683" y="232"/>
                      </a:cxn>
                      <a:cxn ang="0">
                        <a:pos x="688" y="210"/>
                      </a:cxn>
                      <a:cxn ang="0">
                        <a:pos x="721" y="172"/>
                      </a:cxn>
                      <a:cxn ang="0">
                        <a:pos x="745" y="132"/>
                      </a:cxn>
                      <a:cxn ang="0">
                        <a:pos x="769" y="81"/>
                      </a:cxn>
                      <a:cxn ang="0">
                        <a:pos x="710" y="73"/>
                      </a:cxn>
                      <a:cxn ang="0">
                        <a:pos x="624" y="0"/>
                      </a:cxn>
                      <a:cxn ang="0">
                        <a:pos x="458" y="68"/>
                      </a:cxn>
                      <a:cxn ang="0">
                        <a:pos x="355" y="33"/>
                      </a:cxn>
                      <a:cxn ang="0">
                        <a:pos x="284" y="55"/>
                      </a:cxn>
                      <a:cxn ang="0">
                        <a:pos x="218" y="53"/>
                      </a:cxn>
                      <a:cxn ang="0">
                        <a:pos x="123" y="108"/>
                      </a:cxn>
                      <a:cxn ang="0">
                        <a:pos x="17" y="207"/>
                      </a:cxn>
                      <a:cxn ang="0">
                        <a:pos x="15" y="251"/>
                      </a:cxn>
                      <a:cxn ang="0">
                        <a:pos x="25" y="261"/>
                      </a:cxn>
                      <a:cxn ang="0">
                        <a:pos x="50" y="280"/>
                      </a:cxn>
                      <a:cxn ang="0">
                        <a:pos x="83" y="284"/>
                      </a:cxn>
                      <a:cxn ang="0">
                        <a:pos x="73" y="317"/>
                      </a:cxn>
                      <a:cxn ang="0">
                        <a:pos x="63" y="326"/>
                      </a:cxn>
                      <a:cxn ang="0">
                        <a:pos x="73" y="343"/>
                      </a:cxn>
                      <a:cxn ang="0">
                        <a:pos x="110" y="357"/>
                      </a:cxn>
                      <a:cxn ang="0">
                        <a:pos x="132" y="373"/>
                      </a:cxn>
                      <a:cxn ang="0">
                        <a:pos x="160" y="384"/>
                      </a:cxn>
                      <a:cxn ang="0">
                        <a:pos x="186" y="382"/>
                      </a:cxn>
                      <a:cxn ang="0">
                        <a:pos x="210" y="381"/>
                      </a:cxn>
                      <a:cxn ang="0">
                        <a:pos x="255" y="372"/>
                      </a:cxn>
                      <a:cxn ang="0">
                        <a:pos x="275" y="366"/>
                      </a:cxn>
                      <a:cxn ang="0">
                        <a:pos x="282" y="362"/>
                      </a:cxn>
                      <a:cxn ang="0">
                        <a:pos x="316" y="400"/>
                      </a:cxn>
                      <a:cxn ang="0">
                        <a:pos x="306" y="439"/>
                      </a:cxn>
                      <a:cxn ang="0">
                        <a:pos x="324" y="450"/>
                      </a:cxn>
                      <a:cxn ang="0">
                        <a:pos x="346" y="467"/>
                      </a:cxn>
                      <a:cxn ang="0">
                        <a:pos x="351" y="472"/>
                      </a:cxn>
                      <a:cxn ang="0">
                        <a:pos x="353" y="457"/>
                      </a:cxn>
                      <a:cxn ang="0">
                        <a:pos x="379" y="454"/>
                      </a:cxn>
                      <a:cxn ang="0">
                        <a:pos x="416" y="453"/>
                      </a:cxn>
                      <a:cxn ang="0">
                        <a:pos x="431" y="470"/>
                      </a:cxn>
                      <a:cxn ang="0">
                        <a:pos x="454" y="486"/>
                      </a:cxn>
                      <a:cxn ang="0">
                        <a:pos x="476" y="470"/>
                      </a:cxn>
                      <a:cxn ang="0">
                        <a:pos x="503" y="455"/>
                      </a:cxn>
                      <a:cxn ang="0">
                        <a:pos x="552" y="439"/>
                      </a:cxn>
                      <a:cxn ang="0">
                        <a:pos x="576" y="406"/>
                      </a:cxn>
                      <a:cxn ang="0">
                        <a:pos x="604" y="355"/>
                      </a:cxn>
                      <a:cxn ang="0">
                        <a:pos x="586" y="307"/>
                      </a:cxn>
                    </a:cxnLst>
                    <a:rect l="0" t="0" r="r" b="b"/>
                    <a:pathLst>
                      <a:path w="769" h="486">
                        <a:moveTo>
                          <a:pt x="586" y="307"/>
                        </a:moveTo>
                        <a:cubicBezTo>
                          <a:pt x="585" y="307"/>
                          <a:pt x="585" y="307"/>
                          <a:pt x="585" y="307"/>
                        </a:cubicBezTo>
                        <a:cubicBezTo>
                          <a:pt x="585" y="307"/>
                          <a:pt x="585" y="300"/>
                          <a:pt x="585" y="298"/>
                        </a:cubicBezTo>
                        <a:cubicBezTo>
                          <a:pt x="582" y="298"/>
                          <a:pt x="573" y="294"/>
                          <a:pt x="573" y="287"/>
                        </a:cubicBezTo>
                        <a:cubicBezTo>
                          <a:pt x="573" y="282"/>
                          <a:pt x="581" y="282"/>
                          <a:pt x="582" y="276"/>
                        </a:cubicBezTo>
                        <a:cubicBezTo>
                          <a:pt x="586" y="264"/>
                          <a:pt x="605" y="264"/>
                          <a:pt x="614" y="256"/>
                        </a:cubicBezTo>
                        <a:cubicBezTo>
                          <a:pt x="611" y="251"/>
                          <a:pt x="604" y="256"/>
                          <a:pt x="598" y="252"/>
                        </a:cubicBezTo>
                        <a:cubicBezTo>
                          <a:pt x="595" y="250"/>
                          <a:pt x="593" y="246"/>
                          <a:pt x="588" y="246"/>
                        </a:cubicBezTo>
                        <a:cubicBezTo>
                          <a:pt x="585" y="246"/>
                          <a:pt x="585" y="256"/>
                          <a:pt x="582" y="256"/>
                        </a:cubicBezTo>
                        <a:cubicBezTo>
                          <a:pt x="578" y="256"/>
                          <a:pt x="574" y="257"/>
                          <a:pt x="570" y="255"/>
                        </a:cubicBezTo>
                        <a:cubicBezTo>
                          <a:pt x="565" y="252"/>
                          <a:pt x="567" y="247"/>
                          <a:pt x="562" y="243"/>
                        </a:cubicBezTo>
                        <a:cubicBezTo>
                          <a:pt x="560" y="242"/>
                          <a:pt x="552" y="240"/>
                          <a:pt x="552" y="236"/>
                        </a:cubicBezTo>
                        <a:cubicBezTo>
                          <a:pt x="552" y="227"/>
                          <a:pt x="565" y="230"/>
                          <a:pt x="571" y="225"/>
                        </a:cubicBezTo>
                        <a:cubicBezTo>
                          <a:pt x="577" y="221"/>
                          <a:pt x="587" y="215"/>
                          <a:pt x="590" y="209"/>
                        </a:cubicBezTo>
                        <a:cubicBezTo>
                          <a:pt x="591" y="208"/>
                          <a:pt x="593" y="203"/>
                          <a:pt x="597" y="203"/>
                        </a:cubicBezTo>
                        <a:cubicBezTo>
                          <a:pt x="601" y="203"/>
                          <a:pt x="606" y="209"/>
                          <a:pt x="606" y="212"/>
                        </a:cubicBezTo>
                        <a:cubicBezTo>
                          <a:pt x="606" y="219"/>
                          <a:pt x="597" y="222"/>
                          <a:pt x="597" y="230"/>
                        </a:cubicBezTo>
                        <a:cubicBezTo>
                          <a:pt x="610" y="230"/>
                          <a:pt x="620" y="216"/>
                          <a:pt x="634" y="216"/>
                        </a:cubicBezTo>
                        <a:cubicBezTo>
                          <a:pt x="639" y="216"/>
                          <a:pt x="641" y="221"/>
                          <a:pt x="648" y="221"/>
                        </a:cubicBezTo>
                        <a:cubicBezTo>
                          <a:pt x="646" y="226"/>
                          <a:pt x="648" y="226"/>
                          <a:pt x="648" y="231"/>
                        </a:cubicBezTo>
                        <a:cubicBezTo>
                          <a:pt x="648" y="235"/>
                          <a:pt x="643" y="235"/>
                          <a:pt x="643" y="240"/>
                        </a:cubicBezTo>
                        <a:cubicBezTo>
                          <a:pt x="643" y="242"/>
                          <a:pt x="645" y="248"/>
                          <a:pt x="648" y="248"/>
                        </a:cubicBezTo>
                        <a:cubicBezTo>
                          <a:pt x="649" y="248"/>
                          <a:pt x="651" y="245"/>
                          <a:pt x="654" y="245"/>
                        </a:cubicBezTo>
                        <a:cubicBezTo>
                          <a:pt x="659" y="245"/>
                          <a:pt x="666" y="249"/>
                          <a:pt x="666" y="254"/>
                        </a:cubicBezTo>
                        <a:cubicBezTo>
                          <a:pt x="666" y="257"/>
                          <a:pt x="662" y="260"/>
                          <a:pt x="659" y="260"/>
                        </a:cubicBezTo>
                        <a:cubicBezTo>
                          <a:pt x="659" y="264"/>
                          <a:pt x="659" y="264"/>
                          <a:pt x="659" y="264"/>
                        </a:cubicBezTo>
                        <a:cubicBezTo>
                          <a:pt x="660" y="265"/>
                          <a:pt x="660" y="267"/>
                          <a:pt x="663" y="268"/>
                        </a:cubicBezTo>
                        <a:cubicBezTo>
                          <a:pt x="663" y="270"/>
                          <a:pt x="665" y="272"/>
                          <a:pt x="665" y="275"/>
                        </a:cubicBezTo>
                        <a:cubicBezTo>
                          <a:pt x="665" y="276"/>
                          <a:pt x="661" y="282"/>
                          <a:pt x="661" y="285"/>
                        </a:cubicBezTo>
                        <a:cubicBezTo>
                          <a:pt x="661" y="287"/>
                          <a:pt x="661" y="289"/>
                          <a:pt x="664" y="290"/>
                        </a:cubicBezTo>
                        <a:cubicBezTo>
                          <a:pt x="663" y="292"/>
                          <a:pt x="661" y="293"/>
                          <a:pt x="661" y="295"/>
                        </a:cubicBezTo>
                        <a:cubicBezTo>
                          <a:pt x="668" y="295"/>
                          <a:pt x="668" y="295"/>
                          <a:pt x="668" y="295"/>
                        </a:cubicBezTo>
                        <a:cubicBezTo>
                          <a:pt x="670" y="293"/>
                          <a:pt x="671" y="293"/>
                          <a:pt x="676" y="291"/>
                        </a:cubicBezTo>
                        <a:cubicBezTo>
                          <a:pt x="676" y="287"/>
                          <a:pt x="687" y="287"/>
                          <a:pt x="690" y="286"/>
                        </a:cubicBezTo>
                        <a:cubicBezTo>
                          <a:pt x="696" y="284"/>
                          <a:pt x="699" y="279"/>
                          <a:pt x="699" y="269"/>
                        </a:cubicBezTo>
                        <a:cubicBezTo>
                          <a:pt x="699" y="252"/>
                          <a:pt x="692" y="242"/>
                          <a:pt x="683" y="232"/>
                        </a:cubicBezTo>
                        <a:cubicBezTo>
                          <a:pt x="679" y="228"/>
                          <a:pt x="674" y="224"/>
                          <a:pt x="675" y="217"/>
                        </a:cubicBezTo>
                        <a:cubicBezTo>
                          <a:pt x="680" y="217"/>
                          <a:pt x="685" y="214"/>
                          <a:pt x="688" y="210"/>
                        </a:cubicBezTo>
                        <a:cubicBezTo>
                          <a:pt x="691" y="207"/>
                          <a:pt x="699" y="203"/>
                          <a:pt x="701" y="199"/>
                        </a:cubicBezTo>
                        <a:cubicBezTo>
                          <a:pt x="707" y="187"/>
                          <a:pt x="710" y="180"/>
                          <a:pt x="721" y="172"/>
                        </a:cubicBezTo>
                        <a:cubicBezTo>
                          <a:pt x="721" y="172"/>
                          <a:pt x="738" y="153"/>
                          <a:pt x="723" y="143"/>
                        </a:cubicBezTo>
                        <a:cubicBezTo>
                          <a:pt x="717" y="139"/>
                          <a:pt x="735" y="138"/>
                          <a:pt x="745" y="132"/>
                        </a:cubicBezTo>
                        <a:cubicBezTo>
                          <a:pt x="756" y="126"/>
                          <a:pt x="760" y="102"/>
                          <a:pt x="769" y="92"/>
                        </a:cubicBezTo>
                        <a:cubicBezTo>
                          <a:pt x="769" y="81"/>
                          <a:pt x="769" y="81"/>
                          <a:pt x="769" y="81"/>
                        </a:cubicBezTo>
                        <a:cubicBezTo>
                          <a:pt x="751" y="81"/>
                          <a:pt x="749" y="95"/>
                          <a:pt x="734" y="95"/>
                        </a:cubicBezTo>
                        <a:cubicBezTo>
                          <a:pt x="721" y="95"/>
                          <a:pt x="716" y="78"/>
                          <a:pt x="710" y="73"/>
                        </a:cubicBezTo>
                        <a:cubicBezTo>
                          <a:pt x="702" y="65"/>
                          <a:pt x="683" y="64"/>
                          <a:pt x="677" y="55"/>
                        </a:cubicBezTo>
                        <a:cubicBezTo>
                          <a:pt x="662" y="31"/>
                          <a:pt x="663" y="0"/>
                          <a:pt x="624" y="0"/>
                        </a:cubicBezTo>
                        <a:cubicBezTo>
                          <a:pt x="568" y="0"/>
                          <a:pt x="589" y="74"/>
                          <a:pt x="547" y="57"/>
                        </a:cubicBezTo>
                        <a:cubicBezTo>
                          <a:pt x="515" y="45"/>
                          <a:pt x="483" y="68"/>
                          <a:pt x="458" y="68"/>
                        </a:cubicBezTo>
                        <a:cubicBezTo>
                          <a:pt x="430" y="68"/>
                          <a:pt x="422" y="46"/>
                          <a:pt x="395" y="46"/>
                        </a:cubicBezTo>
                        <a:cubicBezTo>
                          <a:pt x="383" y="46"/>
                          <a:pt x="365" y="61"/>
                          <a:pt x="355" y="33"/>
                        </a:cubicBezTo>
                        <a:cubicBezTo>
                          <a:pt x="352" y="26"/>
                          <a:pt x="325" y="22"/>
                          <a:pt x="317" y="22"/>
                        </a:cubicBezTo>
                        <a:cubicBezTo>
                          <a:pt x="304" y="22"/>
                          <a:pt x="309" y="55"/>
                          <a:pt x="284" y="55"/>
                        </a:cubicBezTo>
                        <a:cubicBezTo>
                          <a:pt x="266" y="55"/>
                          <a:pt x="247" y="42"/>
                          <a:pt x="236" y="42"/>
                        </a:cubicBezTo>
                        <a:cubicBezTo>
                          <a:pt x="229" y="42"/>
                          <a:pt x="221" y="51"/>
                          <a:pt x="218" y="53"/>
                        </a:cubicBezTo>
                        <a:cubicBezTo>
                          <a:pt x="196" y="66"/>
                          <a:pt x="170" y="66"/>
                          <a:pt x="152" y="81"/>
                        </a:cubicBezTo>
                        <a:cubicBezTo>
                          <a:pt x="145" y="88"/>
                          <a:pt x="159" y="112"/>
                          <a:pt x="123" y="108"/>
                        </a:cubicBezTo>
                        <a:cubicBezTo>
                          <a:pt x="110" y="106"/>
                          <a:pt x="108" y="133"/>
                          <a:pt x="86" y="137"/>
                        </a:cubicBezTo>
                        <a:cubicBezTo>
                          <a:pt x="86" y="186"/>
                          <a:pt x="58" y="207"/>
                          <a:pt x="17" y="207"/>
                        </a:cubicBezTo>
                        <a:cubicBezTo>
                          <a:pt x="10" y="207"/>
                          <a:pt x="1" y="227"/>
                          <a:pt x="0" y="236"/>
                        </a:cubicBezTo>
                        <a:cubicBezTo>
                          <a:pt x="11" y="238"/>
                          <a:pt x="13" y="241"/>
                          <a:pt x="15" y="251"/>
                        </a:cubicBezTo>
                        <a:cubicBezTo>
                          <a:pt x="15" y="253"/>
                          <a:pt x="15" y="253"/>
                          <a:pt x="15" y="253"/>
                        </a:cubicBezTo>
                        <a:cubicBezTo>
                          <a:pt x="15" y="261"/>
                          <a:pt x="19" y="259"/>
                          <a:pt x="25" y="261"/>
                        </a:cubicBezTo>
                        <a:cubicBezTo>
                          <a:pt x="30" y="262"/>
                          <a:pt x="28" y="268"/>
                          <a:pt x="31" y="271"/>
                        </a:cubicBezTo>
                        <a:cubicBezTo>
                          <a:pt x="37" y="277"/>
                          <a:pt x="42" y="277"/>
                          <a:pt x="50" y="280"/>
                        </a:cubicBezTo>
                        <a:cubicBezTo>
                          <a:pt x="58" y="279"/>
                          <a:pt x="61" y="272"/>
                          <a:pt x="69" y="272"/>
                        </a:cubicBezTo>
                        <a:cubicBezTo>
                          <a:pt x="73" y="272"/>
                          <a:pt x="83" y="280"/>
                          <a:pt x="83" y="284"/>
                        </a:cubicBezTo>
                        <a:cubicBezTo>
                          <a:pt x="83" y="296"/>
                          <a:pt x="66" y="294"/>
                          <a:pt x="66" y="306"/>
                        </a:cubicBezTo>
                        <a:cubicBezTo>
                          <a:pt x="66" y="311"/>
                          <a:pt x="73" y="312"/>
                          <a:pt x="73" y="317"/>
                        </a:cubicBezTo>
                        <a:cubicBezTo>
                          <a:pt x="73" y="323"/>
                          <a:pt x="68" y="322"/>
                          <a:pt x="63" y="322"/>
                        </a:cubicBezTo>
                        <a:cubicBezTo>
                          <a:pt x="63" y="326"/>
                          <a:pt x="63" y="326"/>
                          <a:pt x="63" y="326"/>
                        </a:cubicBezTo>
                        <a:cubicBezTo>
                          <a:pt x="64" y="331"/>
                          <a:pt x="64" y="335"/>
                          <a:pt x="65" y="340"/>
                        </a:cubicBezTo>
                        <a:cubicBezTo>
                          <a:pt x="66" y="343"/>
                          <a:pt x="71" y="342"/>
                          <a:pt x="73" y="343"/>
                        </a:cubicBezTo>
                        <a:cubicBezTo>
                          <a:pt x="80" y="345"/>
                          <a:pt x="83" y="351"/>
                          <a:pt x="91" y="353"/>
                        </a:cubicBezTo>
                        <a:cubicBezTo>
                          <a:pt x="100" y="355"/>
                          <a:pt x="105" y="352"/>
                          <a:pt x="110" y="357"/>
                        </a:cubicBezTo>
                        <a:cubicBezTo>
                          <a:pt x="116" y="363"/>
                          <a:pt x="120" y="361"/>
                          <a:pt x="127" y="364"/>
                        </a:cubicBezTo>
                        <a:cubicBezTo>
                          <a:pt x="130" y="366"/>
                          <a:pt x="130" y="369"/>
                          <a:pt x="132" y="373"/>
                        </a:cubicBezTo>
                        <a:cubicBezTo>
                          <a:pt x="133" y="376"/>
                          <a:pt x="137" y="372"/>
                          <a:pt x="139" y="373"/>
                        </a:cubicBezTo>
                        <a:cubicBezTo>
                          <a:pt x="146" y="378"/>
                          <a:pt x="150" y="384"/>
                          <a:pt x="160" y="384"/>
                        </a:cubicBezTo>
                        <a:cubicBezTo>
                          <a:pt x="166" y="384"/>
                          <a:pt x="172" y="384"/>
                          <a:pt x="178" y="384"/>
                        </a:cubicBezTo>
                        <a:cubicBezTo>
                          <a:pt x="182" y="384"/>
                          <a:pt x="184" y="382"/>
                          <a:pt x="186" y="382"/>
                        </a:cubicBezTo>
                        <a:cubicBezTo>
                          <a:pt x="189" y="382"/>
                          <a:pt x="190" y="389"/>
                          <a:pt x="191" y="392"/>
                        </a:cubicBezTo>
                        <a:cubicBezTo>
                          <a:pt x="197" y="389"/>
                          <a:pt x="199" y="381"/>
                          <a:pt x="210" y="381"/>
                        </a:cubicBezTo>
                        <a:cubicBezTo>
                          <a:pt x="219" y="381"/>
                          <a:pt x="224" y="386"/>
                          <a:pt x="231" y="386"/>
                        </a:cubicBezTo>
                        <a:cubicBezTo>
                          <a:pt x="238" y="386"/>
                          <a:pt x="252" y="374"/>
                          <a:pt x="255" y="372"/>
                        </a:cubicBezTo>
                        <a:cubicBezTo>
                          <a:pt x="258" y="370"/>
                          <a:pt x="259" y="369"/>
                          <a:pt x="260" y="367"/>
                        </a:cubicBezTo>
                        <a:cubicBezTo>
                          <a:pt x="264" y="363"/>
                          <a:pt x="270" y="368"/>
                          <a:pt x="275" y="366"/>
                        </a:cubicBezTo>
                        <a:cubicBezTo>
                          <a:pt x="279" y="362"/>
                          <a:pt x="279" y="362"/>
                          <a:pt x="279" y="362"/>
                        </a:cubicBezTo>
                        <a:cubicBezTo>
                          <a:pt x="282" y="362"/>
                          <a:pt x="282" y="362"/>
                          <a:pt x="282" y="362"/>
                        </a:cubicBezTo>
                        <a:cubicBezTo>
                          <a:pt x="285" y="377"/>
                          <a:pt x="294" y="376"/>
                          <a:pt x="305" y="381"/>
                        </a:cubicBezTo>
                        <a:cubicBezTo>
                          <a:pt x="309" y="388"/>
                          <a:pt x="316" y="391"/>
                          <a:pt x="316" y="400"/>
                        </a:cubicBezTo>
                        <a:cubicBezTo>
                          <a:pt x="316" y="417"/>
                          <a:pt x="304" y="418"/>
                          <a:pt x="304" y="434"/>
                        </a:cubicBezTo>
                        <a:cubicBezTo>
                          <a:pt x="304" y="436"/>
                          <a:pt x="305" y="439"/>
                          <a:pt x="306" y="439"/>
                        </a:cubicBezTo>
                        <a:cubicBezTo>
                          <a:pt x="309" y="439"/>
                          <a:pt x="312" y="436"/>
                          <a:pt x="315" y="436"/>
                        </a:cubicBezTo>
                        <a:cubicBezTo>
                          <a:pt x="319" y="436"/>
                          <a:pt x="320" y="449"/>
                          <a:pt x="324" y="450"/>
                        </a:cubicBezTo>
                        <a:cubicBezTo>
                          <a:pt x="324" y="459"/>
                          <a:pt x="330" y="468"/>
                          <a:pt x="338" y="468"/>
                        </a:cubicBezTo>
                        <a:cubicBezTo>
                          <a:pt x="342" y="468"/>
                          <a:pt x="343" y="467"/>
                          <a:pt x="346" y="467"/>
                        </a:cubicBezTo>
                        <a:cubicBezTo>
                          <a:pt x="348" y="467"/>
                          <a:pt x="348" y="467"/>
                          <a:pt x="348" y="467"/>
                        </a:cubicBezTo>
                        <a:cubicBezTo>
                          <a:pt x="348" y="471"/>
                          <a:pt x="350" y="472"/>
                          <a:pt x="351" y="472"/>
                        </a:cubicBezTo>
                        <a:cubicBezTo>
                          <a:pt x="352" y="472"/>
                          <a:pt x="353" y="470"/>
                          <a:pt x="353" y="468"/>
                        </a:cubicBezTo>
                        <a:cubicBezTo>
                          <a:pt x="353" y="464"/>
                          <a:pt x="353" y="461"/>
                          <a:pt x="353" y="457"/>
                        </a:cubicBezTo>
                        <a:cubicBezTo>
                          <a:pt x="353" y="457"/>
                          <a:pt x="363" y="454"/>
                          <a:pt x="365" y="454"/>
                        </a:cubicBezTo>
                        <a:cubicBezTo>
                          <a:pt x="379" y="454"/>
                          <a:pt x="379" y="454"/>
                          <a:pt x="379" y="454"/>
                        </a:cubicBezTo>
                        <a:cubicBezTo>
                          <a:pt x="385" y="457"/>
                          <a:pt x="390" y="448"/>
                          <a:pt x="397" y="448"/>
                        </a:cubicBezTo>
                        <a:cubicBezTo>
                          <a:pt x="404" y="448"/>
                          <a:pt x="408" y="453"/>
                          <a:pt x="416" y="453"/>
                        </a:cubicBezTo>
                        <a:cubicBezTo>
                          <a:pt x="416" y="464"/>
                          <a:pt x="424" y="468"/>
                          <a:pt x="431" y="470"/>
                        </a:cubicBezTo>
                        <a:cubicBezTo>
                          <a:pt x="431" y="470"/>
                          <a:pt x="431" y="470"/>
                          <a:pt x="431" y="470"/>
                        </a:cubicBezTo>
                        <a:cubicBezTo>
                          <a:pt x="439" y="474"/>
                          <a:pt x="444" y="471"/>
                          <a:pt x="452" y="475"/>
                        </a:cubicBezTo>
                        <a:cubicBezTo>
                          <a:pt x="452" y="477"/>
                          <a:pt x="451" y="486"/>
                          <a:pt x="454" y="486"/>
                        </a:cubicBezTo>
                        <a:cubicBezTo>
                          <a:pt x="459" y="486"/>
                          <a:pt x="457" y="480"/>
                          <a:pt x="460" y="477"/>
                        </a:cubicBezTo>
                        <a:cubicBezTo>
                          <a:pt x="463" y="474"/>
                          <a:pt x="472" y="472"/>
                          <a:pt x="476" y="470"/>
                        </a:cubicBezTo>
                        <a:cubicBezTo>
                          <a:pt x="484" y="466"/>
                          <a:pt x="492" y="468"/>
                          <a:pt x="498" y="463"/>
                        </a:cubicBezTo>
                        <a:cubicBezTo>
                          <a:pt x="498" y="463"/>
                          <a:pt x="502" y="455"/>
                          <a:pt x="503" y="455"/>
                        </a:cubicBezTo>
                        <a:cubicBezTo>
                          <a:pt x="507" y="455"/>
                          <a:pt x="510" y="458"/>
                          <a:pt x="514" y="458"/>
                        </a:cubicBezTo>
                        <a:cubicBezTo>
                          <a:pt x="534" y="458"/>
                          <a:pt x="539" y="446"/>
                          <a:pt x="552" y="439"/>
                        </a:cubicBezTo>
                        <a:cubicBezTo>
                          <a:pt x="555" y="437"/>
                          <a:pt x="557" y="435"/>
                          <a:pt x="558" y="431"/>
                        </a:cubicBezTo>
                        <a:cubicBezTo>
                          <a:pt x="569" y="431"/>
                          <a:pt x="572" y="414"/>
                          <a:pt x="576" y="406"/>
                        </a:cubicBezTo>
                        <a:cubicBezTo>
                          <a:pt x="578" y="401"/>
                          <a:pt x="590" y="383"/>
                          <a:pt x="597" y="382"/>
                        </a:cubicBezTo>
                        <a:cubicBezTo>
                          <a:pt x="597" y="372"/>
                          <a:pt x="604" y="368"/>
                          <a:pt x="604" y="355"/>
                        </a:cubicBezTo>
                        <a:cubicBezTo>
                          <a:pt x="604" y="336"/>
                          <a:pt x="599" y="329"/>
                          <a:pt x="591" y="317"/>
                        </a:cubicBezTo>
                        <a:cubicBezTo>
                          <a:pt x="590" y="315"/>
                          <a:pt x="590" y="309"/>
                          <a:pt x="586" y="30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86" name="Freeform: Shape 277"/>
                  <p:cNvSpPr/>
                  <p:nvPr/>
                </p:nvSpPr>
                <p:spPr bwMode="auto">
                  <a:xfrm>
                    <a:off x="7369175" y="1395413"/>
                    <a:ext cx="58738" cy="25400"/>
                  </a:xfrm>
                  <a:custGeom>
                    <a:avLst/>
                    <a:gdLst/>
                    <a:ahLst/>
                    <a:cxnLst>
                      <a:cxn ang="0">
                        <a:pos x="4" y="19"/>
                      </a:cxn>
                      <a:cxn ang="0">
                        <a:pos x="0" y="14"/>
                      </a:cxn>
                      <a:cxn ang="0">
                        <a:pos x="20" y="0"/>
                      </a:cxn>
                      <a:cxn ang="0">
                        <a:pos x="44" y="11"/>
                      </a:cxn>
                      <a:cxn ang="0">
                        <a:pos x="4" y="19"/>
                      </a:cxn>
                    </a:cxnLst>
                    <a:rect l="0" t="0" r="r" b="b"/>
                    <a:pathLst>
                      <a:path w="44" h="19">
                        <a:moveTo>
                          <a:pt x="4" y="19"/>
                        </a:moveTo>
                        <a:cubicBezTo>
                          <a:pt x="1" y="19"/>
                          <a:pt x="0" y="17"/>
                          <a:pt x="0" y="14"/>
                        </a:cubicBezTo>
                        <a:cubicBezTo>
                          <a:pt x="0" y="8"/>
                          <a:pt x="13" y="0"/>
                          <a:pt x="20" y="0"/>
                        </a:cubicBezTo>
                        <a:cubicBezTo>
                          <a:pt x="27" y="0"/>
                          <a:pt x="44" y="4"/>
                          <a:pt x="44" y="11"/>
                        </a:cubicBezTo>
                        <a:cubicBezTo>
                          <a:pt x="44" y="17"/>
                          <a:pt x="9" y="19"/>
                          <a:pt x="4" y="19"/>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87" name="Freeform: Shape 278"/>
                  <p:cNvSpPr/>
                  <p:nvPr/>
                </p:nvSpPr>
                <p:spPr bwMode="auto">
                  <a:xfrm>
                    <a:off x="7191375" y="1443038"/>
                    <a:ext cx="23813" cy="14288"/>
                  </a:xfrm>
                  <a:custGeom>
                    <a:avLst/>
                    <a:gdLst/>
                    <a:ahLst/>
                    <a:cxnLst>
                      <a:cxn ang="0">
                        <a:pos x="13" y="10"/>
                      </a:cxn>
                      <a:cxn ang="0">
                        <a:pos x="18" y="6"/>
                      </a:cxn>
                      <a:cxn ang="0">
                        <a:pos x="15" y="0"/>
                      </a:cxn>
                      <a:cxn ang="0">
                        <a:pos x="0" y="0"/>
                      </a:cxn>
                      <a:cxn ang="0">
                        <a:pos x="13" y="10"/>
                      </a:cxn>
                    </a:cxnLst>
                    <a:rect l="0" t="0" r="r" b="b"/>
                    <a:pathLst>
                      <a:path w="18" h="10">
                        <a:moveTo>
                          <a:pt x="13" y="10"/>
                        </a:moveTo>
                        <a:cubicBezTo>
                          <a:pt x="15" y="10"/>
                          <a:pt x="18" y="8"/>
                          <a:pt x="18" y="6"/>
                        </a:cubicBezTo>
                        <a:cubicBezTo>
                          <a:pt x="18" y="3"/>
                          <a:pt x="15" y="2"/>
                          <a:pt x="15" y="0"/>
                        </a:cubicBezTo>
                        <a:cubicBezTo>
                          <a:pt x="0" y="0"/>
                          <a:pt x="0" y="0"/>
                          <a:pt x="0" y="0"/>
                        </a:cubicBezTo>
                        <a:cubicBezTo>
                          <a:pt x="3" y="6"/>
                          <a:pt x="7" y="10"/>
                          <a:pt x="13" y="1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88" name="Freeform: Shape 279"/>
                  <p:cNvSpPr/>
                  <p:nvPr/>
                </p:nvSpPr>
                <p:spPr bwMode="auto">
                  <a:xfrm>
                    <a:off x="6645275" y="1257300"/>
                    <a:ext cx="11113" cy="12700"/>
                  </a:xfrm>
                  <a:custGeom>
                    <a:avLst/>
                    <a:gdLst/>
                    <a:ahLst/>
                    <a:cxnLst>
                      <a:cxn ang="0">
                        <a:pos x="8" y="5"/>
                      </a:cxn>
                      <a:cxn ang="0">
                        <a:pos x="3" y="0"/>
                      </a:cxn>
                      <a:cxn ang="0">
                        <a:pos x="0" y="7"/>
                      </a:cxn>
                      <a:cxn ang="0">
                        <a:pos x="3" y="10"/>
                      </a:cxn>
                      <a:cxn ang="0">
                        <a:pos x="8" y="4"/>
                      </a:cxn>
                      <a:cxn ang="0">
                        <a:pos x="6" y="4"/>
                      </a:cxn>
                      <a:cxn ang="0">
                        <a:pos x="8" y="5"/>
                      </a:cxn>
                    </a:cxnLst>
                    <a:rect l="0" t="0" r="r" b="b"/>
                    <a:pathLst>
                      <a:path w="8" h="10">
                        <a:moveTo>
                          <a:pt x="8" y="5"/>
                        </a:moveTo>
                        <a:cubicBezTo>
                          <a:pt x="3" y="0"/>
                          <a:pt x="3" y="0"/>
                          <a:pt x="3" y="0"/>
                        </a:cubicBezTo>
                        <a:cubicBezTo>
                          <a:pt x="2" y="2"/>
                          <a:pt x="0" y="4"/>
                          <a:pt x="0" y="7"/>
                        </a:cubicBezTo>
                        <a:cubicBezTo>
                          <a:pt x="0" y="9"/>
                          <a:pt x="1" y="10"/>
                          <a:pt x="3" y="10"/>
                        </a:cubicBezTo>
                        <a:cubicBezTo>
                          <a:pt x="7" y="10"/>
                          <a:pt x="7" y="6"/>
                          <a:pt x="8" y="4"/>
                        </a:cubicBezTo>
                        <a:cubicBezTo>
                          <a:pt x="6" y="4"/>
                          <a:pt x="6" y="4"/>
                          <a:pt x="6" y="4"/>
                        </a:cubicBezTo>
                        <a:lnTo>
                          <a:pt x="8" y="5"/>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89" name="Freeform: Shape 280"/>
                  <p:cNvSpPr/>
                  <p:nvPr/>
                </p:nvSpPr>
                <p:spPr bwMode="auto">
                  <a:xfrm>
                    <a:off x="6249988" y="1300163"/>
                    <a:ext cx="26988" cy="15875"/>
                  </a:xfrm>
                  <a:custGeom>
                    <a:avLst/>
                    <a:gdLst/>
                    <a:ahLst/>
                    <a:cxnLst>
                      <a:cxn ang="0">
                        <a:pos x="20" y="9"/>
                      </a:cxn>
                      <a:cxn ang="0">
                        <a:pos x="10" y="12"/>
                      </a:cxn>
                      <a:cxn ang="0">
                        <a:pos x="0" y="7"/>
                      </a:cxn>
                      <a:cxn ang="0">
                        <a:pos x="10" y="0"/>
                      </a:cxn>
                      <a:cxn ang="0">
                        <a:pos x="20" y="7"/>
                      </a:cxn>
                      <a:cxn ang="0">
                        <a:pos x="17" y="12"/>
                      </a:cxn>
                      <a:cxn ang="0">
                        <a:pos x="20" y="9"/>
                      </a:cxn>
                    </a:cxnLst>
                    <a:rect l="0" t="0" r="r" b="b"/>
                    <a:pathLst>
                      <a:path w="20" h="12">
                        <a:moveTo>
                          <a:pt x="20" y="9"/>
                        </a:moveTo>
                        <a:cubicBezTo>
                          <a:pt x="17" y="11"/>
                          <a:pt x="14" y="12"/>
                          <a:pt x="10" y="12"/>
                        </a:cubicBezTo>
                        <a:cubicBezTo>
                          <a:pt x="5" y="12"/>
                          <a:pt x="0" y="11"/>
                          <a:pt x="0" y="7"/>
                        </a:cubicBezTo>
                        <a:cubicBezTo>
                          <a:pt x="0" y="3"/>
                          <a:pt x="6" y="0"/>
                          <a:pt x="10" y="0"/>
                        </a:cubicBezTo>
                        <a:cubicBezTo>
                          <a:pt x="16" y="0"/>
                          <a:pt x="20" y="2"/>
                          <a:pt x="20" y="7"/>
                        </a:cubicBezTo>
                        <a:cubicBezTo>
                          <a:pt x="20" y="10"/>
                          <a:pt x="18" y="11"/>
                          <a:pt x="17" y="12"/>
                        </a:cubicBezTo>
                        <a:lnTo>
                          <a:pt x="20" y="9"/>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90" name="Freeform: Shape 281"/>
                  <p:cNvSpPr/>
                  <p:nvPr/>
                </p:nvSpPr>
                <p:spPr bwMode="auto">
                  <a:xfrm>
                    <a:off x="6043613" y="1128713"/>
                    <a:ext cx="100013" cy="57150"/>
                  </a:xfrm>
                  <a:custGeom>
                    <a:avLst/>
                    <a:gdLst/>
                    <a:ahLst/>
                    <a:cxnLst>
                      <a:cxn ang="0">
                        <a:pos x="6" y="43"/>
                      </a:cxn>
                      <a:cxn ang="0">
                        <a:pos x="0" y="37"/>
                      </a:cxn>
                      <a:cxn ang="0">
                        <a:pos x="8" y="27"/>
                      </a:cxn>
                      <a:cxn ang="0">
                        <a:pos x="39" y="0"/>
                      </a:cxn>
                      <a:cxn ang="0">
                        <a:pos x="45" y="0"/>
                      </a:cxn>
                      <a:cxn ang="0">
                        <a:pos x="44" y="10"/>
                      </a:cxn>
                      <a:cxn ang="0">
                        <a:pos x="52" y="6"/>
                      </a:cxn>
                      <a:cxn ang="0">
                        <a:pos x="76" y="23"/>
                      </a:cxn>
                      <a:cxn ang="0">
                        <a:pos x="45" y="34"/>
                      </a:cxn>
                      <a:cxn ang="0">
                        <a:pos x="30" y="37"/>
                      </a:cxn>
                      <a:cxn ang="0">
                        <a:pos x="6" y="43"/>
                      </a:cxn>
                    </a:cxnLst>
                    <a:rect l="0" t="0" r="r" b="b"/>
                    <a:pathLst>
                      <a:path w="76" h="43">
                        <a:moveTo>
                          <a:pt x="6" y="43"/>
                        </a:moveTo>
                        <a:cubicBezTo>
                          <a:pt x="1" y="43"/>
                          <a:pt x="0" y="41"/>
                          <a:pt x="0" y="37"/>
                        </a:cubicBezTo>
                        <a:cubicBezTo>
                          <a:pt x="0" y="30"/>
                          <a:pt x="5" y="30"/>
                          <a:pt x="8" y="27"/>
                        </a:cubicBezTo>
                        <a:cubicBezTo>
                          <a:pt x="18" y="17"/>
                          <a:pt x="22" y="0"/>
                          <a:pt x="39" y="0"/>
                        </a:cubicBezTo>
                        <a:cubicBezTo>
                          <a:pt x="43" y="0"/>
                          <a:pt x="43" y="0"/>
                          <a:pt x="45" y="0"/>
                        </a:cubicBezTo>
                        <a:cubicBezTo>
                          <a:pt x="45" y="7"/>
                          <a:pt x="47" y="7"/>
                          <a:pt x="44" y="10"/>
                        </a:cubicBezTo>
                        <a:cubicBezTo>
                          <a:pt x="47" y="9"/>
                          <a:pt x="49" y="6"/>
                          <a:pt x="52" y="6"/>
                        </a:cubicBezTo>
                        <a:cubicBezTo>
                          <a:pt x="58" y="6"/>
                          <a:pt x="76" y="17"/>
                          <a:pt x="76" y="23"/>
                        </a:cubicBezTo>
                        <a:cubicBezTo>
                          <a:pt x="76" y="34"/>
                          <a:pt x="53" y="36"/>
                          <a:pt x="45" y="34"/>
                        </a:cubicBezTo>
                        <a:cubicBezTo>
                          <a:pt x="43" y="34"/>
                          <a:pt x="30" y="37"/>
                          <a:pt x="30" y="37"/>
                        </a:cubicBezTo>
                        <a:lnTo>
                          <a:pt x="6" y="4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91" name="Freeform: Shape 282"/>
                  <p:cNvSpPr/>
                  <p:nvPr/>
                </p:nvSpPr>
                <p:spPr bwMode="auto">
                  <a:xfrm>
                    <a:off x="5900738" y="1101725"/>
                    <a:ext cx="39688" cy="20638"/>
                  </a:xfrm>
                  <a:custGeom>
                    <a:avLst/>
                    <a:gdLst/>
                    <a:ahLst/>
                    <a:cxnLst>
                      <a:cxn ang="0">
                        <a:pos x="12" y="0"/>
                      </a:cxn>
                      <a:cxn ang="0">
                        <a:pos x="30" y="7"/>
                      </a:cxn>
                      <a:cxn ang="0">
                        <a:pos x="9" y="16"/>
                      </a:cxn>
                      <a:cxn ang="0">
                        <a:pos x="0" y="5"/>
                      </a:cxn>
                      <a:cxn ang="0">
                        <a:pos x="12" y="0"/>
                      </a:cxn>
                    </a:cxnLst>
                    <a:rect l="0" t="0" r="r" b="b"/>
                    <a:pathLst>
                      <a:path w="30" h="16">
                        <a:moveTo>
                          <a:pt x="12" y="0"/>
                        </a:moveTo>
                        <a:cubicBezTo>
                          <a:pt x="14" y="0"/>
                          <a:pt x="26" y="6"/>
                          <a:pt x="30" y="7"/>
                        </a:cubicBezTo>
                        <a:cubicBezTo>
                          <a:pt x="29" y="15"/>
                          <a:pt x="14" y="16"/>
                          <a:pt x="9" y="16"/>
                        </a:cubicBezTo>
                        <a:cubicBezTo>
                          <a:pt x="6" y="16"/>
                          <a:pt x="0" y="9"/>
                          <a:pt x="0" y="5"/>
                        </a:cubicBezTo>
                        <a:cubicBezTo>
                          <a:pt x="0" y="0"/>
                          <a:pt x="9" y="0"/>
                          <a:pt x="12" y="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92" name="Freeform: Shape 283"/>
                  <p:cNvSpPr/>
                  <p:nvPr/>
                </p:nvSpPr>
                <p:spPr bwMode="auto">
                  <a:xfrm>
                    <a:off x="5913438" y="1057275"/>
                    <a:ext cx="139700" cy="98425"/>
                  </a:xfrm>
                  <a:custGeom>
                    <a:avLst/>
                    <a:gdLst/>
                    <a:ahLst/>
                    <a:cxnLst>
                      <a:cxn ang="0">
                        <a:pos x="99" y="68"/>
                      </a:cxn>
                      <a:cxn ang="0">
                        <a:pos x="90" y="74"/>
                      </a:cxn>
                      <a:cxn ang="0">
                        <a:pos x="41" y="66"/>
                      </a:cxn>
                      <a:cxn ang="0">
                        <a:pos x="17" y="50"/>
                      </a:cxn>
                      <a:cxn ang="0">
                        <a:pos x="50" y="36"/>
                      </a:cxn>
                      <a:cxn ang="0">
                        <a:pos x="32" y="36"/>
                      </a:cxn>
                      <a:cxn ang="0">
                        <a:pos x="0" y="26"/>
                      </a:cxn>
                      <a:cxn ang="0">
                        <a:pos x="46" y="0"/>
                      </a:cxn>
                      <a:cxn ang="0">
                        <a:pos x="72" y="17"/>
                      </a:cxn>
                      <a:cxn ang="0">
                        <a:pos x="67" y="18"/>
                      </a:cxn>
                      <a:cxn ang="0">
                        <a:pos x="67" y="27"/>
                      </a:cxn>
                      <a:cxn ang="0">
                        <a:pos x="59" y="35"/>
                      </a:cxn>
                      <a:cxn ang="0">
                        <a:pos x="68" y="35"/>
                      </a:cxn>
                      <a:cxn ang="0">
                        <a:pos x="81" y="39"/>
                      </a:cxn>
                      <a:cxn ang="0">
                        <a:pos x="90" y="39"/>
                      </a:cxn>
                      <a:cxn ang="0">
                        <a:pos x="105" y="48"/>
                      </a:cxn>
                      <a:cxn ang="0">
                        <a:pos x="101" y="57"/>
                      </a:cxn>
                      <a:cxn ang="0">
                        <a:pos x="92" y="62"/>
                      </a:cxn>
                      <a:cxn ang="0">
                        <a:pos x="99" y="68"/>
                      </a:cxn>
                    </a:cxnLst>
                    <a:rect l="0" t="0" r="r" b="b"/>
                    <a:pathLst>
                      <a:path w="105" h="74">
                        <a:moveTo>
                          <a:pt x="99" y="68"/>
                        </a:moveTo>
                        <a:cubicBezTo>
                          <a:pt x="99" y="72"/>
                          <a:pt x="94" y="74"/>
                          <a:pt x="90" y="74"/>
                        </a:cubicBezTo>
                        <a:cubicBezTo>
                          <a:pt x="71" y="74"/>
                          <a:pt x="57" y="66"/>
                          <a:pt x="41" y="66"/>
                        </a:cubicBezTo>
                        <a:cubicBezTo>
                          <a:pt x="35" y="66"/>
                          <a:pt x="24" y="54"/>
                          <a:pt x="17" y="50"/>
                        </a:cubicBezTo>
                        <a:cubicBezTo>
                          <a:pt x="32" y="46"/>
                          <a:pt x="36" y="41"/>
                          <a:pt x="50" y="36"/>
                        </a:cubicBezTo>
                        <a:cubicBezTo>
                          <a:pt x="46" y="36"/>
                          <a:pt x="35" y="36"/>
                          <a:pt x="32" y="36"/>
                        </a:cubicBezTo>
                        <a:cubicBezTo>
                          <a:pt x="20" y="36"/>
                          <a:pt x="11" y="32"/>
                          <a:pt x="0" y="26"/>
                        </a:cubicBezTo>
                        <a:cubicBezTo>
                          <a:pt x="18" y="21"/>
                          <a:pt x="25" y="0"/>
                          <a:pt x="46" y="0"/>
                        </a:cubicBezTo>
                        <a:cubicBezTo>
                          <a:pt x="58" y="0"/>
                          <a:pt x="65" y="12"/>
                          <a:pt x="72" y="17"/>
                        </a:cubicBezTo>
                        <a:cubicBezTo>
                          <a:pt x="68" y="19"/>
                          <a:pt x="69" y="18"/>
                          <a:pt x="67" y="18"/>
                        </a:cubicBezTo>
                        <a:cubicBezTo>
                          <a:pt x="68" y="23"/>
                          <a:pt x="67" y="24"/>
                          <a:pt x="67" y="27"/>
                        </a:cubicBezTo>
                        <a:cubicBezTo>
                          <a:pt x="67" y="29"/>
                          <a:pt x="62" y="33"/>
                          <a:pt x="59" y="35"/>
                        </a:cubicBezTo>
                        <a:cubicBezTo>
                          <a:pt x="63" y="33"/>
                          <a:pt x="65" y="35"/>
                          <a:pt x="68" y="35"/>
                        </a:cubicBezTo>
                        <a:cubicBezTo>
                          <a:pt x="73" y="35"/>
                          <a:pt x="76" y="39"/>
                          <a:pt x="81" y="39"/>
                        </a:cubicBezTo>
                        <a:cubicBezTo>
                          <a:pt x="84" y="39"/>
                          <a:pt x="87" y="39"/>
                          <a:pt x="90" y="39"/>
                        </a:cubicBezTo>
                        <a:cubicBezTo>
                          <a:pt x="99" y="39"/>
                          <a:pt x="99" y="42"/>
                          <a:pt x="105" y="48"/>
                        </a:cubicBezTo>
                        <a:cubicBezTo>
                          <a:pt x="100" y="51"/>
                          <a:pt x="101" y="52"/>
                          <a:pt x="101" y="57"/>
                        </a:cubicBezTo>
                        <a:cubicBezTo>
                          <a:pt x="101" y="61"/>
                          <a:pt x="95" y="62"/>
                          <a:pt x="92" y="62"/>
                        </a:cubicBezTo>
                        <a:cubicBezTo>
                          <a:pt x="95" y="63"/>
                          <a:pt x="99" y="65"/>
                          <a:pt x="99" y="68"/>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93" name="Freeform: Shape 284"/>
                  <p:cNvSpPr/>
                  <p:nvPr/>
                </p:nvSpPr>
                <p:spPr bwMode="auto">
                  <a:xfrm>
                    <a:off x="5973763" y="1212850"/>
                    <a:ext cx="17463" cy="12700"/>
                  </a:xfrm>
                  <a:custGeom>
                    <a:avLst/>
                    <a:gdLst/>
                    <a:ahLst/>
                    <a:cxnLst>
                      <a:cxn ang="0">
                        <a:pos x="0" y="5"/>
                      </a:cxn>
                      <a:cxn ang="0">
                        <a:pos x="7" y="0"/>
                      </a:cxn>
                      <a:cxn ang="0">
                        <a:pos x="13" y="0"/>
                      </a:cxn>
                      <a:cxn ang="0">
                        <a:pos x="5" y="9"/>
                      </a:cxn>
                      <a:cxn ang="0">
                        <a:pos x="0" y="5"/>
                      </a:cxn>
                    </a:cxnLst>
                    <a:rect l="0" t="0" r="r" b="b"/>
                    <a:pathLst>
                      <a:path w="13" h="9">
                        <a:moveTo>
                          <a:pt x="0" y="5"/>
                        </a:moveTo>
                        <a:cubicBezTo>
                          <a:pt x="3" y="3"/>
                          <a:pt x="5" y="1"/>
                          <a:pt x="7" y="0"/>
                        </a:cubicBezTo>
                        <a:cubicBezTo>
                          <a:pt x="13" y="0"/>
                          <a:pt x="13" y="0"/>
                          <a:pt x="13" y="0"/>
                        </a:cubicBezTo>
                        <a:cubicBezTo>
                          <a:pt x="12" y="6"/>
                          <a:pt x="10" y="9"/>
                          <a:pt x="5" y="9"/>
                        </a:cubicBezTo>
                        <a:cubicBezTo>
                          <a:pt x="2" y="9"/>
                          <a:pt x="1" y="7"/>
                          <a:pt x="0" y="5"/>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94" name="Freeform: Shape 285"/>
                  <p:cNvSpPr/>
                  <p:nvPr/>
                </p:nvSpPr>
                <p:spPr bwMode="auto">
                  <a:xfrm>
                    <a:off x="5886450" y="1060450"/>
                    <a:ext cx="23813" cy="7938"/>
                  </a:xfrm>
                  <a:custGeom>
                    <a:avLst/>
                    <a:gdLst/>
                    <a:ahLst/>
                    <a:cxnLst>
                      <a:cxn ang="0">
                        <a:pos x="18" y="4"/>
                      </a:cxn>
                      <a:cxn ang="0">
                        <a:pos x="0" y="0"/>
                      </a:cxn>
                      <a:cxn ang="0">
                        <a:pos x="16" y="0"/>
                      </a:cxn>
                      <a:cxn ang="0">
                        <a:pos x="18" y="4"/>
                      </a:cxn>
                    </a:cxnLst>
                    <a:rect l="0" t="0" r="r" b="b"/>
                    <a:pathLst>
                      <a:path w="18" h="6">
                        <a:moveTo>
                          <a:pt x="18" y="4"/>
                        </a:moveTo>
                        <a:cubicBezTo>
                          <a:pt x="11" y="5"/>
                          <a:pt x="3" y="6"/>
                          <a:pt x="0" y="0"/>
                        </a:cubicBezTo>
                        <a:cubicBezTo>
                          <a:pt x="16" y="0"/>
                          <a:pt x="16" y="0"/>
                          <a:pt x="16" y="0"/>
                        </a:cubicBezTo>
                        <a:lnTo>
                          <a:pt x="18" y="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95" name="Freeform: Shape 286"/>
                  <p:cNvSpPr/>
                  <p:nvPr/>
                </p:nvSpPr>
                <p:spPr bwMode="auto">
                  <a:xfrm>
                    <a:off x="6162675" y="1173163"/>
                    <a:ext cx="20638" cy="9525"/>
                  </a:xfrm>
                  <a:custGeom>
                    <a:avLst/>
                    <a:gdLst/>
                    <a:ahLst/>
                    <a:cxnLst>
                      <a:cxn ang="0">
                        <a:pos x="15" y="1"/>
                      </a:cxn>
                      <a:cxn ang="0">
                        <a:pos x="9" y="7"/>
                      </a:cxn>
                      <a:cxn ang="0">
                        <a:pos x="0" y="2"/>
                      </a:cxn>
                      <a:cxn ang="0">
                        <a:pos x="15" y="1"/>
                      </a:cxn>
                    </a:cxnLst>
                    <a:rect l="0" t="0" r="r" b="b"/>
                    <a:pathLst>
                      <a:path w="15" h="7">
                        <a:moveTo>
                          <a:pt x="15" y="1"/>
                        </a:moveTo>
                        <a:cubicBezTo>
                          <a:pt x="14" y="4"/>
                          <a:pt x="12" y="7"/>
                          <a:pt x="9" y="7"/>
                        </a:cubicBezTo>
                        <a:cubicBezTo>
                          <a:pt x="4" y="7"/>
                          <a:pt x="1" y="4"/>
                          <a:pt x="0" y="2"/>
                        </a:cubicBezTo>
                        <a:cubicBezTo>
                          <a:pt x="9" y="0"/>
                          <a:pt x="11" y="2"/>
                          <a:pt x="15" y="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96" name="Freeform: Shape 287"/>
                  <p:cNvSpPr/>
                  <p:nvPr/>
                </p:nvSpPr>
                <p:spPr bwMode="auto">
                  <a:xfrm>
                    <a:off x="5119688" y="1074738"/>
                    <a:ext cx="117475" cy="36513"/>
                  </a:xfrm>
                  <a:custGeom>
                    <a:avLst/>
                    <a:gdLst/>
                    <a:ahLst/>
                    <a:cxnLst>
                      <a:cxn ang="0">
                        <a:pos x="76" y="14"/>
                      </a:cxn>
                      <a:cxn ang="0">
                        <a:pos x="58" y="17"/>
                      </a:cxn>
                      <a:cxn ang="0">
                        <a:pos x="49" y="27"/>
                      </a:cxn>
                      <a:cxn ang="0">
                        <a:pos x="44" y="23"/>
                      </a:cxn>
                      <a:cxn ang="0">
                        <a:pos x="44" y="23"/>
                      </a:cxn>
                      <a:cxn ang="0">
                        <a:pos x="32" y="17"/>
                      </a:cxn>
                      <a:cxn ang="0">
                        <a:pos x="41" y="14"/>
                      </a:cxn>
                      <a:cxn ang="0">
                        <a:pos x="33" y="13"/>
                      </a:cxn>
                      <a:cxn ang="0">
                        <a:pos x="40" y="9"/>
                      </a:cxn>
                      <a:cxn ang="0">
                        <a:pos x="30" y="5"/>
                      </a:cxn>
                      <a:cxn ang="0">
                        <a:pos x="10" y="11"/>
                      </a:cxn>
                      <a:cxn ang="0">
                        <a:pos x="0" y="9"/>
                      </a:cxn>
                      <a:cxn ang="0">
                        <a:pos x="34" y="0"/>
                      </a:cxn>
                      <a:cxn ang="0">
                        <a:pos x="60" y="6"/>
                      </a:cxn>
                      <a:cxn ang="0">
                        <a:pos x="76" y="0"/>
                      </a:cxn>
                      <a:cxn ang="0">
                        <a:pos x="89" y="5"/>
                      </a:cxn>
                      <a:cxn ang="0">
                        <a:pos x="78" y="13"/>
                      </a:cxn>
                      <a:cxn ang="0">
                        <a:pos x="73" y="13"/>
                      </a:cxn>
                      <a:cxn ang="0">
                        <a:pos x="73" y="17"/>
                      </a:cxn>
                      <a:cxn ang="0">
                        <a:pos x="76" y="14"/>
                      </a:cxn>
                    </a:cxnLst>
                    <a:rect l="0" t="0" r="r" b="b"/>
                    <a:pathLst>
                      <a:path w="89" h="27">
                        <a:moveTo>
                          <a:pt x="76" y="14"/>
                        </a:moveTo>
                        <a:cubicBezTo>
                          <a:pt x="69" y="19"/>
                          <a:pt x="65" y="13"/>
                          <a:pt x="58" y="17"/>
                        </a:cubicBezTo>
                        <a:cubicBezTo>
                          <a:pt x="54" y="19"/>
                          <a:pt x="53" y="27"/>
                          <a:pt x="49" y="27"/>
                        </a:cubicBezTo>
                        <a:cubicBezTo>
                          <a:pt x="47" y="26"/>
                          <a:pt x="45" y="24"/>
                          <a:pt x="44" y="23"/>
                        </a:cubicBezTo>
                        <a:cubicBezTo>
                          <a:pt x="44" y="23"/>
                          <a:pt x="44" y="23"/>
                          <a:pt x="44" y="23"/>
                        </a:cubicBezTo>
                        <a:cubicBezTo>
                          <a:pt x="38" y="23"/>
                          <a:pt x="33" y="21"/>
                          <a:pt x="32" y="17"/>
                        </a:cubicBezTo>
                        <a:cubicBezTo>
                          <a:pt x="36" y="15"/>
                          <a:pt x="38" y="15"/>
                          <a:pt x="41" y="14"/>
                        </a:cubicBezTo>
                        <a:cubicBezTo>
                          <a:pt x="37" y="14"/>
                          <a:pt x="35" y="13"/>
                          <a:pt x="33" y="13"/>
                        </a:cubicBezTo>
                        <a:cubicBezTo>
                          <a:pt x="36" y="11"/>
                          <a:pt x="38" y="11"/>
                          <a:pt x="40" y="9"/>
                        </a:cubicBezTo>
                        <a:cubicBezTo>
                          <a:pt x="36" y="8"/>
                          <a:pt x="34" y="5"/>
                          <a:pt x="30" y="5"/>
                        </a:cubicBezTo>
                        <a:cubicBezTo>
                          <a:pt x="25" y="5"/>
                          <a:pt x="17" y="11"/>
                          <a:pt x="10" y="11"/>
                        </a:cubicBezTo>
                        <a:cubicBezTo>
                          <a:pt x="7" y="11"/>
                          <a:pt x="4" y="9"/>
                          <a:pt x="0" y="9"/>
                        </a:cubicBezTo>
                        <a:cubicBezTo>
                          <a:pt x="4" y="2"/>
                          <a:pt x="25" y="0"/>
                          <a:pt x="34" y="0"/>
                        </a:cubicBezTo>
                        <a:cubicBezTo>
                          <a:pt x="45" y="0"/>
                          <a:pt x="52" y="6"/>
                          <a:pt x="60" y="6"/>
                        </a:cubicBezTo>
                        <a:cubicBezTo>
                          <a:pt x="67" y="6"/>
                          <a:pt x="70" y="0"/>
                          <a:pt x="76" y="0"/>
                        </a:cubicBezTo>
                        <a:cubicBezTo>
                          <a:pt x="82" y="0"/>
                          <a:pt x="87" y="4"/>
                          <a:pt x="89" y="5"/>
                        </a:cubicBezTo>
                        <a:cubicBezTo>
                          <a:pt x="89" y="13"/>
                          <a:pt x="83" y="9"/>
                          <a:pt x="78" y="13"/>
                        </a:cubicBezTo>
                        <a:cubicBezTo>
                          <a:pt x="76" y="13"/>
                          <a:pt x="75" y="13"/>
                          <a:pt x="73" y="13"/>
                        </a:cubicBezTo>
                        <a:cubicBezTo>
                          <a:pt x="73" y="17"/>
                          <a:pt x="73" y="17"/>
                          <a:pt x="73" y="17"/>
                        </a:cubicBezTo>
                        <a:lnTo>
                          <a:pt x="76" y="14"/>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97" name="Freeform: Shape 288"/>
                  <p:cNvSpPr/>
                  <p:nvPr/>
                </p:nvSpPr>
                <p:spPr bwMode="auto">
                  <a:xfrm>
                    <a:off x="5427663" y="1052513"/>
                    <a:ext cx="41275" cy="26988"/>
                  </a:xfrm>
                  <a:custGeom>
                    <a:avLst/>
                    <a:gdLst/>
                    <a:ahLst/>
                    <a:cxnLst>
                      <a:cxn ang="0">
                        <a:pos x="7" y="20"/>
                      </a:cxn>
                      <a:cxn ang="0">
                        <a:pos x="0" y="13"/>
                      </a:cxn>
                      <a:cxn ang="0">
                        <a:pos x="25" y="0"/>
                      </a:cxn>
                      <a:cxn ang="0">
                        <a:pos x="31" y="14"/>
                      </a:cxn>
                      <a:cxn ang="0">
                        <a:pos x="7" y="20"/>
                      </a:cxn>
                    </a:cxnLst>
                    <a:rect l="0" t="0" r="r" b="b"/>
                    <a:pathLst>
                      <a:path w="31" h="20">
                        <a:moveTo>
                          <a:pt x="7" y="20"/>
                        </a:moveTo>
                        <a:cubicBezTo>
                          <a:pt x="2" y="20"/>
                          <a:pt x="0" y="17"/>
                          <a:pt x="0" y="13"/>
                        </a:cubicBezTo>
                        <a:cubicBezTo>
                          <a:pt x="0" y="7"/>
                          <a:pt x="18" y="0"/>
                          <a:pt x="25" y="0"/>
                        </a:cubicBezTo>
                        <a:cubicBezTo>
                          <a:pt x="31" y="14"/>
                          <a:pt x="31" y="14"/>
                          <a:pt x="31" y="14"/>
                        </a:cubicBezTo>
                        <a:cubicBezTo>
                          <a:pt x="28" y="16"/>
                          <a:pt x="11" y="20"/>
                          <a:pt x="7" y="20"/>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98" name="Freeform: Shape 289"/>
                  <p:cNvSpPr/>
                  <p:nvPr/>
                </p:nvSpPr>
                <p:spPr bwMode="auto">
                  <a:xfrm>
                    <a:off x="5373688" y="1069975"/>
                    <a:ext cx="44450" cy="25400"/>
                  </a:xfrm>
                  <a:custGeom>
                    <a:avLst/>
                    <a:gdLst/>
                    <a:ahLst/>
                    <a:cxnLst>
                      <a:cxn ang="0">
                        <a:pos x="33" y="4"/>
                      </a:cxn>
                      <a:cxn ang="0">
                        <a:pos x="33" y="10"/>
                      </a:cxn>
                      <a:cxn ang="0">
                        <a:pos x="22" y="12"/>
                      </a:cxn>
                      <a:cxn ang="0">
                        <a:pos x="24" y="18"/>
                      </a:cxn>
                      <a:cxn ang="0">
                        <a:pos x="0" y="18"/>
                      </a:cxn>
                      <a:cxn ang="0">
                        <a:pos x="9" y="6"/>
                      </a:cxn>
                      <a:cxn ang="0">
                        <a:pos x="9" y="0"/>
                      </a:cxn>
                      <a:cxn ang="0">
                        <a:pos x="23" y="0"/>
                      </a:cxn>
                      <a:cxn ang="0">
                        <a:pos x="19" y="4"/>
                      </a:cxn>
                      <a:cxn ang="0">
                        <a:pos x="33" y="4"/>
                      </a:cxn>
                    </a:cxnLst>
                    <a:rect l="0" t="0" r="r" b="b"/>
                    <a:pathLst>
                      <a:path w="33" h="20">
                        <a:moveTo>
                          <a:pt x="33" y="4"/>
                        </a:moveTo>
                        <a:cubicBezTo>
                          <a:pt x="33" y="8"/>
                          <a:pt x="33" y="8"/>
                          <a:pt x="33" y="10"/>
                        </a:cubicBezTo>
                        <a:cubicBezTo>
                          <a:pt x="30" y="14"/>
                          <a:pt x="26" y="12"/>
                          <a:pt x="22" y="12"/>
                        </a:cubicBezTo>
                        <a:cubicBezTo>
                          <a:pt x="24" y="18"/>
                          <a:pt x="24" y="18"/>
                          <a:pt x="24" y="18"/>
                        </a:cubicBezTo>
                        <a:cubicBezTo>
                          <a:pt x="22" y="19"/>
                          <a:pt x="0" y="20"/>
                          <a:pt x="0" y="18"/>
                        </a:cubicBezTo>
                        <a:cubicBezTo>
                          <a:pt x="0" y="11"/>
                          <a:pt x="3" y="8"/>
                          <a:pt x="9" y="6"/>
                        </a:cubicBezTo>
                        <a:cubicBezTo>
                          <a:pt x="8" y="2"/>
                          <a:pt x="9" y="1"/>
                          <a:pt x="9" y="0"/>
                        </a:cubicBezTo>
                        <a:cubicBezTo>
                          <a:pt x="23" y="0"/>
                          <a:pt x="23" y="0"/>
                          <a:pt x="23" y="0"/>
                        </a:cubicBezTo>
                        <a:cubicBezTo>
                          <a:pt x="22" y="2"/>
                          <a:pt x="20" y="4"/>
                          <a:pt x="19" y="4"/>
                        </a:cubicBezTo>
                        <a:cubicBezTo>
                          <a:pt x="22" y="4"/>
                          <a:pt x="29" y="4"/>
                          <a:pt x="33"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199" name="Freeform: Shape 290"/>
                  <p:cNvSpPr/>
                  <p:nvPr/>
                </p:nvSpPr>
                <p:spPr bwMode="auto">
                  <a:xfrm>
                    <a:off x="5314950" y="1092200"/>
                    <a:ext cx="44450" cy="15875"/>
                  </a:xfrm>
                  <a:custGeom>
                    <a:avLst/>
                    <a:gdLst/>
                    <a:ahLst/>
                    <a:cxnLst>
                      <a:cxn ang="0">
                        <a:pos x="20" y="12"/>
                      </a:cxn>
                      <a:cxn ang="0">
                        <a:pos x="11" y="7"/>
                      </a:cxn>
                      <a:cxn ang="0">
                        <a:pos x="4" y="12"/>
                      </a:cxn>
                      <a:cxn ang="0">
                        <a:pos x="0" y="9"/>
                      </a:cxn>
                      <a:cxn ang="0">
                        <a:pos x="22" y="0"/>
                      </a:cxn>
                      <a:cxn ang="0">
                        <a:pos x="34" y="5"/>
                      </a:cxn>
                      <a:cxn ang="0">
                        <a:pos x="20" y="12"/>
                      </a:cxn>
                    </a:cxnLst>
                    <a:rect l="0" t="0" r="r" b="b"/>
                    <a:pathLst>
                      <a:path w="34" h="12">
                        <a:moveTo>
                          <a:pt x="20" y="12"/>
                        </a:moveTo>
                        <a:cubicBezTo>
                          <a:pt x="17" y="12"/>
                          <a:pt x="14" y="7"/>
                          <a:pt x="11" y="7"/>
                        </a:cubicBezTo>
                        <a:cubicBezTo>
                          <a:pt x="10" y="12"/>
                          <a:pt x="8" y="12"/>
                          <a:pt x="4" y="12"/>
                        </a:cubicBezTo>
                        <a:cubicBezTo>
                          <a:pt x="2" y="12"/>
                          <a:pt x="0" y="10"/>
                          <a:pt x="0" y="9"/>
                        </a:cubicBezTo>
                        <a:cubicBezTo>
                          <a:pt x="0" y="2"/>
                          <a:pt x="17" y="0"/>
                          <a:pt x="22" y="0"/>
                        </a:cubicBezTo>
                        <a:cubicBezTo>
                          <a:pt x="28" y="0"/>
                          <a:pt x="32" y="2"/>
                          <a:pt x="34" y="5"/>
                        </a:cubicBezTo>
                        <a:cubicBezTo>
                          <a:pt x="25" y="5"/>
                          <a:pt x="26" y="12"/>
                          <a:pt x="20" y="12"/>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00" name="Freeform: Shape 291"/>
                  <p:cNvSpPr/>
                  <p:nvPr/>
                </p:nvSpPr>
                <p:spPr bwMode="auto">
                  <a:xfrm>
                    <a:off x="5287963" y="1038225"/>
                    <a:ext cx="71438" cy="49213"/>
                  </a:xfrm>
                  <a:custGeom>
                    <a:avLst/>
                    <a:gdLst/>
                    <a:ahLst/>
                    <a:cxnLst>
                      <a:cxn ang="0">
                        <a:pos x="40" y="31"/>
                      </a:cxn>
                      <a:cxn ang="0">
                        <a:pos x="22" y="36"/>
                      </a:cxn>
                      <a:cxn ang="0">
                        <a:pos x="0" y="28"/>
                      </a:cxn>
                      <a:cxn ang="0">
                        <a:pos x="6" y="23"/>
                      </a:cxn>
                      <a:cxn ang="0">
                        <a:pos x="24" y="23"/>
                      </a:cxn>
                      <a:cxn ang="0">
                        <a:pos x="17" y="22"/>
                      </a:cxn>
                      <a:cxn ang="0">
                        <a:pos x="17" y="16"/>
                      </a:cxn>
                      <a:cxn ang="0">
                        <a:pos x="43" y="8"/>
                      </a:cxn>
                      <a:cxn ang="0">
                        <a:pos x="51" y="0"/>
                      </a:cxn>
                      <a:cxn ang="0">
                        <a:pos x="52" y="5"/>
                      </a:cxn>
                      <a:cxn ang="0">
                        <a:pos x="48" y="11"/>
                      </a:cxn>
                      <a:cxn ang="0">
                        <a:pos x="28" y="23"/>
                      </a:cxn>
                      <a:cxn ang="0">
                        <a:pos x="53" y="29"/>
                      </a:cxn>
                      <a:cxn ang="0">
                        <a:pos x="40" y="31"/>
                      </a:cxn>
                    </a:cxnLst>
                    <a:rect l="0" t="0" r="r" b="b"/>
                    <a:pathLst>
                      <a:path w="53" h="36">
                        <a:moveTo>
                          <a:pt x="40" y="31"/>
                        </a:moveTo>
                        <a:cubicBezTo>
                          <a:pt x="34" y="31"/>
                          <a:pt x="27" y="36"/>
                          <a:pt x="22" y="36"/>
                        </a:cubicBezTo>
                        <a:cubicBezTo>
                          <a:pt x="19" y="36"/>
                          <a:pt x="1" y="28"/>
                          <a:pt x="0" y="28"/>
                        </a:cubicBezTo>
                        <a:cubicBezTo>
                          <a:pt x="3" y="26"/>
                          <a:pt x="4" y="25"/>
                          <a:pt x="6" y="23"/>
                        </a:cubicBezTo>
                        <a:cubicBezTo>
                          <a:pt x="24" y="23"/>
                          <a:pt x="24" y="23"/>
                          <a:pt x="24" y="23"/>
                        </a:cubicBezTo>
                        <a:cubicBezTo>
                          <a:pt x="19" y="21"/>
                          <a:pt x="21" y="20"/>
                          <a:pt x="17" y="22"/>
                        </a:cubicBezTo>
                        <a:cubicBezTo>
                          <a:pt x="17" y="16"/>
                          <a:pt x="17" y="16"/>
                          <a:pt x="17" y="16"/>
                        </a:cubicBezTo>
                        <a:cubicBezTo>
                          <a:pt x="30" y="16"/>
                          <a:pt x="30" y="8"/>
                          <a:pt x="43" y="8"/>
                        </a:cubicBezTo>
                        <a:cubicBezTo>
                          <a:pt x="44" y="4"/>
                          <a:pt x="47" y="0"/>
                          <a:pt x="51" y="0"/>
                        </a:cubicBezTo>
                        <a:cubicBezTo>
                          <a:pt x="52" y="0"/>
                          <a:pt x="52" y="4"/>
                          <a:pt x="52" y="5"/>
                        </a:cubicBezTo>
                        <a:cubicBezTo>
                          <a:pt x="50" y="7"/>
                          <a:pt x="48" y="9"/>
                          <a:pt x="48" y="11"/>
                        </a:cubicBezTo>
                        <a:cubicBezTo>
                          <a:pt x="41" y="16"/>
                          <a:pt x="32" y="18"/>
                          <a:pt x="28" y="23"/>
                        </a:cubicBezTo>
                        <a:cubicBezTo>
                          <a:pt x="40" y="24"/>
                          <a:pt x="43" y="25"/>
                          <a:pt x="53" y="29"/>
                        </a:cubicBezTo>
                        <a:cubicBezTo>
                          <a:pt x="49" y="32"/>
                          <a:pt x="45" y="31"/>
                          <a:pt x="40" y="31"/>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01" name="Freeform: Shape 292"/>
                  <p:cNvSpPr/>
                  <p:nvPr/>
                </p:nvSpPr>
                <p:spPr bwMode="auto">
                  <a:xfrm>
                    <a:off x="6675438" y="1244600"/>
                    <a:ext cx="128588" cy="49213"/>
                  </a:xfrm>
                  <a:custGeom>
                    <a:avLst/>
                    <a:gdLst/>
                    <a:ahLst/>
                    <a:cxnLst>
                      <a:cxn ang="0">
                        <a:pos x="77" y="29"/>
                      </a:cxn>
                      <a:cxn ang="0">
                        <a:pos x="66" y="34"/>
                      </a:cxn>
                      <a:cxn ang="0">
                        <a:pos x="58" y="29"/>
                      </a:cxn>
                      <a:cxn ang="0">
                        <a:pos x="50" y="32"/>
                      </a:cxn>
                      <a:cxn ang="0">
                        <a:pos x="40" y="36"/>
                      </a:cxn>
                      <a:cxn ang="0">
                        <a:pos x="32" y="31"/>
                      </a:cxn>
                      <a:cxn ang="0">
                        <a:pos x="22" y="38"/>
                      </a:cxn>
                      <a:cxn ang="0">
                        <a:pos x="0" y="18"/>
                      </a:cxn>
                      <a:cxn ang="0">
                        <a:pos x="20" y="0"/>
                      </a:cxn>
                      <a:cxn ang="0">
                        <a:pos x="47" y="15"/>
                      </a:cxn>
                      <a:cxn ang="0">
                        <a:pos x="54" y="3"/>
                      </a:cxn>
                      <a:cxn ang="0">
                        <a:pos x="97" y="15"/>
                      </a:cxn>
                      <a:cxn ang="0">
                        <a:pos x="89" y="29"/>
                      </a:cxn>
                      <a:cxn ang="0">
                        <a:pos x="77" y="29"/>
                      </a:cxn>
                    </a:cxnLst>
                    <a:rect l="0" t="0" r="r" b="b"/>
                    <a:pathLst>
                      <a:path w="97" h="38">
                        <a:moveTo>
                          <a:pt x="77" y="29"/>
                        </a:moveTo>
                        <a:cubicBezTo>
                          <a:pt x="74" y="29"/>
                          <a:pt x="72" y="34"/>
                          <a:pt x="66" y="34"/>
                        </a:cubicBezTo>
                        <a:cubicBezTo>
                          <a:pt x="63" y="34"/>
                          <a:pt x="62" y="29"/>
                          <a:pt x="58" y="29"/>
                        </a:cubicBezTo>
                        <a:cubicBezTo>
                          <a:pt x="55" y="29"/>
                          <a:pt x="53" y="32"/>
                          <a:pt x="50" y="32"/>
                        </a:cubicBezTo>
                        <a:cubicBezTo>
                          <a:pt x="47" y="32"/>
                          <a:pt x="44" y="36"/>
                          <a:pt x="40" y="36"/>
                        </a:cubicBezTo>
                        <a:cubicBezTo>
                          <a:pt x="36" y="36"/>
                          <a:pt x="34" y="34"/>
                          <a:pt x="32" y="31"/>
                        </a:cubicBezTo>
                        <a:cubicBezTo>
                          <a:pt x="29" y="34"/>
                          <a:pt x="27" y="38"/>
                          <a:pt x="22" y="38"/>
                        </a:cubicBezTo>
                        <a:cubicBezTo>
                          <a:pt x="11" y="38"/>
                          <a:pt x="0" y="29"/>
                          <a:pt x="0" y="18"/>
                        </a:cubicBezTo>
                        <a:cubicBezTo>
                          <a:pt x="0" y="8"/>
                          <a:pt x="11" y="0"/>
                          <a:pt x="20" y="0"/>
                        </a:cubicBezTo>
                        <a:cubicBezTo>
                          <a:pt x="34" y="0"/>
                          <a:pt x="35" y="15"/>
                          <a:pt x="47" y="15"/>
                        </a:cubicBezTo>
                        <a:cubicBezTo>
                          <a:pt x="47" y="8"/>
                          <a:pt x="49" y="3"/>
                          <a:pt x="54" y="3"/>
                        </a:cubicBezTo>
                        <a:cubicBezTo>
                          <a:pt x="62" y="3"/>
                          <a:pt x="88" y="12"/>
                          <a:pt x="97" y="15"/>
                        </a:cubicBezTo>
                        <a:cubicBezTo>
                          <a:pt x="95" y="21"/>
                          <a:pt x="89" y="26"/>
                          <a:pt x="89" y="29"/>
                        </a:cubicBezTo>
                        <a:lnTo>
                          <a:pt x="77" y="29"/>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02" name="Freeform: Shape 293"/>
                  <p:cNvSpPr/>
                  <p:nvPr/>
                </p:nvSpPr>
                <p:spPr bwMode="auto">
                  <a:xfrm>
                    <a:off x="4924425" y="2252663"/>
                    <a:ext cx="34925" cy="17463"/>
                  </a:xfrm>
                  <a:custGeom>
                    <a:avLst/>
                    <a:gdLst/>
                    <a:ahLst/>
                    <a:cxnLst>
                      <a:cxn ang="0">
                        <a:pos x="5" y="13"/>
                      </a:cxn>
                      <a:cxn ang="0">
                        <a:pos x="2" y="11"/>
                      </a:cxn>
                      <a:cxn ang="0">
                        <a:pos x="0" y="9"/>
                      </a:cxn>
                      <a:cxn ang="0">
                        <a:pos x="26" y="0"/>
                      </a:cxn>
                      <a:cxn ang="0">
                        <a:pos x="20" y="4"/>
                      </a:cxn>
                      <a:cxn ang="0">
                        <a:pos x="19" y="8"/>
                      </a:cxn>
                      <a:cxn ang="0">
                        <a:pos x="5" y="13"/>
                      </a:cxn>
                    </a:cxnLst>
                    <a:rect l="0" t="0" r="r" b="b"/>
                    <a:pathLst>
                      <a:path w="26" h="13">
                        <a:moveTo>
                          <a:pt x="5" y="13"/>
                        </a:moveTo>
                        <a:cubicBezTo>
                          <a:pt x="4" y="13"/>
                          <a:pt x="2" y="12"/>
                          <a:pt x="2" y="11"/>
                        </a:cubicBezTo>
                        <a:cubicBezTo>
                          <a:pt x="1" y="11"/>
                          <a:pt x="0" y="9"/>
                          <a:pt x="0" y="9"/>
                        </a:cubicBezTo>
                        <a:cubicBezTo>
                          <a:pt x="7" y="6"/>
                          <a:pt x="18" y="1"/>
                          <a:pt x="26" y="0"/>
                        </a:cubicBezTo>
                        <a:cubicBezTo>
                          <a:pt x="25" y="4"/>
                          <a:pt x="22" y="2"/>
                          <a:pt x="20" y="4"/>
                        </a:cubicBezTo>
                        <a:cubicBezTo>
                          <a:pt x="18" y="4"/>
                          <a:pt x="19" y="7"/>
                          <a:pt x="19" y="8"/>
                        </a:cubicBezTo>
                        <a:cubicBezTo>
                          <a:pt x="18" y="11"/>
                          <a:pt x="9" y="13"/>
                          <a:pt x="5" y="1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03" name="Freeform: Shape 294"/>
                  <p:cNvSpPr/>
                  <p:nvPr/>
                </p:nvSpPr>
                <p:spPr bwMode="auto">
                  <a:xfrm>
                    <a:off x="5183188" y="1463675"/>
                    <a:ext cx="34925" cy="25400"/>
                  </a:xfrm>
                  <a:custGeom>
                    <a:avLst/>
                    <a:gdLst/>
                    <a:ahLst/>
                    <a:cxnLst>
                      <a:cxn ang="0">
                        <a:pos x="5" y="4"/>
                      </a:cxn>
                      <a:cxn ang="0">
                        <a:pos x="11" y="0"/>
                      </a:cxn>
                      <a:cxn ang="0">
                        <a:pos x="26" y="6"/>
                      </a:cxn>
                      <a:cxn ang="0">
                        <a:pos x="26" y="12"/>
                      </a:cxn>
                      <a:cxn ang="0">
                        <a:pos x="8" y="19"/>
                      </a:cxn>
                      <a:cxn ang="0">
                        <a:pos x="0" y="14"/>
                      </a:cxn>
                      <a:cxn ang="0">
                        <a:pos x="5" y="4"/>
                      </a:cxn>
                    </a:cxnLst>
                    <a:rect l="0" t="0" r="r" b="b"/>
                    <a:pathLst>
                      <a:path w="26" h="19">
                        <a:moveTo>
                          <a:pt x="5" y="4"/>
                        </a:moveTo>
                        <a:cubicBezTo>
                          <a:pt x="8" y="4"/>
                          <a:pt x="8" y="0"/>
                          <a:pt x="11" y="0"/>
                        </a:cubicBezTo>
                        <a:cubicBezTo>
                          <a:pt x="17" y="0"/>
                          <a:pt x="20" y="5"/>
                          <a:pt x="26" y="6"/>
                        </a:cubicBezTo>
                        <a:cubicBezTo>
                          <a:pt x="26" y="12"/>
                          <a:pt x="26" y="12"/>
                          <a:pt x="26" y="12"/>
                        </a:cubicBezTo>
                        <a:cubicBezTo>
                          <a:pt x="20" y="15"/>
                          <a:pt x="15" y="19"/>
                          <a:pt x="8" y="19"/>
                        </a:cubicBezTo>
                        <a:cubicBezTo>
                          <a:pt x="2" y="19"/>
                          <a:pt x="0" y="19"/>
                          <a:pt x="0" y="14"/>
                        </a:cubicBezTo>
                        <a:cubicBezTo>
                          <a:pt x="0" y="12"/>
                          <a:pt x="4" y="4"/>
                          <a:pt x="5" y="4"/>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04" name="Freeform: Shape 295"/>
                  <p:cNvSpPr/>
                  <p:nvPr/>
                </p:nvSpPr>
                <p:spPr bwMode="auto">
                  <a:xfrm>
                    <a:off x="5359400" y="1433513"/>
                    <a:ext cx="26988" cy="25400"/>
                  </a:xfrm>
                  <a:custGeom>
                    <a:avLst/>
                    <a:gdLst/>
                    <a:ahLst/>
                    <a:cxnLst>
                      <a:cxn ang="0">
                        <a:pos x="21" y="17"/>
                      </a:cxn>
                      <a:cxn ang="0">
                        <a:pos x="15" y="19"/>
                      </a:cxn>
                      <a:cxn ang="0">
                        <a:pos x="0" y="8"/>
                      </a:cxn>
                      <a:cxn ang="0">
                        <a:pos x="21" y="17"/>
                      </a:cxn>
                    </a:cxnLst>
                    <a:rect l="0" t="0" r="r" b="b"/>
                    <a:pathLst>
                      <a:path w="21" h="20">
                        <a:moveTo>
                          <a:pt x="21" y="17"/>
                        </a:moveTo>
                        <a:cubicBezTo>
                          <a:pt x="21" y="20"/>
                          <a:pt x="15" y="19"/>
                          <a:pt x="15" y="19"/>
                        </a:cubicBezTo>
                        <a:cubicBezTo>
                          <a:pt x="10" y="19"/>
                          <a:pt x="0" y="14"/>
                          <a:pt x="0" y="8"/>
                        </a:cubicBezTo>
                        <a:cubicBezTo>
                          <a:pt x="0" y="0"/>
                          <a:pt x="21" y="8"/>
                          <a:pt x="21" y="1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05" name="Freeform: Shape 296"/>
                  <p:cNvSpPr/>
                  <p:nvPr/>
                </p:nvSpPr>
                <p:spPr bwMode="auto">
                  <a:xfrm>
                    <a:off x="5549900" y="1338263"/>
                    <a:ext cx="25400" cy="17463"/>
                  </a:xfrm>
                  <a:custGeom>
                    <a:avLst/>
                    <a:gdLst/>
                    <a:ahLst/>
                    <a:cxnLst>
                      <a:cxn ang="0">
                        <a:pos x="2" y="13"/>
                      </a:cxn>
                      <a:cxn ang="0">
                        <a:pos x="19" y="8"/>
                      </a:cxn>
                      <a:cxn ang="0">
                        <a:pos x="8" y="0"/>
                      </a:cxn>
                      <a:cxn ang="0">
                        <a:pos x="2" y="9"/>
                      </a:cxn>
                      <a:cxn ang="0">
                        <a:pos x="2" y="13"/>
                      </a:cxn>
                    </a:cxnLst>
                    <a:rect l="0" t="0" r="r" b="b"/>
                    <a:pathLst>
                      <a:path w="19" h="13">
                        <a:moveTo>
                          <a:pt x="2" y="13"/>
                        </a:moveTo>
                        <a:cubicBezTo>
                          <a:pt x="7" y="13"/>
                          <a:pt x="17" y="10"/>
                          <a:pt x="19" y="8"/>
                        </a:cubicBezTo>
                        <a:cubicBezTo>
                          <a:pt x="15" y="5"/>
                          <a:pt x="13" y="0"/>
                          <a:pt x="8" y="0"/>
                        </a:cubicBezTo>
                        <a:cubicBezTo>
                          <a:pt x="4" y="0"/>
                          <a:pt x="2" y="5"/>
                          <a:pt x="2" y="9"/>
                        </a:cubicBezTo>
                        <a:cubicBezTo>
                          <a:pt x="2" y="10"/>
                          <a:pt x="0" y="13"/>
                          <a:pt x="2" y="13"/>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06" name="Freeform: Shape 297"/>
                  <p:cNvSpPr/>
                  <p:nvPr/>
                </p:nvSpPr>
                <p:spPr bwMode="auto">
                  <a:xfrm>
                    <a:off x="6727825" y="1320800"/>
                    <a:ext cx="53975" cy="22225"/>
                  </a:xfrm>
                  <a:custGeom>
                    <a:avLst/>
                    <a:gdLst/>
                    <a:ahLst/>
                    <a:cxnLst>
                      <a:cxn ang="0">
                        <a:pos x="0" y="13"/>
                      </a:cxn>
                      <a:cxn ang="0">
                        <a:pos x="21" y="0"/>
                      </a:cxn>
                      <a:cxn ang="0">
                        <a:pos x="41" y="17"/>
                      </a:cxn>
                      <a:cxn ang="0">
                        <a:pos x="28" y="17"/>
                      </a:cxn>
                      <a:cxn ang="0">
                        <a:pos x="2" y="11"/>
                      </a:cxn>
                      <a:cxn ang="0">
                        <a:pos x="0" y="13"/>
                      </a:cxn>
                    </a:cxnLst>
                    <a:rect l="0" t="0" r="r" b="b"/>
                    <a:pathLst>
                      <a:path w="41" h="17">
                        <a:moveTo>
                          <a:pt x="0" y="13"/>
                        </a:moveTo>
                        <a:cubicBezTo>
                          <a:pt x="5" y="6"/>
                          <a:pt x="11" y="0"/>
                          <a:pt x="21" y="0"/>
                        </a:cubicBezTo>
                        <a:cubicBezTo>
                          <a:pt x="32" y="0"/>
                          <a:pt x="41" y="7"/>
                          <a:pt x="41" y="17"/>
                        </a:cubicBezTo>
                        <a:cubicBezTo>
                          <a:pt x="28" y="17"/>
                          <a:pt x="28" y="17"/>
                          <a:pt x="28" y="17"/>
                        </a:cubicBezTo>
                        <a:cubicBezTo>
                          <a:pt x="20" y="13"/>
                          <a:pt x="10" y="14"/>
                          <a:pt x="2" y="11"/>
                        </a:cubicBezTo>
                        <a:lnTo>
                          <a:pt x="0" y="13"/>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07" name="Freeform: Shape 298"/>
                  <p:cNvSpPr/>
                  <p:nvPr/>
                </p:nvSpPr>
                <p:spPr bwMode="auto">
                  <a:xfrm>
                    <a:off x="6832600" y="1266825"/>
                    <a:ext cx="74613" cy="26988"/>
                  </a:xfrm>
                  <a:custGeom>
                    <a:avLst/>
                    <a:gdLst/>
                    <a:ahLst/>
                    <a:cxnLst>
                      <a:cxn ang="0">
                        <a:pos x="0" y="0"/>
                      </a:cxn>
                      <a:cxn ang="0">
                        <a:pos x="52" y="9"/>
                      </a:cxn>
                      <a:cxn ang="0">
                        <a:pos x="56" y="13"/>
                      </a:cxn>
                      <a:cxn ang="0">
                        <a:pos x="37" y="20"/>
                      </a:cxn>
                      <a:cxn ang="0">
                        <a:pos x="4" y="3"/>
                      </a:cxn>
                      <a:cxn ang="0">
                        <a:pos x="0" y="0"/>
                      </a:cxn>
                    </a:cxnLst>
                    <a:rect l="0" t="0" r="r" b="b"/>
                    <a:pathLst>
                      <a:path w="56" h="20">
                        <a:moveTo>
                          <a:pt x="0" y="0"/>
                        </a:moveTo>
                        <a:cubicBezTo>
                          <a:pt x="4" y="3"/>
                          <a:pt x="50" y="9"/>
                          <a:pt x="52" y="9"/>
                        </a:cubicBezTo>
                        <a:cubicBezTo>
                          <a:pt x="55" y="9"/>
                          <a:pt x="56" y="11"/>
                          <a:pt x="56" y="13"/>
                        </a:cubicBezTo>
                        <a:cubicBezTo>
                          <a:pt x="56" y="18"/>
                          <a:pt x="44" y="20"/>
                          <a:pt x="37" y="20"/>
                        </a:cubicBezTo>
                        <a:cubicBezTo>
                          <a:pt x="25" y="20"/>
                          <a:pt x="4" y="14"/>
                          <a:pt x="4" y="3"/>
                        </a:cubicBezTo>
                        <a:lnTo>
                          <a:pt x="0" y="0"/>
                        </a:ln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sp>
                <p:nvSpPr>
                  <p:cNvPr id="208" name="Freeform: Shape 299"/>
                  <p:cNvSpPr/>
                  <p:nvPr/>
                </p:nvSpPr>
                <p:spPr bwMode="auto">
                  <a:xfrm>
                    <a:off x="6726238" y="1303338"/>
                    <a:ext cx="15875" cy="17463"/>
                  </a:xfrm>
                  <a:custGeom>
                    <a:avLst/>
                    <a:gdLst/>
                    <a:ahLst/>
                    <a:cxnLst>
                      <a:cxn ang="0">
                        <a:pos x="12" y="7"/>
                      </a:cxn>
                      <a:cxn ang="0">
                        <a:pos x="5" y="13"/>
                      </a:cxn>
                      <a:cxn ang="0">
                        <a:pos x="0" y="7"/>
                      </a:cxn>
                      <a:cxn ang="0">
                        <a:pos x="12" y="7"/>
                      </a:cxn>
                    </a:cxnLst>
                    <a:rect l="0" t="0" r="r" b="b"/>
                    <a:pathLst>
                      <a:path w="12" h="13">
                        <a:moveTo>
                          <a:pt x="12" y="7"/>
                        </a:moveTo>
                        <a:cubicBezTo>
                          <a:pt x="12" y="11"/>
                          <a:pt x="8" y="13"/>
                          <a:pt x="5" y="13"/>
                        </a:cubicBezTo>
                        <a:cubicBezTo>
                          <a:pt x="0" y="13"/>
                          <a:pt x="0" y="11"/>
                          <a:pt x="0" y="7"/>
                        </a:cubicBezTo>
                        <a:cubicBezTo>
                          <a:pt x="0" y="0"/>
                          <a:pt x="12" y="1"/>
                          <a:pt x="12" y="7"/>
                        </a:cubicBezTo>
                        <a:close/>
                      </a:path>
                    </a:pathLst>
                  </a:custGeom>
                  <a:grpFill/>
                  <a:ln w="3175">
                    <a:solidFill>
                      <a:schemeClr val="bg1"/>
                    </a:solidFill>
                    <a:round/>
                  </a:ln>
                </p:spPr>
                <p:txBody>
                  <a:bodyPr anchor="ctr"/>
                  <a:lstStyle/>
                  <a:p>
                    <a:pPr algn="ctr" fontAlgn="auto">
                      <a:spcBef>
                        <a:spcPts val="0"/>
                      </a:spcBef>
                      <a:spcAft>
                        <a:spcPts val="0"/>
                      </a:spcAft>
                      <a:defRPr/>
                    </a:pPr>
                    <a:endParaRPr>
                      <a:latin typeface="+mn-lt"/>
                      <a:ea typeface="+mn-ea"/>
                      <a:cs typeface="+mn-ea"/>
                      <a:sym typeface="+mn-lt"/>
                    </a:endParaRPr>
                  </a:p>
                </p:txBody>
              </p:sp>
            </p:grpSp>
          </p:grpSp>
          <p:sp>
            <p:nvSpPr>
              <p:cNvPr id="28" name="Oval 27"/>
              <p:cNvSpPr/>
              <p:nvPr/>
            </p:nvSpPr>
            <p:spPr>
              <a:xfrm>
                <a:off x="8256385" y="1027852"/>
                <a:ext cx="140171" cy="134624"/>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7681401" y="1069314"/>
                <a:ext cx="140171" cy="134624"/>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0851870" y="1342771"/>
                <a:ext cx="140171" cy="134624"/>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9287174" y="867376"/>
                <a:ext cx="103411" cy="90959"/>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0808385" y="1069315"/>
                <a:ext cx="86970" cy="86752"/>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10944434" y="1252829"/>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1168432" y="1165885"/>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10380999" y="1367821"/>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9599064" y="1255632"/>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9878092" y="734154"/>
                <a:ext cx="103411" cy="90959"/>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9666401" y="1320139"/>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9544095" y="1388854"/>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9733738" y="1384646"/>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9528978" y="1049488"/>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9541345" y="999005"/>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9284426" y="1028647"/>
                <a:ext cx="103411" cy="90959"/>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9421849" y="891217"/>
                <a:ext cx="103411" cy="90959"/>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9365504" y="964139"/>
                <a:ext cx="103411" cy="90959"/>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9373690" y="1156067"/>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10989293" y="1222169"/>
                <a:ext cx="140171" cy="134624"/>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10822128" y="1271059"/>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10877096" y="1255632"/>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a:off x="10948556" y="1017235"/>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11015895" y="1116994"/>
                <a:ext cx="86970" cy="86752"/>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8223462" y="1172895"/>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8220714" y="1283681"/>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7764468" y="1289289"/>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7778208" y="996200"/>
                <a:ext cx="38398" cy="43665"/>
              </a:xfrm>
              <a:prstGeom prst="ellipse">
                <a:avLst/>
              </a:prstGeom>
              <a:gradFill>
                <a:gsLst>
                  <a:gs pos="0">
                    <a:schemeClr val="bg2"/>
                  </a:gs>
                  <a:gs pos="100000">
                    <a:schemeClr val="tx2"/>
                  </a:gs>
                </a:gsLst>
                <a:lin ang="0" scaled="1"/>
              </a:gradFill>
              <a:ln w="9525">
                <a:solidFill>
                  <a:schemeClr val="bg1"/>
                </a:solidFill>
              </a:ln>
              <a:effectLst>
                <a:glow rad="12700">
                  <a:schemeClr val="tx2">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组合 8"/>
              <p:cNvGrpSpPr/>
              <p:nvPr/>
            </p:nvGrpSpPr>
            <p:grpSpPr>
              <a:xfrm>
                <a:off x="7572839" y="1729540"/>
                <a:ext cx="3599572" cy="438072"/>
                <a:chOff x="7641511" y="1873544"/>
                <a:chExt cx="3599572" cy="438072"/>
              </a:xfrm>
            </p:grpSpPr>
            <p:pic>
              <p:nvPicPr>
                <p:cNvPr id="5" name="图片 4"/>
                <p:cNvPicPr>
                  <a:picLocks noChangeAspect="1"/>
                </p:cNvPicPr>
                <p:nvPr/>
              </p:nvPicPr>
              <p:blipFill>
                <a:blip r:embed="rId3"/>
                <a:stretch>
                  <a:fillRect/>
                </a:stretch>
              </p:blipFill>
              <p:spPr>
                <a:xfrm>
                  <a:off x="7641511" y="1873544"/>
                  <a:ext cx="321488" cy="438072"/>
                </a:xfrm>
                <a:prstGeom prst="rect">
                  <a:avLst/>
                </a:prstGeom>
              </p:spPr>
            </p:pic>
            <p:cxnSp>
              <p:nvCxnSpPr>
                <p:cNvPr id="113" name="箭头-数据交换"/>
                <p:cNvCxnSpPr/>
                <p:nvPr/>
              </p:nvCxnSpPr>
              <p:spPr>
                <a:xfrm flipH="1">
                  <a:off x="7973620" y="2063500"/>
                  <a:ext cx="339951" cy="0"/>
                </a:xfrm>
                <a:prstGeom prst="line">
                  <a:avLst/>
                </a:prstGeom>
                <a:noFill/>
                <a:ln w="50800" cap="sq">
                  <a:gradFill flip="none" rotWithShape="1">
                    <a:gsLst>
                      <a:gs pos="0">
                        <a:schemeClr val="bg1"/>
                      </a:gs>
                      <a:gs pos="7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pic>
              <p:nvPicPr>
                <p:cNvPr id="114" name="图片 113"/>
                <p:cNvPicPr>
                  <a:picLocks noChangeAspect="1"/>
                </p:cNvPicPr>
                <p:nvPr/>
              </p:nvPicPr>
              <p:blipFill>
                <a:blip r:embed="rId3"/>
                <a:stretch>
                  <a:fillRect/>
                </a:stretch>
              </p:blipFill>
              <p:spPr>
                <a:xfrm>
                  <a:off x="8305702" y="1873544"/>
                  <a:ext cx="321488" cy="438072"/>
                </a:xfrm>
                <a:prstGeom prst="rect">
                  <a:avLst/>
                </a:prstGeom>
              </p:spPr>
            </p:pic>
            <p:cxnSp>
              <p:nvCxnSpPr>
                <p:cNvPr id="115" name="箭头-数据交换"/>
                <p:cNvCxnSpPr/>
                <p:nvPr/>
              </p:nvCxnSpPr>
              <p:spPr>
                <a:xfrm flipH="1">
                  <a:off x="8627514" y="2063500"/>
                  <a:ext cx="339951" cy="0"/>
                </a:xfrm>
                <a:prstGeom prst="line">
                  <a:avLst/>
                </a:prstGeom>
                <a:noFill/>
                <a:ln w="50800" cap="sq">
                  <a:gradFill flip="none" rotWithShape="1">
                    <a:gsLst>
                      <a:gs pos="0">
                        <a:schemeClr val="bg1"/>
                      </a:gs>
                      <a:gs pos="7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pic>
              <p:nvPicPr>
                <p:cNvPr id="116" name="图片 115"/>
                <p:cNvPicPr>
                  <a:picLocks noChangeAspect="1"/>
                </p:cNvPicPr>
                <p:nvPr/>
              </p:nvPicPr>
              <p:blipFill>
                <a:blip r:embed="rId3"/>
                <a:stretch>
                  <a:fillRect/>
                </a:stretch>
              </p:blipFill>
              <p:spPr>
                <a:xfrm>
                  <a:off x="8959596" y="1873544"/>
                  <a:ext cx="321488" cy="438072"/>
                </a:xfrm>
                <a:prstGeom prst="rect">
                  <a:avLst/>
                </a:prstGeom>
              </p:spPr>
            </p:pic>
            <p:cxnSp>
              <p:nvCxnSpPr>
                <p:cNvPr id="117" name="箭头-数据交换"/>
                <p:cNvCxnSpPr/>
                <p:nvPr/>
              </p:nvCxnSpPr>
              <p:spPr>
                <a:xfrm flipH="1">
                  <a:off x="9281478" y="2063500"/>
                  <a:ext cx="339951" cy="0"/>
                </a:xfrm>
                <a:prstGeom prst="line">
                  <a:avLst/>
                </a:prstGeom>
                <a:noFill/>
                <a:ln w="50800" cap="sq">
                  <a:gradFill flip="none" rotWithShape="1">
                    <a:gsLst>
                      <a:gs pos="0">
                        <a:schemeClr val="bg1"/>
                      </a:gs>
                      <a:gs pos="7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pic>
              <p:nvPicPr>
                <p:cNvPr id="118" name="图片 117"/>
                <p:cNvPicPr>
                  <a:picLocks noChangeAspect="1"/>
                </p:cNvPicPr>
                <p:nvPr/>
              </p:nvPicPr>
              <p:blipFill>
                <a:blip r:embed="rId3"/>
                <a:stretch>
                  <a:fillRect/>
                </a:stretch>
              </p:blipFill>
              <p:spPr>
                <a:xfrm>
                  <a:off x="9613560" y="1873544"/>
                  <a:ext cx="321488" cy="438072"/>
                </a:xfrm>
                <a:prstGeom prst="rect">
                  <a:avLst/>
                </a:prstGeom>
              </p:spPr>
            </p:pic>
            <p:cxnSp>
              <p:nvCxnSpPr>
                <p:cNvPr id="119" name="箭头-数据交换"/>
                <p:cNvCxnSpPr/>
                <p:nvPr/>
              </p:nvCxnSpPr>
              <p:spPr>
                <a:xfrm flipH="1">
                  <a:off x="9931659" y="2063500"/>
                  <a:ext cx="339951" cy="0"/>
                </a:xfrm>
                <a:prstGeom prst="line">
                  <a:avLst/>
                </a:prstGeom>
                <a:noFill/>
                <a:ln w="50800" cap="sq">
                  <a:gradFill flip="none" rotWithShape="1">
                    <a:gsLst>
                      <a:gs pos="0">
                        <a:schemeClr val="bg1"/>
                      </a:gs>
                      <a:gs pos="7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pic>
              <p:nvPicPr>
                <p:cNvPr id="120" name="图片 119"/>
                <p:cNvPicPr>
                  <a:picLocks noChangeAspect="1"/>
                </p:cNvPicPr>
                <p:nvPr/>
              </p:nvPicPr>
              <p:blipFill>
                <a:blip r:embed="rId3"/>
                <a:stretch>
                  <a:fillRect/>
                </a:stretch>
              </p:blipFill>
              <p:spPr>
                <a:xfrm>
                  <a:off x="10263741" y="1873544"/>
                  <a:ext cx="321488" cy="438072"/>
                </a:xfrm>
                <a:prstGeom prst="rect">
                  <a:avLst/>
                </a:prstGeom>
              </p:spPr>
            </p:pic>
            <p:cxnSp>
              <p:nvCxnSpPr>
                <p:cNvPr id="121" name="箭头-数据交换"/>
                <p:cNvCxnSpPr/>
                <p:nvPr/>
              </p:nvCxnSpPr>
              <p:spPr>
                <a:xfrm flipH="1">
                  <a:off x="10587513" y="2063500"/>
                  <a:ext cx="339951" cy="0"/>
                </a:xfrm>
                <a:prstGeom prst="line">
                  <a:avLst/>
                </a:prstGeom>
                <a:noFill/>
                <a:ln w="50800" cap="sq">
                  <a:gradFill flip="none" rotWithShape="1">
                    <a:gsLst>
                      <a:gs pos="0">
                        <a:schemeClr val="bg1"/>
                      </a:gs>
                      <a:gs pos="70000">
                        <a:srgbClr val="43C6C9"/>
                      </a:gs>
                    </a:gsLst>
                    <a:lin ang="0" scaled="1"/>
                    <a:tileRect/>
                  </a:gradFill>
                  <a:prstDash val="solid"/>
                  <a:miter lim="800000"/>
                  <a:headEnd type="none" w="lg" len="lg"/>
                  <a:tailEnd type="triangle" w="sm" len="sm"/>
                </a:ln>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cxnSp>
            <p:pic>
              <p:nvPicPr>
                <p:cNvPr id="122" name="图片 121"/>
                <p:cNvPicPr>
                  <a:picLocks noChangeAspect="1"/>
                </p:cNvPicPr>
                <p:nvPr/>
              </p:nvPicPr>
              <p:blipFill>
                <a:blip r:embed="rId3"/>
                <a:stretch>
                  <a:fillRect/>
                </a:stretch>
              </p:blipFill>
              <p:spPr>
                <a:xfrm>
                  <a:off x="10919595" y="1873544"/>
                  <a:ext cx="321488" cy="438072"/>
                </a:xfrm>
                <a:prstGeom prst="rect">
                  <a:avLst/>
                </a:prstGeom>
              </p:spPr>
            </p:pic>
          </p:grpSp>
        </p:grpSp>
      </p:grpSp>
      <p:sp>
        <p:nvSpPr>
          <p:cNvPr id="484" name="圆角矩形 483"/>
          <p:cNvSpPr/>
          <p:nvPr/>
        </p:nvSpPr>
        <p:spPr>
          <a:xfrm flipV="1">
            <a:off x="6018399" y="3696582"/>
            <a:ext cx="6086124" cy="36000"/>
          </a:xfrm>
          <a:prstGeom prst="roundRect">
            <a:avLst>
              <a:gd name="adj" fmla="val 0"/>
            </a:avLst>
          </a:prstGeom>
          <a:gradFill flip="none" rotWithShape="1">
            <a:gsLst>
              <a:gs pos="0">
                <a:srgbClr val="E0E3E7"/>
              </a:gs>
              <a:gs pos="100000">
                <a:srgbClr val="DADDE1">
                  <a:alpha val="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zh-CN" altLang="en-US" sz="4800" b="1" dirty="0">
              <a:latin typeface="DengXian" pitchFamily="2" charset="-122"/>
              <a:ea typeface="DengXian" pitchFamily="2" charset="-122"/>
            </a:endParaRPr>
          </a:p>
        </p:txBody>
      </p:sp>
      <p:pic>
        <p:nvPicPr>
          <p:cNvPr id="6" name="Picture 5"/>
          <p:cNvPicPr>
            <a:picLocks noChangeAspect="1"/>
          </p:cNvPicPr>
          <p:nvPr/>
        </p:nvPicPr>
        <p:blipFill>
          <a:blip r:embed="rId4"/>
          <a:stretch>
            <a:fillRect/>
          </a:stretch>
        </p:blipFill>
        <p:spPr>
          <a:xfrm>
            <a:off x="5632156" y="2352058"/>
            <a:ext cx="1749067" cy="2924861"/>
          </a:xfrm>
          <a:prstGeom prst="roundRect">
            <a:avLst>
              <a:gd name="adj" fmla="val 5303"/>
            </a:avLst>
          </a:prstGeom>
          <a:effectLst>
            <a:outerShdw blurRad="215900" dir="5400000" sx="106000" sy="106000" algn="t" rotWithShape="0">
              <a:srgbClr val="A2A9B3">
                <a:alpha val="18000"/>
              </a:srgb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8957" y="18707"/>
            <a:ext cx="6045200" cy="6845300"/>
          </a:xfrm>
          <a:prstGeom prst="rect">
            <a:avLst/>
          </a:prstGeom>
        </p:spPr>
      </p:pic>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 TEE/TPM Basics</a:t>
            </a:r>
            <a:endParaRPr kumimoji="1" lang="zh-CN" altLang="en-US" dirty="0">
              <a:solidFill>
                <a:srgbClr val="FF0000"/>
              </a:solidFill>
            </a:endParaRPr>
          </a:p>
          <a:p>
            <a:endParaRPr kumimoji="1" lang="zh-CN" altLang="en-US" dirty="0"/>
          </a:p>
        </p:txBody>
      </p:sp>
      <p:sp>
        <p:nvSpPr>
          <p:cNvPr id="4" name="矩形 3"/>
          <p:cNvSpPr/>
          <p:nvPr/>
        </p:nvSpPr>
        <p:spPr>
          <a:xfrm>
            <a:off x="793765" y="1357657"/>
            <a:ext cx="5780030" cy="4966681"/>
          </a:xfrm>
          <a:prstGeom prst="rect">
            <a:avLst/>
          </a:prstGeom>
        </p:spPr>
        <p:txBody>
          <a:bodyPr wrap="square">
            <a:spAutoFit/>
          </a:bodyPr>
          <a:lstStyle/>
          <a:p>
            <a:pPr lvl="0">
              <a:lnSpc>
                <a:spcPct val="114000"/>
              </a:lnSpc>
              <a:spcAft>
                <a:spcPts val="1200"/>
              </a:spcAft>
            </a:pPr>
            <a:r>
              <a:rPr lang="en-US" altLang="zh-CN" sz="1600" b="1" dirty="0">
                <a:solidFill>
                  <a:prstClr val="black"/>
                </a:solidFill>
                <a:latin typeface="DengXian" pitchFamily="2" charset="-122"/>
                <a:ea typeface="DengXian" pitchFamily="2" charset="-122"/>
              </a:rPr>
              <a:t>Verifying a remote service' integrity with Trusted Hardware</a:t>
            </a:r>
          </a:p>
          <a:p>
            <a:pPr marL="268605">
              <a:lnSpc>
                <a:spcPct val="114000"/>
              </a:lnSpc>
              <a:spcAft>
                <a:spcPts val="1200"/>
              </a:spcAft>
              <a:buClr>
                <a:srgbClr val="6E829E"/>
              </a:buClr>
            </a:pPr>
            <a:r>
              <a:rPr lang="en-US" altLang="zh-CN" sz="1400" dirty="0">
                <a:latin typeface="DengXian" pitchFamily="2" charset="-122"/>
                <a:ea typeface="DengXian" pitchFamily="2" charset="-122"/>
              </a:rPr>
              <a:t>The remote challenger first generates a random number </a:t>
            </a:r>
            <a:r>
              <a:rPr lang="en-US" altLang="zh-CN" sz="1400" dirty="0">
                <a:latin typeface="DengXian" pitchFamily="2" charset="-122"/>
              </a:rPr>
              <a:t>"nonce" </a:t>
            </a:r>
            <a:r>
              <a:rPr lang="en-US" altLang="zh-CN" sz="1400" dirty="0">
                <a:latin typeface="DengXian" pitchFamily="2" charset="-122"/>
                <a:ea typeface="DengXian" pitchFamily="2" charset="-122"/>
              </a:rPr>
              <a:t>to challenge the trusted platform client, specifying the required PCR register number.</a:t>
            </a:r>
          </a:p>
          <a:p>
            <a:pPr marL="268605">
              <a:lnSpc>
                <a:spcPct val="114000"/>
              </a:lnSpc>
              <a:spcAft>
                <a:spcPts val="1200"/>
              </a:spcAft>
              <a:buClr>
                <a:srgbClr val="6E829E"/>
              </a:buClr>
            </a:pPr>
            <a:r>
              <a:rPr lang="en-US" altLang="zh-CN" sz="1400" dirty="0">
                <a:latin typeface="DengXian" pitchFamily="2" charset="-122"/>
                <a:ea typeface="DengXian" pitchFamily="2" charset="-122"/>
              </a:rPr>
              <a:t>Making TPM client interact with TSS, load AIK, and invoking the </a:t>
            </a:r>
            <a:r>
              <a:rPr lang="en-US" altLang="zh-CN" sz="1400" dirty="0" err="1">
                <a:latin typeface="DengXian" pitchFamily="2" charset="-122"/>
                <a:ea typeface="DengXian" pitchFamily="2" charset="-122"/>
              </a:rPr>
              <a:t>Tspi_TPM_Quote</a:t>
            </a:r>
            <a:r>
              <a:rPr lang="en-US" altLang="zh-CN" sz="1400" dirty="0">
                <a:latin typeface="DengXian" pitchFamily="2" charset="-122"/>
                <a:ea typeface="DengXian" pitchFamily="2" charset="-122"/>
              </a:rPr>
              <a:t> interface to sign the specified PCR.</a:t>
            </a:r>
          </a:p>
          <a:p>
            <a:pPr marL="268605">
              <a:lnSpc>
                <a:spcPct val="114000"/>
              </a:lnSpc>
              <a:spcAft>
                <a:spcPts val="1200"/>
              </a:spcAft>
              <a:buClr>
                <a:srgbClr val="6E829E"/>
              </a:buClr>
            </a:pPr>
            <a:r>
              <a:rPr lang="en-US" altLang="zh-CN" sz="1400" dirty="0">
                <a:latin typeface="DengXian" pitchFamily="2" charset="-122"/>
                <a:ea typeface="DengXian" pitchFamily="2" charset="-122"/>
              </a:rPr>
              <a:t>Signed PCR values and corresponding measurement log (ML) and AIK certificates will be fed back to the challenger.</a:t>
            </a:r>
          </a:p>
          <a:p>
            <a:pPr marL="268605">
              <a:lnSpc>
                <a:spcPct val="114000"/>
              </a:lnSpc>
              <a:spcAft>
                <a:spcPts val="1200"/>
              </a:spcAft>
              <a:buClr>
                <a:srgbClr val="6E829E"/>
              </a:buClr>
            </a:pPr>
            <a:r>
              <a:rPr lang="en-US" altLang="zh-CN" sz="1400" dirty="0">
                <a:latin typeface="DengXian" pitchFamily="2" charset="-122"/>
                <a:ea typeface="DengXian" pitchFamily="2" charset="-122"/>
              </a:rPr>
              <a:t>The challenger verifies the signature of the digest data block and checks </a:t>
            </a:r>
            <a:r>
              <a:rPr lang="en-US" altLang="zh-CN" sz="1400" dirty="0">
                <a:latin typeface="DengXian" pitchFamily="2" charset="-122"/>
              </a:rPr>
              <a:t>"nonce".</a:t>
            </a:r>
            <a:endParaRPr lang="en-US" altLang="zh-CN" sz="1400" dirty="0">
              <a:latin typeface="DengXian" pitchFamily="2" charset="-122"/>
              <a:ea typeface="DengXian" pitchFamily="2" charset="-122"/>
            </a:endParaRPr>
          </a:p>
          <a:p>
            <a:pPr marL="268605">
              <a:lnSpc>
                <a:spcPct val="114000"/>
              </a:lnSpc>
              <a:spcAft>
                <a:spcPts val="1200"/>
              </a:spcAft>
              <a:buClr>
                <a:srgbClr val="6E829E"/>
              </a:buClr>
            </a:pPr>
            <a:r>
              <a:rPr lang="en-US" altLang="zh-CN" sz="1400" dirty="0">
                <a:latin typeface="DengXian" pitchFamily="2" charset="-122"/>
                <a:ea typeface="DengXian" pitchFamily="2" charset="-122"/>
              </a:rPr>
              <a:t>The challenger verifies the legitimacy of AIK certificates, whether it is issued by </a:t>
            </a:r>
            <a:r>
              <a:rPr lang="en-US" altLang="zh-CN" sz="1400" dirty="0" err="1">
                <a:latin typeface="DengXian" pitchFamily="2" charset="-122"/>
                <a:ea typeface="DengXian" pitchFamily="2" charset="-122"/>
              </a:rPr>
              <a:t>Trias</a:t>
            </a:r>
            <a:r>
              <a:rPr lang="en-US" altLang="zh-CN" sz="1400" dirty="0">
                <a:latin typeface="DengXian" pitchFamily="2" charset="-122"/>
                <a:ea typeface="DengXian" pitchFamily="2" charset="-122"/>
              </a:rPr>
              <a:t>-CA and whether it is valid within the period.</a:t>
            </a:r>
          </a:p>
          <a:p>
            <a:pPr marL="268605">
              <a:lnSpc>
                <a:spcPct val="114000"/>
              </a:lnSpc>
              <a:spcAft>
                <a:spcPts val="1200"/>
              </a:spcAft>
              <a:buClr>
                <a:srgbClr val="6E829E"/>
              </a:buClr>
            </a:pPr>
            <a:r>
              <a:rPr lang="en-US" altLang="zh-CN" sz="1400" dirty="0">
                <a:latin typeface="DengXian" pitchFamily="2" charset="-122"/>
                <a:ea typeface="DengXian" pitchFamily="2" charset="-122"/>
              </a:rPr>
              <a:t>The challenger makes the next action decision based on the client state, that is, whether the PCR summary value is consistent with the expected value. The key is the process by which the user reads the measurement log (ML) to recalculate the expected value.</a:t>
            </a:r>
          </a:p>
        </p:txBody>
      </p:sp>
      <p:sp>
        <p:nvSpPr>
          <p:cNvPr id="15" name="椭圆 14"/>
          <p:cNvSpPr/>
          <p:nvPr/>
        </p:nvSpPr>
        <p:spPr>
          <a:xfrm>
            <a:off x="849740" y="1849054"/>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1</a:t>
            </a:r>
            <a:endParaRPr lang="zh-CN" altLang="en-US" sz="1200" b="1" dirty="0">
              <a:solidFill>
                <a:schemeClr val="bg1"/>
              </a:solidFill>
              <a:latin typeface="DengXian" pitchFamily="2" charset="-122"/>
              <a:ea typeface="DengXian" pitchFamily="2" charset="-122"/>
            </a:endParaRPr>
          </a:p>
        </p:txBody>
      </p:sp>
      <p:sp>
        <p:nvSpPr>
          <p:cNvPr id="16" name="椭圆 15"/>
          <p:cNvSpPr/>
          <p:nvPr/>
        </p:nvSpPr>
        <p:spPr>
          <a:xfrm>
            <a:off x="849740" y="2739948"/>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2</a:t>
            </a:r>
            <a:endParaRPr lang="zh-CN" altLang="en-US" sz="1200" b="1" dirty="0">
              <a:solidFill>
                <a:schemeClr val="bg1"/>
              </a:solidFill>
              <a:latin typeface="DengXian" pitchFamily="2" charset="-122"/>
              <a:ea typeface="DengXian" pitchFamily="2" charset="-122"/>
            </a:endParaRPr>
          </a:p>
        </p:txBody>
      </p:sp>
      <p:sp>
        <p:nvSpPr>
          <p:cNvPr id="17" name="椭圆 16"/>
          <p:cNvSpPr/>
          <p:nvPr/>
        </p:nvSpPr>
        <p:spPr>
          <a:xfrm>
            <a:off x="849740" y="3384464"/>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3</a:t>
            </a:r>
            <a:endParaRPr lang="zh-CN" altLang="en-US" sz="1200" b="1" dirty="0">
              <a:solidFill>
                <a:schemeClr val="bg1"/>
              </a:solidFill>
              <a:latin typeface="DengXian" pitchFamily="2" charset="-122"/>
              <a:ea typeface="DengXian" pitchFamily="2" charset="-122"/>
            </a:endParaRPr>
          </a:p>
        </p:txBody>
      </p:sp>
      <p:sp>
        <p:nvSpPr>
          <p:cNvPr id="18" name="椭圆 17"/>
          <p:cNvSpPr/>
          <p:nvPr/>
        </p:nvSpPr>
        <p:spPr>
          <a:xfrm>
            <a:off x="849740" y="4004431"/>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4</a:t>
            </a:r>
            <a:endParaRPr lang="zh-CN" altLang="en-US" sz="1200" b="1" dirty="0">
              <a:solidFill>
                <a:schemeClr val="bg1"/>
              </a:solidFill>
              <a:latin typeface="DengXian" pitchFamily="2" charset="-122"/>
              <a:ea typeface="DengXian" pitchFamily="2" charset="-122"/>
            </a:endParaRPr>
          </a:p>
        </p:txBody>
      </p:sp>
      <p:sp>
        <p:nvSpPr>
          <p:cNvPr id="19" name="椭圆 18"/>
          <p:cNvSpPr/>
          <p:nvPr/>
        </p:nvSpPr>
        <p:spPr>
          <a:xfrm>
            <a:off x="849740" y="4641396"/>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5</a:t>
            </a:r>
            <a:endParaRPr lang="zh-CN" altLang="en-US" sz="1200" b="1" dirty="0">
              <a:solidFill>
                <a:schemeClr val="bg1"/>
              </a:solidFill>
              <a:latin typeface="DengXian" pitchFamily="2" charset="-122"/>
              <a:ea typeface="DengXian" pitchFamily="2" charset="-122"/>
            </a:endParaRPr>
          </a:p>
        </p:txBody>
      </p:sp>
      <p:sp>
        <p:nvSpPr>
          <p:cNvPr id="20" name="椭圆 19"/>
          <p:cNvSpPr/>
          <p:nvPr/>
        </p:nvSpPr>
        <p:spPr>
          <a:xfrm>
            <a:off x="849740" y="5278361"/>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6</a:t>
            </a:r>
            <a:endParaRPr lang="zh-CN" altLang="en-US" sz="1200" b="1" dirty="0">
              <a:solidFill>
                <a:schemeClr val="bg1"/>
              </a:solidFill>
              <a:latin typeface="DengXian" pitchFamily="2" charset="-122"/>
              <a:ea typeface="DengXian"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Down Arrow 476"/>
          <p:cNvSpPr/>
          <p:nvPr/>
        </p:nvSpPr>
        <p:spPr>
          <a:xfrm>
            <a:off x="7738605" y="3857963"/>
            <a:ext cx="284620" cy="856107"/>
          </a:xfrm>
          <a:prstGeom prst="downArrow">
            <a:avLst>
              <a:gd name="adj1" fmla="val 60367"/>
              <a:gd name="adj2" fmla="val 79469"/>
            </a:avLst>
          </a:prstGeom>
          <a:gradFill>
            <a:gsLst>
              <a:gs pos="0">
                <a:schemeClr val="bg1"/>
              </a:gs>
              <a:gs pos="78000">
                <a:schemeClr val="tx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2" name="文本占位符 1"/>
          <p:cNvSpPr>
            <a:spLocks noGrp="1"/>
          </p:cNvSpPr>
          <p:nvPr>
            <p:ph type="body" sz="quarter" idx="10"/>
          </p:nvPr>
        </p:nvSpPr>
        <p:spPr/>
        <p:txBody>
          <a:bodyPr>
            <a:normAutofit fontScale="92500" lnSpcReduction="20000"/>
          </a:bodyPr>
          <a:lstStyle/>
          <a:p>
            <a:r>
              <a:rPr kumimoji="1" lang="en-GB" altLang="zh-CN"/>
              <a:t>Leviatom </a:t>
            </a:r>
            <a:r>
              <a:rPr lang="en-GB" altLang="zh-CN"/>
              <a:t>Trust</a:t>
            </a:r>
            <a:r>
              <a:rPr kumimoji="1" lang="en-GB" altLang="zh-CN"/>
              <a:t> Layer </a:t>
            </a:r>
            <a:r>
              <a:rPr kumimoji="1" lang="en-US" altLang="zh-CN"/>
              <a:t>–</a:t>
            </a:r>
            <a:r>
              <a:rPr kumimoji="1" lang="en-GB" altLang="zh-CN"/>
              <a:t> </a:t>
            </a:r>
            <a:r>
              <a:rPr kumimoji="1" lang="en-US" altLang="zh-CN"/>
              <a:t>RepCloud &amp; NeuronVisor</a:t>
            </a:r>
            <a:endParaRPr kumimoji="1" lang="zh-CN" altLang="en-US" dirty="0">
              <a:solidFill>
                <a:srgbClr val="FF0000"/>
              </a:solidFill>
            </a:endParaRPr>
          </a:p>
          <a:p>
            <a:endParaRPr kumimoji="1" lang="zh-CN" altLang="en-US" dirty="0"/>
          </a:p>
        </p:txBody>
      </p:sp>
      <p:grpSp>
        <p:nvGrpSpPr>
          <p:cNvPr id="88" name="组合 87"/>
          <p:cNvGrpSpPr/>
          <p:nvPr/>
        </p:nvGrpSpPr>
        <p:grpSpPr>
          <a:xfrm>
            <a:off x="793765" y="1708807"/>
            <a:ext cx="5209747" cy="3803349"/>
            <a:chOff x="793765" y="1977012"/>
            <a:chExt cx="5209747" cy="3803349"/>
          </a:xfrm>
        </p:grpSpPr>
        <mc:AlternateContent xmlns:mc="http://schemas.openxmlformats.org/markup-compatibility/2006" xmlns:a14="http://schemas.microsoft.com/office/drawing/2010/main">
          <mc:Choice Requires="a14">
            <p:sp>
              <p:nvSpPr>
                <p:cNvPr id="4" name="矩形 3">
                  <a:extLst/>
                </p:cNvPr>
                <p:cNvSpPr/>
                <p:nvPr/>
              </p:nvSpPr>
              <p:spPr>
                <a:xfrm>
                  <a:off x="793765" y="1977012"/>
                  <a:ext cx="5209747" cy="3803349"/>
                </a:xfrm>
                <a:prstGeom prst="rect">
                  <a:avLst/>
                </a:prstGeom>
              </p:spPr>
              <p:txBody>
                <a:bodyPr wrap="square">
                  <a:spAutoFit/>
                </a:bodyPr>
                <a:lstStyle/>
                <a:p>
                  <a:pPr lvl="0">
                    <a:lnSpc>
                      <a:spcPct val="114000"/>
                    </a:lnSpc>
                    <a:spcAft>
                      <a:spcPts val="1200"/>
                    </a:spcAft>
                  </a:pPr>
                  <a:r>
                    <a:rPr lang="en-US" altLang="zh-CN" b="1" dirty="0">
                      <a:solidFill>
                        <a:prstClr val="black"/>
                      </a:solidFill>
                      <a:latin typeface="DengXian" panose="02010600030101010101" pitchFamily="2" charset="-122"/>
                      <a:ea typeface="DengXian" panose="02010600030101010101" pitchFamily="2" charset="-122"/>
                    </a:rPr>
                    <a:t>Build up reputation network.</a:t>
                  </a:r>
                </a:p>
                <a:p>
                  <a:pPr marL="268288">
                    <a:lnSpc>
                      <a:spcPct val="114000"/>
                    </a:lnSpc>
                    <a:spcAft>
                      <a:spcPts val="1200"/>
                    </a:spcAft>
                    <a:buClr>
                      <a:srgbClr val="6E829E"/>
                    </a:buClr>
                  </a:pPr>
                  <a:r>
                    <a:rPr lang="en-US" altLang="zh-CN" sz="1400" dirty="0">
                      <a:latin typeface="DengXian" panose="02010600030101010101" pitchFamily="2" charset="-122"/>
                      <a:ea typeface="DengXian" panose="02010600030101010101" pitchFamily="2" charset="-122"/>
                    </a:rPr>
                    <a:t>RepCloud is an attestation network that each node will periodically perform the attestation to its neighbors in the network and disseminate the trust information to the neighbors in </a:t>
                  </a:r>
                  <a:r>
                    <a:rPr lang="en-US" altLang="zh-CN" sz="1400" dirty="0">
                      <a:latin typeface="DengXian" panose="02010600030101010101" pitchFamily="2" charset="-122"/>
                    </a:rPr>
                    <a:t>a "gossip</a:t>
                  </a:r>
                  <a:r>
                    <a:rPr lang="en-US" altLang="zh-CN" sz="1400" dirty="0">
                      <a:latin typeface="DengXian" panose="02010600030101010101" pitchFamily="2" charset="-122"/>
                      <a:ea typeface="DengXian" panose="02010600030101010101" pitchFamily="2" charset="-122"/>
                    </a:rPr>
                    <a:t>"</a:t>
                  </a:r>
                  <a:r>
                    <a:rPr lang="zh-CN" altLang="en-US" sz="1400" dirty="0">
                      <a:latin typeface="DengXian" panose="02010600030101010101" pitchFamily="2" charset="-122"/>
                      <a:ea typeface="DengXian" panose="02010600030101010101" pitchFamily="2" charset="-122"/>
                    </a:rPr>
                    <a:t> </a:t>
                  </a:r>
                  <a:r>
                    <a:rPr lang="en-US" altLang="zh-CN" sz="1400" dirty="0">
                      <a:latin typeface="DengXian" panose="02010600030101010101" pitchFamily="2" charset="-122"/>
                      <a:ea typeface="DengXian" panose="02010600030101010101" pitchFamily="2" charset="-122"/>
                    </a:rPr>
                    <a:t>like manner. </a:t>
                  </a:r>
                </a:p>
                <a:p>
                  <a:pPr marL="268288">
                    <a:lnSpc>
                      <a:spcPct val="114000"/>
                    </a:lnSpc>
                    <a:spcAft>
                      <a:spcPts val="1200"/>
                    </a:spcAft>
                    <a:buClr>
                      <a:srgbClr val="6E829E"/>
                    </a:buClr>
                  </a:pPr>
                  <a:r>
                    <a:rPr lang="en-US" altLang="zh-CN" sz="1400" dirty="0">
                      <a:latin typeface="DengXian" panose="02010600030101010101" pitchFamily="2" charset="-122"/>
                      <a:ea typeface="DengXian" panose="02010600030101010101" pitchFamily="2" charset="-122"/>
                    </a:rPr>
                    <a:t>Due to the </a:t>
                  </a:r>
                  <a:r>
                    <a:rPr lang="en-US" altLang="zh-CN" sz="1400" dirty="0">
                      <a:latin typeface="DengXian" panose="02010600030101010101" pitchFamily="2" charset="-122"/>
                    </a:rPr>
                    <a:t>"small world"</a:t>
                  </a:r>
                  <a:r>
                    <a:rPr lang="zh-CN" altLang="en-US" sz="1400" dirty="0">
                      <a:latin typeface="DengXian" panose="02010600030101010101" pitchFamily="2" charset="-122"/>
                      <a:ea typeface="DengXian" panose="02010600030101010101" pitchFamily="2" charset="-122"/>
                    </a:rPr>
                    <a:t> </a:t>
                  </a:r>
                  <a:r>
                    <a:rPr lang="en-US" altLang="zh-CN" sz="1400" dirty="0">
                      <a:latin typeface="DengXian" panose="02010600030101010101" pitchFamily="2" charset="-122"/>
                      <a:ea typeface="DengXian" panose="02010600030101010101" pitchFamily="2" charset="-122"/>
                    </a:rPr>
                    <a:t>network topology feature, two hops of information passing is enough for each node to gather information about the whole network's trust. </a:t>
                  </a:r>
                </a:p>
                <a:p>
                  <a:pPr marL="268288">
                    <a:lnSpc>
                      <a:spcPct val="114000"/>
                    </a:lnSpc>
                    <a:spcAft>
                      <a:spcPts val="1200"/>
                    </a:spcAft>
                    <a:buClr>
                      <a:srgbClr val="6E829E"/>
                    </a:buClr>
                  </a:pPr>
                  <a:r>
                    <a:rPr lang="en-US" altLang="zh-CN" sz="1400" dirty="0">
                      <a:latin typeface="DengXian" panose="02010600030101010101" pitchFamily="2" charset="-122"/>
                      <a:ea typeface="DengXian" panose="02010600030101010101" pitchFamily="2" charset="-122"/>
                    </a:rPr>
                    <a:t>NeuronVisor is the data structure in each node to maintain the network's trust information. It's an </a:t>
                  </a:r>
                  <a14:m>
                    <m:oMath xmlns:m="http://schemas.openxmlformats.org/officeDocument/2006/math">
                      <m:r>
                        <a:rPr lang="en-US" altLang="zh-CN" sz="1400" b="0" i="1" smtClean="0">
                          <a:latin typeface="Cambria Math" charset="0"/>
                          <a:ea typeface="DengXian" panose="02010600030101010101" pitchFamily="2" charset="-122"/>
                        </a:rPr>
                        <m:t>𝑁</m:t>
                      </m:r>
                      <m:r>
                        <a:rPr lang="en-US" altLang="zh-CN" sz="1400" b="0" i="1" smtClean="0">
                          <a:latin typeface="Cambria Math" charset="0"/>
                          <a:ea typeface="Cambria Math" charset="0"/>
                          <a:cs typeface="Cambria Math" charset="0"/>
                        </a:rPr>
                        <m:t>×</m:t>
                      </m:r>
                      <m:r>
                        <a:rPr lang="en-US" altLang="zh-CN" sz="1400" b="0" i="1" smtClean="0">
                          <a:latin typeface="Cambria Math" charset="0"/>
                          <a:ea typeface="Cambria Math" charset="0"/>
                          <a:cs typeface="Cambria Math" charset="0"/>
                        </a:rPr>
                        <m:t>𝑁</m:t>
                      </m:r>
                    </m:oMath>
                  </a14:m>
                  <a:r>
                    <a:rPr lang="en-US" altLang="zh-CN" sz="1400" dirty="0">
                      <a:latin typeface="DengXian" panose="02010600030101010101" pitchFamily="2" charset="-122"/>
                      <a:ea typeface="DengXian" panose="02010600030101010101" pitchFamily="2" charset="-122"/>
                    </a:rPr>
                    <a:t> matrix, and each entry position in the matrix is an T bit bit vector representing the attestation score of different time, which shift to right 1 bit per attestation period.</a:t>
                  </a:r>
                </a:p>
              </p:txBody>
            </p:sp>
          </mc:Choice>
          <mc:Fallback xmlns="">
            <p:sp>
              <p:nvSpPr>
                <p:cNvPr id="4" name="矩形 3"/>
                <p:cNvSpPr>
                  <a:spLocks noRot="1" noChangeAspect="1" noMove="1" noResize="1" noEditPoints="1" noAdjustHandles="1" noChangeArrowheads="1" noChangeShapeType="1" noTextEdit="1"/>
                </p:cNvSpPr>
                <p:nvPr/>
              </p:nvSpPr>
              <p:spPr>
                <a:xfrm>
                  <a:off x="793765" y="1977012"/>
                  <a:ext cx="5209747" cy="3803349"/>
                </a:xfrm>
                <a:prstGeom prst="rect">
                  <a:avLst/>
                </a:prstGeom>
                <a:blipFill rotWithShape="1">
                  <a:blip r:embed="rId3"/>
                  <a:stretch>
                    <a:fillRect l="-973" t="-333" r="-1217" b="-667"/>
                  </a:stretch>
                </a:blipFill>
              </p:spPr>
              <p:txBody>
                <a:bodyPr/>
                <a:lstStyle/>
                <a:p>
                  <a:r>
                    <a:rPr lang="zh-CN" altLang="en-US">
                      <a:noFill/>
                    </a:rPr>
                    <a:t> </a:t>
                  </a:r>
                  <a:endParaRPr lang="zh-CN" altLang="en-US">
                    <a:noFill/>
                  </a:endParaRPr>
                </a:p>
              </p:txBody>
            </p:sp>
          </mc:Fallback>
        </mc:AlternateContent>
        <p:sp>
          <p:nvSpPr>
            <p:cNvPr id="15" name="椭圆 14"/>
            <p:cNvSpPr/>
            <p:nvPr/>
          </p:nvSpPr>
          <p:spPr>
            <a:xfrm>
              <a:off x="849740" y="2514617"/>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1</a:t>
              </a:r>
              <a:endParaRPr lang="zh-CN" altLang="en-US" sz="1200" b="1" dirty="0">
                <a:solidFill>
                  <a:schemeClr val="bg1"/>
                </a:solidFill>
                <a:latin typeface="DengXian" pitchFamily="2" charset="-122"/>
                <a:ea typeface="DengXian" pitchFamily="2" charset="-122"/>
              </a:endParaRPr>
            </a:p>
          </p:txBody>
        </p:sp>
        <p:sp>
          <p:nvSpPr>
            <p:cNvPr id="16" name="椭圆 15"/>
            <p:cNvSpPr/>
            <p:nvPr/>
          </p:nvSpPr>
          <p:spPr>
            <a:xfrm>
              <a:off x="849740" y="3583801"/>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2</a:t>
              </a:r>
              <a:endParaRPr lang="zh-CN" altLang="en-US" sz="1200" b="1" dirty="0">
                <a:solidFill>
                  <a:schemeClr val="bg1"/>
                </a:solidFill>
                <a:latin typeface="DengXian" pitchFamily="2" charset="-122"/>
                <a:ea typeface="DengXian" pitchFamily="2" charset="-122"/>
              </a:endParaRPr>
            </a:p>
          </p:txBody>
        </p:sp>
        <p:sp>
          <p:nvSpPr>
            <p:cNvPr id="17" name="椭圆 16"/>
            <p:cNvSpPr/>
            <p:nvPr/>
          </p:nvSpPr>
          <p:spPr>
            <a:xfrm>
              <a:off x="849740" y="4469007"/>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3</a:t>
              </a:r>
              <a:endParaRPr lang="zh-CN" altLang="en-US" sz="1200" b="1" dirty="0">
                <a:solidFill>
                  <a:schemeClr val="bg1"/>
                </a:solidFill>
                <a:latin typeface="DengXian" pitchFamily="2" charset="-122"/>
                <a:ea typeface="DengXian" pitchFamily="2" charset="-122"/>
              </a:endParaRPr>
            </a:p>
          </p:txBody>
        </p:sp>
      </p:grpSp>
      <p:graphicFrame>
        <p:nvGraphicFramePr>
          <p:cNvPr id="9" name="Table 8"/>
          <p:cNvGraphicFramePr>
            <a:graphicFrameLocks noGrp="1"/>
          </p:cNvGraphicFramePr>
          <p:nvPr/>
        </p:nvGraphicFramePr>
        <p:xfrm>
          <a:off x="6836312" y="4748337"/>
          <a:ext cx="3883892" cy="1463040"/>
        </p:xfrm>
        <a:graphic>
          <a:graphicData uri="http://schemas.openxmlformats.org/drawingml/2006/table">
            <a:tbl>
              <a:tblPr firstRow="1" bandRow="1">
                <a:tableStyleId>{5C22544A-7EE6-4342-B048-85BDC9FD1C3A}</a:tableStyleId>
              </a:tblPr>
              <a:tblGrid>
                <a:gridCol w="970973">
                  <a:extLst>
                    <a:ext uri="{9D8B030D-6E8A-4147-A177-3AD203B41FA5}">
                      <a16:colId xmlns:a16="http://schemas.microsoft.com/office/drawing/2014/main" xmlns="" val="20000"/>
                    </a:ext>
                  </a:extLst>
                </a:gridCol>
                <a:gridCol w="970973">
                  <a:extLst>
                    <a:ext uri="{9D8B030D-6E8A-4147-A177-3AD203B41FA5}">
                      <a16:colId xmlns:a16="http://schemas.microsoft.com/office/drawing/2014/main" xmlns="" val="20001"/>
                    </a:ext>
                  </a:extLst>
                </a:gridCol>
                <a:gridCol w="970973">
                  <a:extLst>
                    <a:ext uri="{9D8B030D-6E8A-4147-A177-3AD203B41FA5}">
                      <a16:colId xmlns:a16="http://schemas.microsoft.com/office/drawing/2014/main" xmlns="" val="20002"/>
                    </a:ext>
                  </a:extLst>
                </a:gridCol>
                <a:gridCol w="970973">
                  <a:extLst>
                    <a:ext uri="{9D8B030D-6E8A-4147-A177-3AD203B41FA5}">
                      <a16:colId xmlns:a16="http://schemas.microsoft.com/office/drawing/2014/main" xmlns="" val="20003"/>
                    </a:ext>
                  </a:extLst>
                </a:gridCol>
              </a:tblGrid>
              <a:tr h="328353">
                <a:tc>
                  <a:txBody>
                    <a:bodyPr/>
                    <a:lstStyle/>
                    <a:p>
                      <a:endParaRPr lang="zh-CN"/>
                    </a:p>
                  </a:txBody>
                  <a:tcPr>
                    <a:blipFill>
                      <a:blip r:embed="rId4"/>
                      <a:stretch>
                        <a:fillRect l="-1299" t="-3846" r="-300000" b="-303846"/>
                      </a:stretch>
                    </a:blipFill>
                  </a:tcPr>
                </a:tc>
                <a:tc>
                  <a:txBody>
                    <a:bodyPr/>
                    <a:lstStyle/>
                    <a:p>
                      <a:pPr algn="ctr"/>
                      <a:r>
                        <a:rPr lang="en-US" sz="1200" dirty="0"/>
                        <a:t>……</a:t>
                      </a:r>
                    </a:p>
                  </a:txBody>
                  <a:tcPr>
                    <a:solidFill>
                      <a:schemeClr val="bg2"/>
                    </a:solidFill>
                  </a:tcPr>
                </a:tc>
                <a:tc>
                  <a:txBody>
                    <a:bodyPr/>
                    <a:lstStyle/>
                    <a:p>
                      <a:pPr algn="ctr"/>
                      <a:r>
                        <a:rPr lang="en-US" sz="1200" dirty="0"/>
                        <a:t>……</a:t>
                      </a:r>
                    </a:p>
                  </a:txBody>
                  <a:tcPr>
                    <a:solidFill>
                      <a:schemeClr val="bg2"/>
                    </a:solidFill>
                  </a:tcPr>
                </a:tc>
                <a:tc>
                  <a:txBody>
                    <a:bodyPr/>
                    <a:lstStyle/>
                    <a:p>
                      <a:endParaRPr lang="zh-CN"/>
                    </a:p>
                  </a:txBody>
                  <a:tcPr>
                    <a:blipFill>
                      <a:blip r:embed="rId4"/>
                      <a:stretch>
                        <a:fillRect l="-300000" t="-3846" r="-1299" b="-303846"/>
                      </a:stretch>
                    </a:blipFill>
                  </a:tcPr>
                </a:tc>
                <a:extLst>
                  <a:ext uri="{0D108BD9-81ED-4DB2-BD59-A6C34878D82A}">
                    <a16:rowId xmlns:a16="http://schemas.microsoft.com/office/drawing/2014/main" xmlns="" val="10000"/>
                  </a:ext>
                </a:extLst>
              </a:tr>
              <a:tr h="328353">
                <a:tc>
                  <a:txBody>
                    <a:bodyPr/>
                    <a:lstStyle/>
                    <a:p>
                      <a:endParaRPr lang="zh-CN"/>
                    </a:p>
                  </a:txBody>
                  <a:tcPr>
                    <a:blipFill>
                      <a:blip r:embed="rId4"/>
                      <a:stretch>
                        <a:fillRect l="-1299" t="-100000" r="-300000" b="-192593"/>
                      </a:stretch>
                    </a:blipFill>
                  </a:tcPr>
                </a:tc>
                <a:tc>
                  <a:txBody>
                    <a:bodyPr/>
                    <a:lstStyle/>
                    <a:p>
                      <a:pPr algn="ctr"/>
                      <a:r>
                        <a:rPr lang="en-US" sz="1200" dirty="0"/>
                        <a:t>……</a:t>
                      </a:r>
                    </a:p>
                  </a:txBody>
                  <a:tcPr>
                    <a:solidFill>
                      <a:srgbClr val="D6DCE5"/>
                    </a:solidFill>
                  </a:tcPr>
                </a:tc>
                <a:tc>
                  <a:txBody>
                    <a:bodyPr/>
                    <a:lstStyle/>
                    <a:p>
                      <a:pPr algn="ctr"/>
                      <a:r>
                        <a:rPr lang="en-US" sz="1200" dirty="0"/>
                        <a:t>……</a:t>
                      </a:r>
                    </a:p>
                  </a:txBody>
                  <a:tcPr>
                    <a:solidFill>
                      <a:srgbClr val="D6DCE5"/>
                    </a:solidFill>
                  </a:tcPr>
                </a:tc>
                <a:tc>
                  <a:txBody>
                    <a:bodyPr/>
                    <a:lstStyle/>
                    <a:p>
                      <a:endParaRPr lang="zh-CN"/>
                    </a:p>
                  </a:txBody>
                  <a:tcPr>
                    <a:blipFill>
                      <a:blip r:embed="rId4"/>
                      <a:stretch>
                        <a:fillRect l="-300000" t="-100000" r="-1299" b="-192593"/>
                      </a:stretch>
                    </a:blipFill>
                  </a:tcPr>
                </a:tc>
                <a:extLst>
                  <a:ext uri="{0D108BD9-81ED-4DB2-BD59-A6C34878D82A}">
                    <a16:rowId xmlns:a16="http://schemas.microsoft.com/office/drawing/2014/main" xmlns="" val="10001"/>
                  </a:ext>
                </a:extLst>
              </a:tr>
              <a:tr h="328353">
                <a:tc>
                  <a:txBody>
                    <a:bodyPr/>
                    <a:lstStyle/>
                    <a:p>
                      <a:endParaRPr lang="zh-CN"/>
                    </a:p>
                  </a:txBody>
                  <a:tcPr>
                    <a:blipFill>
                      <a:blip r:embed="rId4"/>
                      <a:stretch>
                        <a:fillRect l="-1299" t="-207692" r="-300000" b="-100000"/>
                      </a:stretch>
                    </a:blipFill>
                  </a:tcPr>
                </a:tc>
                <a:tc>
                  <a:txBody>
                    <a:bodyPr/>
                    <a:lstStyle/>
                    <a:p>
                      <a:pPr algn="ctr"/>
                      <a:r>
                        <a:rPr lang="en-US" sz="1200" dirty="0"/>
                        <a:t>……</a:t>
                      </a:r>
                    </a:p>
                  </a:txBody>
                  <a:tcPr>
                    <a:solidFill>
                      <a:srgbClr val="D6DCE5"/>
                    </a:solidFill>
                  </a:tcPr>
                </a:tc>
                <a:tc>
                  <a:txBody>
                    <a:bodyPr/>
                    <a:lstStyle/>
                    <a:p>
                      <a:pPr algn="ctr"/>
                      <a:r>
                        <a:rPr lang="en-US" sz="1200" dirty="0"/>
                        <a:t>……</a:t>
                      </a:r>
                    </a:p>
                  </a:txBody>
                  <a:tcPr>
                    <a:solidFill>
                      <a:srgbClr val="D6DCE5"/>
                    </a:solidFill>
                  </a:tcPr>
                </a:tc>
                <a:tc>
                  <a:txBody>
                    <a:bodyPr/>
                    <a:lstStyle/>
                    <a:p>
                      <a:endParaRPr lang="zh-CN"/>
                    </a:p>
                  </a:txBody>
                  <a:tcPr>
                    <a:blipFill>
                      <a:blip r:embed="rId4"/>
                      <a:stretch>
                        <a:fillRect l="-300000" t="-207692" r="-1299" b="-100000"/>
                      </a:stretch>
                    </a:blipFill>
                  </a:tcPr>
                </a:tc>
                <a:extLst>
                  <a:ext uri="{0D108BD9-81ED-4DB2-BD59-A6C34878D82A}">
                    <a16:rowId xmlns:a16="http://schemas.microsoft.com/office/drawing/2014/main" xmlns="" val="10002"/>
                  </a:ext>
                </a:extLst>
              </a:tr>
              <a:tr h="324549">
                <a:tc>
                  <a:txBody>
                    <a:bodyPr/>
                    <a:lstStyle/>
                    <a:p>
                      <a:endParaRPr lang="zh-CN"/>
                    </a:p>
                  </a:txBody>
                  <a:tcPr>
                    <a:blipFill>
                      <a:blip r:embed="rId4"/>
                      <a:stretch>
                        <a:fillRect l="-1299" t="-307692" r="-300000"/>
                      </a:stretch>
                    </a:blipFill>
                  </a:tcPr>
                </a:tc>
                <a:tc>
                  <a:txBody>
                    <a:bodyPr/>
                    <a:lstStyle/>
                    <a:p>
                      <a:pPr algn="ctr"/>
                      <a:r>
                        <a:rPr lang="en-US" sz="1200" dirty="0"/>
                        <a:t>……</a:t>
                      </a:r>
                    </a:p>
                  </a:txBody>
                  <a:tcPr>
                    <a:solidFill>
                      <a:srgbClr val="D6DCE5"/>
                    </a:solidFill>
                  </a:tcPr>
                </a:tc>
                <a:tc>
                  <a:txBody>
                    <a:bodyPr/>
                    <a:lstStyle/>
                    <a:p>
                      <a:pPr algn="ctr"/>
                      <a:r>
                        <a:rPr lang="en-US" sz="1200" dirty="0"/>
                        <a:t>……</a:t>
                      </a:r>
                    </a:p>
                  </a:txBody>
                  <a:tcPr>
                    <a:solidFill>
                      <a:srgbClr val="D6DCE5"/>
                    </a:solidFill>
                  </a:tcPr>
                </a:tc>
                <a:tc>
                  <a:txBody>
                    <a:bodyPr/>
                    <a:lstStyle/>
                    <a:p>
                      <a:endParaRPr lang="zh-CN"/>
                    </a:p>
                  </a:txBody>
                  <a:tcPr>
                    <a:blipFill>
                      <a:blip r:embed="rId4"/>
                      <a:stretch>
                        <a:fillRect l="-300000" t="-307692" r="-1299"/>
                      </a:stretch>
                    </a:blipFill>
                  </a:tcPr>
                </a:tc>
                <a:extLst>
                  <a:ext uri="{0D108BD9-81ED-4DB2-BD59-A6C34878D82A}">
                    <a16:rowId xmlns:a16="http://schemas.microsoft.com/office/drawing/2014/main" xmlns="" val="10003"/>
                  </a:ext>
                </a:extLst>
              </a:tr>
            </a:tbl>
          </a:graphicData>
        </a:graphic>
      </p:graphicFrame>
      <p:sp>
        <p:nvSpPr>
          <p:cNvPr id="21" name="TextBox 20"/>
          <p:cNvSpPr txBox="1"/>
          <p:nvPr/>
        </p:nvSpPr>
        <p:spPr>
          <a:xfrm>
            <a:off x="9344882" y="6095892"/>
            <a:ext cx="1358064" cy="338554"/>
          </a:xfrm>
          <a:prstGeom prst="rect">
            <a:avLst/>
          </a:prstGeom>
          <a:noFill/>
        </p:spPr>
        <p:txBody>
          <a:bodyPr wrap="none" rtlCol="0">
            <a:spAutoFit/>
          </a:bodyPr>
          <a:lstStyle/>
          <a:p>
            <a:pPr algn="r"/>
            <a:r>
              <a:rPr lang="en-US" sz="1600" b="1" dirty="0">
                <a:latin typeface="DengXian" pitchFamily="2" charset="-122"/>
                <a:ea typeface="DengXian" pitchFamily="2" charset="-122"/>
              </a:rPr>
              <a:t>NeuronVisor</a:t>
            </a:r>
          </a:p>
        </p:txBody>
      </p:sp>
      <p:grpSp>
        <p:nvGrpSpPr>
          <p:cNvPr id="87" name="组合 86"/>
          <p:cNvGrpSpPr/>
          <p:nvPr/>
        </p:nvGrpSpPr>
        <p:grpSpPr>
          <a:xfrm>
            <a:off x="6864564" y="1475070"/>
            <a:ext cx="3827389" cy="2826459"/>
            <a:chOff x="6897628" y="1212483"/>
            <a:chExt cx="3827389" cy="2826459"/>
          </a:xfrm>
        </p:grpSpPr>
        <p:sp>
          <p:nvSpPr>
            <p:cNvPr id="65" name="Rectangle 14"/>
            <p:cNvSpPr/>
            <p:nvPr/>
          </p:nvSpPr>
          <p:spPr>
            <a:xfrm>
              <a:off x="7876194" y="1322637"/>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7,4</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67" name="Rectangle 14"/>
            <p:cNvSpPr/>
            <p:nvPr/>
          </p:nvSpPr>
          <p:spPr>
            <a:xfrm>
              <a:off x="7841959" y="1676492"/>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7,3</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83" name="椭圆 82"/>
            <p:cNvSpPr/>
            <p:nvPr/>
          </p:nvSpPr>
          <p:spPr>
            <a:xfrm>
              <a:off x="7412133" y="2937936"/>
              <a:ext cx="982128" cy="982128"/>
            </a:xfrm>
            <a:prstGeom prst="ellipse">
              <a:avLst/>
            </a:prstGeom>
            <a:gradFill flip="none" rotWithShape="1">
              <a:gsLst>
                <a:gs pos="36000">
                  <a:schemeClr val="tx2">
                    <a:alpha val="0"/>
                  </a:schemeClr>
                </a:gs>
                <a:gs pos="99000">
                  <a:schemeClr val="tx2">
                    <a:alpha val="23000"/>
                  </a:schemeClr>
                </a:gs>
              </a:gsLst>
              <a:path path="circle">
                <a:fillToRect l="50000" t="50000" r="50000" b="50000"/>
              </a:path>
              <a:tileRect/>
            </a:gradFill>
            <a:ln w="15875">
              <a:solidFill>
                <a:schemeClr val="bg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 name="Straight Arrow Connector 107"/>
            <p:cNvCxnSpPr>
              <a:stCxn id="22" idx="1"/>
            </p:cNvCxnSpPr>
            <p:nvPr/>
          </p:nvCxnSpPr>
          <p:spPr>
            <a:xfrm flipH="1" flipV="1">
              <a:off x="7548180" y="2756890"/>
              <a:ext cx="217726" cy="536675"/>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29" name="Straight Arrow Connector 107"/>
            <p:cNvCxnSpPr>
              <a:stCxn id="22" idx="2"/>
            </p:cNvCxnSpPr>
            <p:nvPr/>
          </p:nvCxnSpPr>
          <p:spPr>
            <a:xfrm flipH="1">
              <a:off x="7176238" y="3436239"/>
              <a:ext cx="530570" cy="36862"/>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9633051" y="3700388"/>
              <a:ext cx="1091966" cy="338554"/>
            </a:xfrm>
            <a:prstGeom prst="rect">
              <a:avLst/>
            </a:prstGeom>
            <a:noFill/>
          </p:spPr>
          <p:txBody>
            <a:bodyPr wrap="none" rtlCol="0">
              <a:spAutoFit/>
            </a:bodyPr>
            <a:lstStyle/>
            <a:p>
              <a:pPr algn="r"/>
              <a:r>
                <a:rPr lang="en-US" sz="1600" b="1" dirty="0">
                  <a:latin typeface="DengXian" pitchFamily="2" charset="-122"/>
                  <a:ea typeface="DengXian" pitchFamily="2" charset="-122"/>
                </a:rPr>
                <a:t>RepCloud</a:t>
              </a:r>
            </a:p>
          </p:txBody>
        </p:sp>
        <p:sp>
          <p:nvSpPr>
            <p:cNvPr id="14" name="Rectangle 14"/>
            <p:cNvSpPr/>
            <p:nvPr/>
          </p:nvSpPr>
          <p:spPr>
            <a:xfrm>
              <a:off x="8730587" y="1220381"/>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7,8</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19" name="Rectangle 14"/>
            <p:cNvSpPr/>
            <p:nvPr/>
          </p:nvSpPr>
          <p:spPr>
            <a:xfrm>
              <a:off x="9783531" y="2843946"/>
              <a:ext cx="403543" cy="403543"/>
            </a:xfrm>
            <a:prstGeom prst="ellipse">
              <a:avLst/>
            </a:prstGeom>
            <a:gradFill flip="none" rotWithShape="1">
              <a:gsLst>
                <a:gs pos="0">
                  <a:schemeClr val="accent2"/>
                </a:gs>
                <a:gs pos="99000">
                  <a:schemeClr val="accent1"/>
                </a:gs>
              </a:gsLst>
              <a:lin ang="0" scaled="1"/>
              <a:tileRect/>
            </a:grad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bg1"/>
                  </a:solidFill>
                  <a:latin typeface="Microsoft YaHei" charset="-122"/>
                  <a:ea typeface="Microsoft YaHei" charset="-122"/>
                </a:rPr>
                <a:t>N</a:t>
              </a:r>
              <a:r>
                <a:rPr kumimoji="1" lang="en-US" altLang="zh-CN" sz="1200" baseline="-25000" dirty="0">
                  <a:solidFill>
                    <a:schemeClr val="bg1"/>
                  </a:solidFill>
                  <a:latin typeface="Microsoft YaHei" charset="-122"/>
                  <a:ea typeface="Microsoft YaHei" charset="-122"/>
                </a:rPr>
                <a:t>c5</a:t>
              </a:r>
              <a:endParaRPr kumimoji="1" lang="zh-CN" altLang="en-US" sz="1200" baseline="-25000" dirty="0">
                <a:solidFill>
                  <a:schemeClr val="bg1"/>
                </a:solidFill>
                <a:latin typeface="Microsoft YaHei" charset="-122"/>
                <a:ea typeface="Microsoft YaHei" charset="-122"/>
              </a:endParaRPr>
            </a:p>
          </p:txBody>
        </p:sp>
        <p:sp>
          <p:nvSpPr>
            <p:cNvPr id="20" name="Rectangle 14"/>
            <p:cNvSpPr/>
            <p:nvPr/>
          </p:nvSpPr>
          <p:spPr>
            <a:xfrm>
              <a:off x="7346408" y="2353346"/>
              <a:ext cx="403543" cy="403543"/>
            </a:xfrm>
            <a:prstGeom prst="ellipse">
              <a:avLst/>
            </a:prstGeom>
            <a:gradFill flip="none" rotWithShape="1">
              <a:gsLst>
                <a:gs pos="0">
                  <a:schemeClr val="accent4"/>
                </a:gs>
                <a:gs pos="99000">
                  <a:schemeClr val="accent3"/>
                </a:gs>
              </a:gsLst>
              <a:lin ang="0" scaled="1"/>
              <a:tileRect/>
            </a:grad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bg1"/>
                  </a:solidFill>
                  <a:latin typeface="Microsoft YaHei" charset="-122"/>
                  <a:ea typeface="Microsoft YaHei" charset="-122"/>
                </a:rPr>
                <a:t>N</a:t>
              </a:r>
              <a:r>
                <a:rPr kumimoji="1" lang="en-US" altLang="zh-CN" sz="1200" baseline="-25000" dirty="0">
                  <a:solidFill>
                    <a:schemeClr val="bg1"/>
                  </a:solidFill>
                  <a:latin typeface="Microsoft YaHei" charset="-122"/>
                  <a:ea typeface="Microsoft YaHei" charset="-122"/>
                </a:rPr>
                <a:t>b3</a:t>
              </a:r>
              <a:endParaRPr kumimoji="1" lang="zh-CN" altLang="en-US" sz="1200" baseline="-25000" dirty="0">
                <a:solidFill>
                  <a:schemeClr val="bg1"/>
                </a:solidFill>
                <a:latin typeface="Microsoft YaHei" charset="-122"/>
                <a:ea typeface="Microsoft YaHei" charset="-122"/>
              </a:endParaRPr>
            </a:p>
          </p:txBody>
        </p:sp>
        <p:sp>
          <p:nvSpPr>
            <p:cNvPr id="22" name="Rectangle 14"/>
            <p:cNvSpPr/>
            <p:nvPr/>
          </p:nvSpPr>
          <p:spPr>
            <a:xfrm>
              <a:off x="7706808" y="3234467"/>
              <a:ext cx="403543" cy="403543"/>
            </a:xfrm>
            <a:prstGeom prst="ellipse">
              <a:avLst/>
            </a:prstGeom>
            <a:gradFill flip="none" rotWithShape="1">
              <a:gsLst>
                <a:gs pos="0">
                  <a:schemeClr val="bg2"/>
                </a:gs>
                <a:gs pos="100000">
                  <a:schemeClr val="tx2"/>
                </a:gs>
              </a:gsLst>
              <a:lin ang="0" scaled="1"/>
              <a:tileRect/>
            </a:grad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bg1"/>
                  </a:solidFill>
                  <a:latin typeface="Microsoft YaHei" charset="-122"/>
                  <a:ea typeface="Microsoft YaHei" charset="-122"/>
                </a:rPr>
                <a:t>N</a:t>
              </a:r>
              <a:r>
                <a:rPr kumimoji="1" lang="en-US" altLang="zh-CN" sz="1200" baseline="-25000" dirty="0">
                  <a:solidFill>
                    <a:schemeClr val="bg1"/>
                  </a:solidFill>
                  <a:latin typeface="Microsoft YaHei" charset="-122"/>
                  <a:ea typeface="Microsoft YaHei" charset="-122"/>
                </a:rPr>
                <a:t>a0</a:t>
              </a:r>
              <a:endParaRPr kumimoji="1" lang="zh-CN" altLang="en-US" sz="1200" baseline="-25000" dirty="0">
                <a:solidFill>
                  <a:schemeClr val="bg1"/>
                </a:solidFill>
                <a:latin typeface="Microsoft YaHei" charset="-122"/>
                <a:ea typeface="Microsoft YaHei" charset="-122"/>
              </a:endParaRPr>
            </a:p>
          </p:txBody>
        </p:sp>
        <p:sp>
          <p:nvSpPr>
            <p:cNvPr id="23" name="Rectangle 14"/>
            <p:cNvSpPr/>
            <p:nvPr/>
          </p:nvSpPr>
          <p:spPr>
            <a:xfrm>
              <a:off x="8735507" y="2474138"/>
              <a:ext cx="403543" cy="403543"/>
            </a:xfrm>
            <a:prstGeom prst="ellipse">
              <a:avLst/>
            </a:prstGeom>
            <a:gradFill flip="none" rotWithShape="1">
              <a:gsLst>
                <a:gs pos="0">
                  <a:schemeClr val="accent4"/>
                </a:gs>
                <a:gs pos="99000">
                  <a:schemeClr val="accent3"/>
                </a:gs>
              </a:gsLst>
              <a:lin ang="0" scaled="1"/>
              <a:tileRect/>
            </a:grad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bg1"/>
                  </a:solidFill>
                  <a:latin typeface="Microsoft YaHei" charset="-122"/>
                  <a:ea typeface="Microsoft YaHei" charset="-122"/>
                </a:rPr>
                <a:t>N</a:t>
              </a:r>
              <a:r>
                <a:rPr kumimoji="1" lang="en-US" altLang="zh-CN" sz="1200" baseline="-25000" dirty="0">
                  <a:solidFill>
                    <a:schemeClr val="bg1"/>
                  </a:solidFill>
                  <a:latin typeface="Microsoft YaHei" charset="-122"/>
                  <a:ea typeface="Microsoft YaHei" charset="-122"/>
                </a:rPr>
                <a:t>b1</a:t>
              </a:r>
              <a:endParaRPr kumimoji="1" lang="zh-CN" altLang="en-US" sz="1200" baseline="-25000" dirty="0">
                <a:solidFill>
                  <a:schemeClr val="bg1"/>
                </a:solidFill>
                <a:latin typeface="Microsoft YaHei" charset="-122"/>
                <a:ea typeface="Microsoft YaHei" charset="-122"/>
              </a:endParaRPr>
            </a:p>
          </p:txBody>
        </p:sp>
        <p:sp>
          <p:nvSpPr>
            <p:cNvPr id="24" name="Rectangle 14"/>
            <p:cNvSpPr/>
            <p:nvPr/>
          </p:nvSpPr>
          <p:spPr>
            <a:xfrm>
              <a:off x="8994345" y="3233396"/>
              <a:ext cx="403543" cy="403543"/>
            </a:xfrm>
            <a:prstGeom prst="ellipse">
              <a:avLst/>
            </a:prstGeom>
            <a:gradFill flip="none" rotWithShape="1">
              <a:gsLst>
                <a:gs pos="0">
                  <a:schemeClr val="accent4"/>
                </a:gs>
                <a:gs pos="99000">
                  <a:schemeClr val="accent3"/>
                </a:gs>
              </a:gsLst>
              <a:lin ang="0" scaled="1"/>
              <a:tileRect/>
            </a:grad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bg1"/>
                  </a:solidFill>
                  <a:latin typeface="Microsoft YaHei" charset="-122"/>
                  <a:ea typeface="Microsoft YaHei" charset="-122"/>
                </a:rPr>
                <a:t>N</a:t>
              </a:r>
              <a:r>
                <a:rPr kumimoji="1" lang="en-US" altLang="zh-CN" sz="1200" baseline="-25000" dirty="0">
                  <a:solidFill>
                    <a:schemeClr val="bg1"/>
                  </a:solidFill>
                  <a:latin typeface="Microsoft YaHei" charset="-122"/>
                  <a:ea typeface="Microsoft YaHei" charset="-122"/>
                </a:rPr>
                <a:t>b2</a:t>
              </a:r>
              <a:endParaRPr kumimoji="1" lang="zh-CN" altLang="en-US" sz="1200" baseline="-25000" dirty="0">
                <a:solidFill>
                  <a:schemeClr val="bg1"/>
                </a:solidFill>
                <a:latin typeface="Microsoft YaHei" charset="-122"/>
                <a:ea typeface="Microsoft YaHei" charset="-122"/>
              </a:endParaRPr>
            </a:p>
          </p:txBody>
        </p:sp>
        <p:sp>
          <p:nvSpPr>
            <p:cNvPr id="25" name="Rectangle 14"/>
            <p:cNvSpPr/>
            <p:nvPr/>
          </p:nvSpPr>
          <p:spPr>
            <a:xfrm>
              <a:off x="9766275" y="1705058"/>
              <a:ext cx="403543" cy="403543"/>
            </a:xfrm>
            <a:prstGeom prst="ellipse">
              <a:avLst/>
            </a:prstGeom>
            <a:gradFill flip="none" rotWithShape="1">
              <a:gsLst>
                <a:gs pos="0">
                  <a:schemeClr val="accent2"/>
                </a:gs>
                <a:gs pos="99000">
                  <a:schemeClr val="accent1"/>
                </a:gs>
              </a:gsLst>
              <a:lin ang="0" scaled="1"/>
              <a:tileRect/>
            </a:grad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bg1"/>
                  </a:solidFill>
                  <a:latin typeface="Microsoft YaHei" charset="-122"/>
                  <a:ea typeface="Microsoft YaHei" charset="-122"/>
                </a:rPr>
                <a:t>N</a:t>
              </a:r>
              <a:r>
                <a:rPr kumimoji="1" lang="en-US" altLang="zh-CN" sz="1200" baseline="-25000" dirty="0">
                  <a:solidFill>
                    <a:schemeClr val="bg1"/>
                  </a:solidFill>
                  <a:latin typeface="Microsoft YaHei" charset="-122"/>
                  <a:ea typeface="Microsoft YaHei" charset="-122"/>
                </a:rPr>
                <a:t>c6</a:t>
              </a:r>
              <a:endParaRPr kumimoji="1" lang="zh-CN" altLang="en-US" sz="1200" baseline="-25000" dirty="0">
                <a:solidFill>
                  <a:schemeClr val="bg1"/>
                </a:solidFill>
                <a:latin typeface="Microsoft YaHei" charset="-122"/>
                <a:ea typeface="Microsoft YaHei" charset="-122"/>
              </a:endParaRPr>
            </a:p>
          </p:txBody>
        </p:sp>
        <p:sp>
          <p:nvSpPr>
            <p:cNvPr id="26" name="Rectangle 14"/>
            <p:cNvSpPr/>
            <p:nvPr/>
          </p:nvSpPr>
          <p:spPr>
            <a:xfrm>
              <a:off x="9162320" y="1428964"/>
              <a:ext cx="403543" cy="403543"/>
            </a:xfrm>
            <a:prstGeom prst="ellipse">
              <a:avLst/>
            </a:prstGeom>
            <a:gradFill flip="none" rotWithShape="1">
              <a:gsLst>
                <a:gs pos="0">
                  <a:schemeClr val="accent2"/>
                </a:gs>
                <a:gs pos="100000">
                  <a:schemeClr val="accent1"/>
                </a:gs>
              </a:gsLst>
              <a:lin ang="0" scaled="1"/>
              <a:tileRect/>
            </a:grad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bg1"/>
                  </a:solidFill>
                  <a:latin typeface="Microsoft YaHei" charset="-122"/>
                  <a:ea typeface="Microsoft YaHei" charset="-122"/>
                </a:rPr>
                <a:t>N</a:t>
              </a:r>
              <a:r>
                <a:rPr kumimoji="1" lang="en-US" altLang="zh-CN" sz="1200" baseline="-25000" dirty="0">
                  <a:solidFill>
                    <a:schemeClr val="bg1"/>
                  </a:solidFill>
                  <a:latin typeface="Microsoft YaHei" charset="-122"/>
                  <a:ea typeface="Microsoft YaHei" charset="-122"/>
                </a:rPr>
                <a:t>c8</a:t>
              </a:r>
              <a:endParaRPr kumimoji="1" lang="zh-CN" altLang="en-US" sz="1200" baseline="-25000" dirty="0">
                <a:solidFill>
                  <a:schemeClr val="bg1"/>
                </a:solidFill>
                <a:latin typeface="Microsoft YaHei" charset="-122"/>
                <a:ea typeface="Microsoft YaHei" charset="-122"/>
              </a:endParaRPr>
            </a:p>
          </p:txBody>
        </p:sp>
        <p:sp>
          <p:nvSpPr>
            <p:cNvPr id="27" name="Rectangle 14"/>
            <p:cNvSpPr/>
            <p:nvPr/>
          </p:nvSpPr>
          <p:spPr>
            <a:xfrm>
              <a:off x="8256387" y="1454848"/>
              <a:ext cx="403543" cy="403543"/>
            </a:xfrm>
            <a:prstGeom prst="ellipse">
              <a:avLst/>
            </a:prstGeom>
            <a:gradFill flip="none" rotWithShape="1">
              <a:gsLst>
                <a:gs pos="0">
                  <a:schemeClr val="accent2"/>
                </a:gs>
                <a:gs pos="99000">
                  <a:schemeClr val="accent1"/>
                </a:gs>
              </a:gsLst>
              <a:lin ang="0" scaled="1"/>
              <a:tileRect/>
            </a:grad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bg1"/>
                  </a:solidFill>
                  <a:latin typeface="Microsoft YaHei" charset="-122"/>
                  <a:ea typeface="Microsoft YaHei" charset="-122"/>
                </a:rPr>
                <a:t>N</a:t>
              </a:r>
              <a:r>
                <a:rPr kumimoji="1" lang="en-US" altLang="zh-CN" sz="1200" baseline="-25000" dirty="0">
                  <a:solidFill>
                    <a:schemeClr val="bg1"/>
                  </a:solidFill>
                  <a:latin typeface="Microsoft YaHei" charset="-122"/>
                  <a:ea typeface="Microsoft YaHei" charset="-122"/>
                </a:rPr>
                <a:t>c7</a:t>
              </a:r>
              <a:endParaRPr kumimoji="1" lang="zh-CN" altLang="en-US" sz="1200" baseline="-25000" dirty="0">
                <a:solidFill>
                  <a:schemeClr val="bg1"/>
                </a:solidFill>
                <a:latin typeface="Microsoft YaHei" charset="-122"/>
                <a:ea typeface="Microsoft YaHei" charset="-122"/>
              </a:endParaRPr>
            </a:p>
          </p:txBody>
        </p:sp>
        <p:sp>
          <p:nvSpPr>
            <p:cNvPr id="28" name="Rectangle 14"/>
            <p:cNvSpPr/>
            <p:nvPr/>
          </p:nvSpPr>
          <p:spPr>
            <a:xfrm>
              <a:off x="7462617" y="1446220"/>
              <a:ext cx="403543" cy="403543"/>
            </a:xfrm>
            <a:prstGeom prst="ellipse">
              <a:avLst/>
            </a:prstGeom>
            <a:gradFill flip="none" rotWithShape="1">
              <a:gsLst>
                <a:gs pos="0">
                  <a:schemeClr val="accent2"/>
                </a:gs>
                <a:gs pos="99000">
                  <a:schemeClr val="accent1"/>
                </a:gs>
              </a:gsLst>
              <a:lin ang="0" scaled="1"/>
              <a:tileRect/>
            </a:grad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bg1"/>
                  </a:solidFill>
                  <a:latin typeface="Microsoft YaHei" charset="-122"/>
                  <a:ea typeface="Microsoft YaHei" charset="-122"/>
                </a:rPr>
                <a:t>N</a:t>
              </a:r>
              <a:r>
                <a:rPr kumimoji="1" lang="en-US" altLang="zh-CN" sz="1200" baseline="-25000" dirty="0">
                  <a:solidFill>
                    <a:schemeClr val="bg1"/>
                  </a:solidFill>
                  <a:latin typeface="Microsoft YaHei" charset="-122"/>
                  <a:ea typeface="Microsoft YaHei" charset="-122"/>
                </a:rPr>
                <a:t>c4</a:t>
              </a:r>
              <a:endParaRPr kumimoji="1" lang="zh-CN" altLang="en-US" sz="1200" baseline="-25000" dirty="0">
                <a:solidFill>
                  <a:schemeClr val="bg1"/>
                </a:solidFill>
                <a:latin typeface="Microsoft YaHei" charset="-122"/>
                <a:ea typeface="Microsoft YaHei" charset="-122"/>
              </a:endParaRPr>
            </a:p>
          </p:txBody>
        </p:sp>
        <p:cxnSp>
          <p:nvCxnSpPr>
            <p:cNvPr id="30" name="Straight Arrow Connector 107"/>
            <p:cNvCxnSpPr>
              <a:endCxn id="22" idx="3"/>
            </p:cNvCxnSpPr>
            <p:nvPr/>
          </p:nvCxnSpPr>
          <p:spPr>
            <a:xfrm flipV="1">
              <a:off x="7421460" y="3578912"/>
              <a:ext cx="344446" cy="321125"/>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31" name="Straight Arrow Connector 107"/>
            <p:cNvCxnSpPr>
              <a:stCxn id="22" idx="5"/>
            </p:cNvCxnSpPr>
            <p:nvPr/>
          </p:nvCxnSpPr>
          <p:spPr>
            <a:xfrm>
              <a:off x="8051253" y="3578912"/>
              <a:ext cx="400074" cy="299774"/>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32" name="Straight Arrow Connector 107"/>
            <p:cNvCxnSpPr>
              <a:stCxn id="24" idx="3"/>
            </p:cNvCxnSpPr>
            <p:nvPr/>
          </p:nvCxnSpPr>
          <p:spPr>
            <a:xfrm flipH="1">
              <a:off x="8927961" y="3577841"/>
              <a:ext cx="125481" cy="241572"/>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33" name="Straight Arrow Connector 107"/>
            <p:cNvCxnSpPr>
              <a:stCxn id="24" idx="5"/>
            </p:cNvCxnSpPr>
            <p:nvPr/>
          </p:nvCxnSpPr>
          <p:spPr>
            <a:xfrm>
              <a:off x="9338790" y="3577841"/>
              <a:ext cx="226972" cy="120786"/>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34" name="Straight Arrow Connector 107"/>
            <p:cNvCxnSpPr>
              <a:stCxn id="19" idx="5"/>
            </p:cNvCxnSpPr>
            <p:nvPr/>
          </p:nvCxnSpPr>
          <p:spPr>
            <a:xfrm>
              <a:off x="10127977" y="3188391"/>
              <a:ext cx="444741" cy="198699"/>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35" name="Straight Arrow Connector 107"/>
            <p:cNvCxnSpPr>
              <a:endCxn id="19" idx="4"/>
            </p:cNvCxnSpPr>
            <p:nvPr/>
          </p:nvCxnSpPr>
          <p:spPr>
            <a:xfrm flipH="1" flipV="1">
              <a:off x="9985303" y="3247488"/>
              <a:ext cx="201771" cy="389450"/>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36" name="Straight Arrow Connector 107"/>
            <p:cNvCxnSpPr>
              <a:stCxn id="19" idx="6"/>
            </p:cNvCxnSpPr>
            <p:nvPr/>
          </p:nvCxnSpPr>
          <p:spPr>
            <a:xfrm flipV="1">
              <a:off x="10187074" y="2923865"/>
              <a:ext cx="528318" cy="121852"/>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37" name="Straight Arrow Connector 107"/>
            <p:cNvCxnSpPr>
              <a:stCxn id="19" idx="3"/>
              <a:endCxn id="24" idx="6"/>
            </p:cNvCxnSpPr>
            <p:nvPr/>
          </p:nvCxnSpPr>
          <p:spPr>
            <a:xfrm flipH="1">
              <a:off x="9397888" y="3188391"/>
              <a:ext cx="444741" cy="246777"/>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38" name="Straight Arrow Connector 107"/>
            <p:cNvCxnSpPr>
              <a:stCxn id="22" idx="6"/>
              <a:endCxn id="24" idx="2"/>
            </p:cNvCxnSpPr>
            <p:nvPr/>
          </p:nvCxnSpPr>
          <p:spPr>
            <a:xfrm flipV="1">
              <a:off x="8110351" y="3435168"/>
              <a:ext cx="883994" cy="1071"/>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39" name="Straight Arrow Connector 107"/>
            <p:cNvCxnSpPr>
              <a:stCxn id="23" idx="4"/>
              <a:endCxn id="22" idx="6"/>
            </p:cNvCxnSpPr>
            <p:nvPr/>
          </p:nvCxnSpPr>
          <p:spPr>
            <a:xfrm flipH="1">
              <a:off x="8110351" y="2877681"/>
              <a:ext cx="826928" cy="558558"/>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40" name="Straight Arrow Connector 107"/>
            <p:cNvCxnSpPr>
              <a:stCxn id="24" idx="1"/>
              <a:endCxn id="23" idx="4"/>
            </p:cNvCxnSpPr>
            <p:nvPr/>
          </p:nvCxnSpPr>
          <p:spPr>
            <a:xfrm flipH="1" flipV="1">
              <a:off x="8937278" y="2877681"/>
              <a:ext cx="116164" cy="414813"/>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41" name="Straight Arrow Connector 107"/>
            <p:cNvCxnSpPr>
              <a:stCxn id="20" idx="1"/>
            </p:cNvCxnSpPr>
            <p:nvPr/>
          </p:nvCxnSpPr>
          <p:spPr>
            <a:xfrm flipH="1" flipV="1">
              <a:off x="7117710" y="2244230"/>
              <a:ext cx="287796" cy="168214"/>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42" name="Straight Arrow Connector 107"/>
            <p:cNvCxnSpPr>
              <a:stCxn id="20" idx="2"/>
            </p:cNvCxnSpPr>
            <p:nvPr/>
          </p:nvCxnSpPr>
          <p:spPr>
            <a:xfrm flipH="1">
              <a:off x="6897628" y="2555118"/>
              <a:ext cx="448780" cy="118670"/>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43" name="Straight Arrow Connector 107"/>
            <p:cNvCxnSpPr>
              <a:stCxn id="28" idx="2"/>
            </p:cNvCxnSpPr>
            <p:nvPr/>
          </p:nvCxnSpPr>
          <p:spPr>
            <a:xfrm flipH="1" flipV="1">
              <a:off x="7088161" y="1623072"/>
              <a:ext cx="374455" cy="24920"/>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44" name="Straight Arrow Connector 107"/>
            <p:cNvCxnSpPr>
              <a:endCxn id="28" idx="1"/>
            </p:cNvCxnSpPr>
            <p:nvPr/>
          </p:nvCxnSpPr>
          <p:spPr>
            <a:xfrm>
              <a:off x="7148621" y="1219566"/>
              <a:ext cx="373093" cy="285752"/>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45" name="Straight Arrow Connector 107"/>
            <p:cNvCxnSpPr>
              <a:stCxn id="27" idx="1"/>
            </p:cNvCxnSpPr>
            <p:nvPr/>
          </p:nvCxnSpPr>
          <p:spPr>
            <a:xfrm flipH="1" flipV="1">
              <a:off x="7983958" y="1239486"/>
              <a:ext cx="331526" cy="274460"/>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46" name="Straight Arrow Connector 107"/>
            <p:cNvCxnSpPr>
              <a:endCxn id="27" idx="7"/>
            </p:cNvCxnSpPr>
            <p:nvPr/>
          </p:nvCxnSpPr>
          <p:spPr>
            <a:xfrm flipH="1">
              <a:off x="8600832" y="1239486"/>
              <a:ext cx="163978" cy="274460"/>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47" name="Straight Arrow Connector 107"/>
            <p:cNvCxnSpPr>
              <a:endCxn id="26" idx="0"/>
            </p:cNvCxnSpPr>
            <p:nvPr/>
          </p:nvCxnSpPr>
          <p:spPr>
            <a:xfrm>
              <a:off x="9228942" y="1212483"/>
              <a:ext cx="135149" cy="216481"/>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48" name="Straight Arrow Connector 107"/>
            <p:cNvCxnSpPr>
              <a:stCxn id="27" idx="6"/>
              <a:endCxn id="26" idx="2"/>
            </p:cNvCxnSpPr>
            <p:nvPr/>
          </p:nvCxnSpPr>
          <p:spPr>
            <a:xfrm flipV="1">
              <a:off x="8659929" y="1630736"/>
              <a:ext cx="502391" cy="25884"/>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49" name="Straight Arrow Connector 107"/>
            <p:cNvCxnSpPr>
              <a:endCxn id="20" idx="7"/>
            </p:cNvCxnSpPr>
            <p:nvPr/>
          </p:nvCxnSpPr>
          <p:spPr>
            <a:xfrm flipH="1">
              <a:off x="7690854" y="1801435"/>
              <a:ext cx="624630" cy="611009"/>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50" name="Straight Arrow Connector 107"/>
            <p:cNvCxnSpPr>
              <a:stCxn id="27" idx="2"/>
              <a:endCxn id="28" idx="6"/>
            </p:cNvCxnSpPr>
            <p:nvPr/>
          </p:nvCxnSpPr>
          <p:spPr>
            <a:xfrm flipH="1" flipV="1">
              <a:off x="7866160" y="1647992"/>
              <a:ext cx="390227" cy="8628"/>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51" name="Straight Arrow Connector 107"/>
            <p:cNvCxnSpPr>
              <a:stCxn id="28" idx="4"/>
              <a:endCxn id="20" idx="0"/>
            </p:cNvCxnSpPr>
            <p:nvPr/>
          </p:nvCxnSpPr>
          <p:spPr>
            <a:xfrm flipH="1">
              <a:off x="7548180" y="1849763"/>
              <a:ext cx="116208" cy="503583"/>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52" name="Straight Arrow Connector 107"/>
            <p:cNvCxnSpPr>
              <a:stCxn id="23" idx="1"/>
              <a:endCxn id="27" idx="5"/>
            </p:cNvCxnSpPr>
            <p:nvPr/>
          </p:nvCxnSpPr>
          <p:spPr>
            <a:xfrm flipH="1" flipV="1">
              <a:off x="8600832" y="1799293"/>
              <a:ext cx="193772" cy="733942"/>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53" name="Straight Arrow Connector 107"/>
            <p:cNvCxnSpPr>
              <a:stCxn id="20" idx="7"/>
              <a:endCxn id="23" idx="1"/>
            </p:cNvCxnSpPr>
            <p:nvPr/>
          </p:nvCxnSpPr>
          <p:spPr>
            <a:xfrm>
              <a:off x="7690854" y="2412444"/>
              <a:ext cx="1103750" cy="120791"/>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54" name="Straight Arrow Connector 107"/>
            <p:cNvCxnSpPr>
              <a:stCxn id="22" idx="7"/>
              <a:endCxn id="23" idx="3"/>
            </p:cNvCxnSpPr>
            <p:nvPr/>
          </p:nvCxnSpPr>
          <p:spPr>
            <a:xfrm flipV="1">
              <a:off x="8051253" y="2818583"/>
              <a:ext cx="743352" cy="474982"/>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55" name="Straight Arrow Connector 107"/>
            <p:cNvCxnSpPr>
              <a:stCxn id="23" idx="2"/>
              <a:endCxn id="20" idx="6"/>
            </p:cNvCxnSpPr>
            <p:nvPr/>
          </p:nvCxnSpPr>
          <p:spPr>
            <a:xfrm flipH="1" flipV="1">
              <a:off x="7749951" y="2555118"/>
              <a:ext cx="985555" cy="120791"/>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56" name="Straight Arrow Connector 107"/>
            <p:cNvCxnSpPr>
              <a:stCxn id="26" idx="3"/>
              <a:endCxn id="23" idx="0"/>
            </p:cNvCxnSpPr>
            <p:nvPr/>
          </p:nvCxnSpPr>
          <p:spPr>
            <a:xfrm flipH="1">
              <a:off x="8937278" y="1773410"/>
              <a:ext cx="284140" cy="700728"/>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57" name="Straight Arrow Connector 107"/>
            <p:cNvCxnSpPr>
              <a:stCxn id="25" idx="3"/>
              <a:endCxn id="23" idx="7"/>
            </p:cNvCxnSpPr>
            <p:nvPr/>
          </p:nvCxnSpPr>
          <p:spPr>
            <a:xfrm flipH="1">
              <a:off x="9079952" y="2049503"/>
              <a:ext cx="745421" cy="483732"/>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58" name="Straight Arrow Connector 107"/>
            <p:cNvCxnSpPr>
              <a:stCxn id="25" idx="5"/>
              <a:endCxn id="19" idx="7"/>
            </p:cNvCxnSpPr>
            <p:nvPr/>
          </p:nvCxnSpPr>
          <p:spPr>
            <a:xfrm>
              <a:off x="10110721" y="2049503"/>
              <a:ext cx="17256" cy="853540"/>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59" name="Straight Arrow Connector 107"/>
            <p:cNvCxnSpPr>
              <a:stCxn id="19" idx="0"/>
              <a:endCxn id="25" idx="4"/>
            </p:cNvCxnSpPr>
            <p:nvPr/>
          </p:nvCxnSpPr>
          <p:spPr>
            <a:xfrm flipH="1" flipV="1">
              <a:off x="9968047" y="2108601"/>
              <a:ext cx="17256" cy="735345"/>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60" name="Straight Arrow Connector 107"/>
            <p:cNvCxnSpPr>
              <a:stCxn id="25" idx="0"/>
            </p:cNvCxnSpPr>
            <p:nvPr/>
          </p:nvCxnSpPr>
          <p:spPr>
            <a:xfrm flipV="1">
              <a:off x="9968047" y="1418082"/>
              <a:ext cx="17257" cy="286976"/>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61" name="Straight Arrow Connector 107"/>
            <p:cNvCxnSpPr>
              <a:stCxn id="23" idx="6"/>
              <a:endCxn id="19" idx="1"/>
            </p:cNvCxnSpPr>
            <p:nvPr/>
          </p:nvCxnSpPr>
          <p:spPr>
            <a:xfrm>
              <a:off x="9139049" y="2675909"/>
              <a:ext cx="703580" cy="227134"/>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62" name="Straight Arrow Connector 107"/>
            <p:cNvCxnSpPr>
              <a:stCxn id="26" idx="7"/>
            </p:cNvCxnSpPr>
            <p:nvPr/>
          </p:nvCxnSpPr>
          <p:spPr>
            <a:xfrm flipV="1">
              <a:off x="9506765" y="1239486"/>
              <a:ext cx="296992" cy="248576"/>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63" name="Straight Arrow Connector 107"/>
            <p:cNvCxnSpPr>
              <a:endCxn id="25" idx="6"/>
            </p:cNvCxnSpPr>
            <p:nvPr/>
          </p:nvCxnSpPr>
          <p:spPr>
            <a:xfrm flipH="1">
              <a:off x="10169818" y="1775038"/>
              <a:ext cx="488299" cy="131791"/>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cxnSp>
          <p:nvCxnSpPr>
            <p:cNvPr id="64" name="Straight Arrow Connector 107"/>
            <p:cNvCxnSpPr>
              <a:stCxn id="23" idx="5"/>
              <a:endCxn id="24" idx="0"/>
            </p:cNvCxnSpPr>
            <p:nvPr/>
          </p:nvCxnSpPr>
          <p:spPr>
            <a:xfrm>
              <a:off x="9079952" y="2818583"/>
              <a:ext cx="116164" cy="414813"/>
            </a:xfrm>
            <a:prstGeom prst="straightConnector1">
              <a:avLst/>
            </a:prstGeom>
            <a:ln w="12700">
              <a:solidFill>
                <a:srgbClr val="BEC4CC"/>
              </a:solidFill>
              <a:prstDash val="solid"/>
              <a:headEnd type="none" w="lg" len="lg"/>
              <a:tailEnd type="triangle" w="med" len="lg"/>
            </a:ln>
          </p:spPr>
          <p:style>
            <a:lnRef idx="1">
              <a:schemeClr val="accent1"/>
            </a:lnRef>
            <a:fillRef idx="0">
              <a:schemeClr val="accent1"/>
            </a:fillRef>
            <a:effectRef idx="0">
              <a:schemeClr val="accent1"/>
            </a:effectRef>
            <a:fontRef idx="minor">
              <a:schemeClr val="tx1"/>
            </a:fontRef>
          </p:style>
        </p:cxnSp>
        <p:sp>
          <p:nvSpPr>
            <p:cNvPr id="66" name="Rectangle 14"/>
            <p:cNvSpPr/>
            <p:nvPr/>
          </p:nvSpPr>
          <p:spPr>
            <a:xfrm>
              <a:off x="7272238" y="1823058"/>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4,3</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68" name="Rectangle 14"/>
            <p:cNvSpPr/>
            <p:nvPr/>
          </p:nvSpPr>
          <p:spPr>
            <a:xfrm>
              <a:off x="8212960" y="2159656"/>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3,1</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69" name="Rectangle 14"/>
            <p:cNvSpPr/>
            <p:nvPr/>
          </p:nvSpPr>
          <p:spPr>
            <a:xfrm>
              <a:off x="8652985" y="1874934"/>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1,7</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70" name="Rectangle 14"/>
            <p:cNvSpPr/>
            <p:nvPr/>
          </p:nvSpPr>
          <p:spPr>
            <a:xfrm>
              <a:off x="9068602" y="1916651"/>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8,1</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71" name="Rectangle 14"/>
            <p:cNvSpPr/>
            <p:nvPr/>
          </p:nvSpPr>
          <p:spPr>
            <a:xfrm>
              <a:off x="9414218" y="1814127"/>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6,1</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72" name="Rectangle 14"/>
            <p:cNvSpPr/>
            <p:nvPr/>
          </p:nvSpPr>
          <p:spPr>
            <a:xfrm>
              <a:off x="10089164" y="2367530"/>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6,5</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73" name="Rectangle 14"/>
            <p:cNvSpPr/>
            <p:nvPr/>
          </p:nvSpPr>
          <p:spPr>
            <a:xfrm>
              <a:off x="9648080" y="2228497"/>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5,6</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74" name="Rectangle 14"/>
            <p:cNvSpPr/>
            <p:nvPr/>
          </p:nvSpPr>
          <p:spPr>
            <a:xfrm>
              <a:off x="9379989" y="2475273"/>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1,5</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75" name="Rectangle 14"/>
            <p:cNvSpPr/>
            <p:nvPr/>
          </p:nvSpPr>
          <p:spPr>
            <a:xfrm>
              <a:off x="9052799" y="2745141"/>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1,2</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76" name="Rectangle 14"/>
            <p:cNvSpPr/>
            <p:nvPr/>
          </p:nvSpPr>
          <p:spPr>
            <a:xfrm>
              <a:off x="9371169" y="2986619"/>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5,2</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77" name="Rectangle 14"/>
            <p:cNvSpPr/>
            <p:nvPr/>
          </p:nvSpPr>
          <p:spPr>
            <a:xfrm>
              <a:off x="8421684" y="3391957"/>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0,2</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78" name="Rectangle 14"/>
            <p:cNvSpPr/>
            <p:nvPr/>
          </p:nvSpPr>
          <p:spPr>
            <a:xfrm>
              <a:off x="8430503" y="3115585"/>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1,0</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79" name="Rectangle 14"/>
            <p:cNvSpPr/>
            <p:nvPr/>
          </p:nvSpPr>
          <p:spPr>
            <a:xfrm>
              <a:off x="8146045" y="2735472"/>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0,1</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80" name="Rectangle 14"/>
            <p:cNvSpPr/>
            <p:nvPr/>
          </p:nvSpPr>
          <p:spPr>
            <a:xfrm>
              <a:off x="7818855" y="2545475"/>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1,3</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81" name="Rectangle 14"/>
            <p:cNvSpPr/>
            <p:nvPr/>
          </p:nvSpPr>
          <p:spPr>
            <a:xfrm>
              <a:off x="7603157" y="2847452"/>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0,3</a:t>
              </a:r>
              <a:endParaRPr kumimoji="1" lang="zh-CN" altLang="en-US" sz="1200" baseline="-25000" dirty="0">
                <a:solidFill>
                  <a:schemeClr val="tx1">
                    <a:lumMod val="75000"/>
                    <a:lumOff val="25000"/>
                  </a:schemeClr>
                </a:solidFill>
                <a:latin typeface="Microsoft YaHei" charset="-122"/>
                <a:ea typeface="Microsoft YaHei" charset="-122"/>
              </a:endParaRPr>
            </a:p>
          </p:txBody>
        </p:sp>
        <p:sp>
          <p:nvSpPr>
            <p:cNvPr id="82" name="Rectangle 14"/>
            <p:cNvSpPr/>
            <p:nvPr/>
          </p:nvSpPr>
          <p:spPr>
            <a:xfrm>
              <a:off x="8715033" y="2934676"/>
              <a:ext cx="403543" cy="403543"/>
            </a:xfrm>
            <a:prstGeom prst="roundRect">
              <a:avLst>
                <a:gd name="adj" fmla="val 50000"/>
              </a:avLst>
            </a:prstGeom>
            <a:noFill/>
            <a:ln w="6350">
              <a:noFill/>
              <a:prstDash val="dash"/>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kumimoji="1" lang="en-US" altLang="zh-CN" sz="1200" dirty="0">
                  <a:solidFill>
                    <a:schemeClr val="tx1">
                      <a:lumMod val="75000"/>
                      <a:lumOff val="25000"/>
                    </a:schemeClr>
                  </a:solidFill>
                  <a:latin typeface="Microsoft YaHei" charset="-122"/>
                  <a:ea typeface="Microsoft YaHei" charset="-122"/>
                </a:rPr>
                <a:t>t</a:t>
              </a:r>
              <a:r>
                <a:rPr kumimoji="1" lang="en-US" altLang="zh-CN" sz="1200" baseline="-25000" dirty="0">
                  <a:solidFill>
                    <a:schemeClr val="tx1">
                      <a:lumMod val="75000"/>
                      <a:lumOff val="25000"/>
                    </a:schemeClr>
                  </a:solidFill>
                  <a:latin typeface="Microsoft YaHei" charset="-122"/>
                  <a:ea typeface="Microsoft YaHei" charset="-122"/>
                </a:rPr>
                <a:t>2,1</a:t>
              </a:r>
              <a:endParaRPr kumimoji="1" lang="zh-CN" altLang="en-US" sz="1200" baseline="-25000" dirty="0">
                <a:solidFill>
                  <a:schemeClr val="tx1">
                    <a:lumMod val="75000"/>
                    <a:lumOff val="25000"/>
                  </a:schemeClr>
                </a:solidFill>
                <a:latin typeface="Microsoft YaHei" charset="-122"/>
                <a:ea typeface="Microsoft YaHei"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4087640" y="1069831"/>
            <a:ext cx="4016720" cy="7786747"/>
          </a:xfrm>
          <a:prstGeom prst="rect">
            <a:avLst/>
          </a:prstGeom>
        </p:spPr>
        <p:txBody>
          <a:bodyPr wrap="square" lIns="0">
            <a:spAutoFit/>
          </a:bodyPr>
          <a:lstStyle/>
          <a:p>
            <a:pPr algn="ctr"/>
            <a:r>
              <a:rPr lang="en-US" altLang="zh-CN" sz="50000" b="1" dirty="0">
                <a:solidFill>
                  <a:srgbClr val="F3F4F8"/>
                </a:solidFill>
                <a:latin typeface="Microsoft YaHei" charset="-122"/>
                <a:ea typeface="Microsoft YaHei" charset="-122"/>
              </a:rPr>
              <a:t>?</a:t>
            </a:r>
          </a:p>
        </p:txBody>
      </p:sp>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a:t>
            </a:r>
            <a:r>
              <a:rPr kumimoji="1" lang="en-US" altLang="zh-CN" dirty="0"/>
              <a:t>–</a:t>
            </a:r>
            <a:r>
              <a:rPr kumimoji="1" lang="en-GB" altLang="zh-CN" dirty="0"/>
              <a:t> </a:t>
            </a:r>
            <a:r>
              <a:rPr kumimoji="1" lang="en-US" altLang="zh-CN" dirty="0"/>
              <a:t>RepCloud &amp; NeuronVisor Limitations</a:t>
            </a:r>
            <a:endParaRPr kumimoji="1" lang="zh-CN" altLang="en-US" dirty="0"/>
          </a:p>
          <a:p>
            <a:endParaRPr kumimoji="1" lang="zh-CN" altLang="en-US" dirty="0"/>
          </a:p>
        </p:txBody>
      </p:sp>
      <p:sp>
        <p:nvSpPr>
          <p:cNvPr id="4" name="矩形 3"/>
          <p:cNvSpPr/>
          <p:nvPr/>
        </p:nvSpPr>
        <p:spPr>
          <a:xfrm>
            <a:off x="3491127" y="1367775"/>
            <a:ext cx="5209747" cy="390813"/>
          </a:xfrm>
          <a:prstGeom prst="rect">
            <a:avLst/>
          </a:prstGeom>
        </p:spPr>
        <p:txBody>
          <a:bodyPr wrap="square">
            <a:spAutoFit/>
          </a:bodyPr>
          <a:lstStyle/>
          <a:p>
            <a:pPr lvl="0" algn="ctr">
              <a:lnSpc>
                <a:spcPct val="114000"/>
              </a:lnSpc>
              <a:spcAft>
                <a:spcPts val="1200"/>
              </a:spcAft>
            </a:pPr>
            <a:r>
              <a:rPr lang="en-US" altLang="zh-CN" b="1" dirty="0">
                <a:solidFill>
                  <a:prstClr val="black"/>
                </a:solidFill>
                <a:latin typeface="DengXian" pitchFamily="2" charset="-122"/>
                <a:ea typeface="DengXian" pitchFamily="2" charset="-122"/>
              </a:rPr>
              <a:t>Issues to apply to the </a:t>
            </a:r>
            <a:r>
              <a:rPr lang="en-US" altLang="zh-CN" b="1" dirty="0" err="1">
                <a:solidFill>
                  <a:prstClr val="black"/>
                </a:solidFill>
                <a:latin typeface="DengXian" pitchFamily="2" charset="-122"/>
                <a:ea typeface="DengXian" pitchFamily="2" charset="-122"/>
              </a:rPr>
              <a:t>BlockChain</a:t>
            </a:r>
            <a:r>
              <a:rPr lang="en-US" altLang="zh-CN" b="1" dirty="0">
                <a:solidFill>
                  <a:prstClr val="black"/>
                </a:solidFill>
                <a:latin typeface="DengXian" pitchFamily="2" charset="-122"/>
                <a:ea typeface="DengXian" pitchFamily="2" charset="-122"/>
              </a:rPr>
              <a:t> Scenario</a:t>
            </a:r>
            <a:endParaRPr lang="en-US" altLang="zh-CN" sz="1400" dirty="0">
              <a:solidFill>
                <a:schemeClr val="tx1"/>
              </a:solidFill>
              <a:latin typeface="DengXian" pitchFamily="2" charset="-122"/>
              <a:ea typeface="DengXian" pitchFamily="2" charset="-122"/>
            </a:endParaRPr>
          </a:p>
        </p:txBody>
      </p:sp>
      <p:sp>
        <p:nvSpPr>
          <p:cNvPr id="8" name="矩形 7"/>
          <p:cNvSpPr/>
          <p:nvPr/>
        </p:nvSpPr>
        <p:spPr>
          <a:xfrm>
            <a:off x="1304145" y="2899101"/>
            <a:ext cx="4676932" cy="1061253"/>
          </a:xfrm>
          <a:prstGeom prst="rect">
            <a:avLst/>
          </a:prstGeom>
        </p:spPr>
        <p:txBody>
          <a:bodyPr wrap="square">
            <a:spAutoFit/>
          </a:bodyPr>
          <a:lstStyle/>
          <a:p>
            <a:pPr marL="14605">
              <a:lnSpc>
                <a:spcPct val="114000"/>
              </a:lnSpc>
              <a:spcAft>
                <a:spcPts val="1200"/>
              </a:spcAft>
              <a:buClr>
                <a:srgbClr val="6E829E"/>
              </a:buClr>
            </a:pPr>
            <a:r>
              <a:rPr lang="en-US" altLang="zh-CN" sz="1400" dirty="0">
                <a:solidFill>
                  <a:schemeClr val="tx1"/>
                </a:solidFill>
                <a:latin typeface="DengXian" pitchFamily="2" charset="-122"/>
                <a:ea typeface="DengXian" pitchFamily="2" charset="-122"/>
              </a:rPr>
              <a:t>Assumption that there will be no </a:t>
            </a:r>
            <a:r>
              <a:rPr lang="en-US" altLang="zh-CN" sz="1400" b="1" dirty="0">
                <a:solidFill>
                  <a:schemeClr val="tx1"/>
                </a:solidFill>
                <a:latin typeface="DengXian" pitchFamily="2" charset="-122"/>
                <a:ea typeface="DengXian" pitchFamily="2" charset="-122"/>
              </a:rPr>
              <a:t>network failures/partitions </a:t>
            </a:r>
            <a:r>
              <a:rPr lang="en-US" altLang="zh-CN" sz="1400" dirty="0">
                <a:solidFill>
                  <a:schemeClr val="tx1"/>
                </a:solidFill>
                <a:latin typeface="DengXian" pitchFamily="2" charset="-122"/>
                <a:ea typeface="DengXian" pitchFamily="2" charset="-122"/>
              </a:rPr>
              <a:t>(CAP theorem's 'P'). And each node in the network will not </a:t>
            </a:r>
            <a:r>
              <a:rPr lang="en-US" altLang="zh-CN" sz="1400" b="1" dirty="0">
                <a:solidFill>
                  <a:schemeClr val="tx1"/>
                </a:solidFill>
                <a:latin typeface="DengXian" pitchFamily="2" charset="-122"/>
                <a:ea typeface="DengXian" pitchFamily="2" charset="-122"/>
              </a:rPr>
              <a:t>cheat</a:t>
            </a:r>
            <a:r>
              <a:rPr lang="en-US" altLang="zh-CN" sz="1400" dirty="0">
                <a:solidFill>
                  <a:schemeClr val="tx1"/>
                </a:solidFill>
                <a:latin typeface="DengXian" pitchFamily="2" charset="-122"/>
                <a:ea typeface="DengXian" pitchFamily="2" charset="-122"/>
              </a:rPr>
              <a:t> (Byzantine general's problem). Which is not suitable to the Blockchain domain.</a:t>
            </a:r>
          </a:p>
        </p:txBody>
      </p:sp>
      <p:sp>
        <p:nvSpPr>
          <p:cNvPr id="9" name="矩形 8"/>
          <p:cNvSpPr/>
          <p:nvPr/>
        </p:nvSpPr>
        <p:spPr>
          <a:xfrm>
            <a:off x="6880486" y="2899101"/>
            <a:ext cx="4676932" cy="1061253"/>
          </a:xfrm>
          <a:prstGeom prst="rect">
            <a:avLst/>
          </a:prstGeom>
        </p:spPr>
        <p:txBody>
          <a:bodyPr wrap="square">
            <a:spAutoFit/>
          </a:bodyPr>
          <a:lstStyle/>
          <a:p>
            <a:pPr marL="14605">
              <a:lnSpc>
                <a:spcPct val="114000"/>
              </a:lnSpc>
              <a:spcAft>
                <a:spcPts val="1200"/>
              </a:spcAft>
              <a:buClr>
                <a:srgbClr val="6E829E"/>
              </a:buClr>
            </a:pPr>
            <a:r>
              <a:rPr lang="en-US" altLang="zh-CN" sz="1400" dirty="0">
                <a:solidFill>
                  <a:schemeClr val="tx1"/>
                </a:solidFill>
                <a:latin typeface="DengXian" pitchFamily="2" charset="-122"/>
                <a:ea typeface="DengXian" pitchFamily="2" charset="-122"/>
              </a:rPr>
              <a:t>There is </a:t>
            </a:r>
            <a:r>
              <a:rPr lang="en-US" altLang="zh-CN" sz="1400" b="1" dirty="0">
                <a:solidFill>
                  <a:schemeClr val="tx1"/>
                </a:solidFill>
                <a:latin typeface="DengXian" pitchFamily="2" charset="-122"/>
                <a:ea typeface="DengXian" pitchFamily="2" charset="-122"/>
              </a:rPr>
              <a:t>no global consensus of time</a:t>
            </a:r>
            <a:r>
              <a:rPr lang="en-US" altLang="zh-CN" sz="1400" dirty="0">
                <a:solidFill>
                  <a:schemeClr val="tx1"/>
                </a:solidFill>
                <a:latin typeface="DengXian" pitchFamily="2" charset="-122"/>
                <a:ea typeface="DengXian" pitchFamily="2" charset="-122"/>
              </a:rPr>
              <a:t>, each bit vector will shift at different time, even if there is no network issue and there is no node cheating, it's still hard to maintain a common view of scores across different nodes.</a:t>
            </a:r>
          </a:p>
        </p:txBody>
      </p:sp>
      <mc:AlternateContent xmlns:mc="http://schemas.openxmlformats.org/markup-compatibility/2006" xmlns:a14="http://schemas.microsoft.com/office/drawing/2010/main">
        <mc:Choice Requires="a14">
          <p:sp>
            <p:nvSpPr>
              <p:cNvPr id="10" name="矩形 9">
                <a:extLst/>
              </p:cNvPr>
              <p:cNvSpPr/>
              <p:nvPr/>
            </p:nvSpPr>
            <p:spPr>
              <a:xfrm>
                <a:off x="1304145" y="5024047"/>
                <a:ext cx="4676932" cy="1061253"/>
              </a:xfrm>
              <a:prstGeom prst="rect">
                <a:avLst/>
              </a:prstGeom>
            </p:spPr>
            <p:txBody>
              <a:bodyPr wrap="square">
                <a:spAutoFit/>
              </a:bodyPr>
              <a:lstStyle/>
              <a:p>
                <a:pPr marL="14288">
                  <a:lnSpc>
                    <a:spcPct val="114000"/>
                  </a:lnSpc>
                  <a:spcAft>
                    <a:spcPts val="1200"/>
                  </a:spcAft>
                  <a:buClr>
                    <a:srgbClr val="6E829E"/>
                  </a:buClr>
                </a:pPr>
                <a:r>
                  <a:rPr lang="en-US" altLang="zh-CN" sz="1400" dirty="0">
                    <a:solidFill>
                      <a:schemeClr val="tx1"/>
                    </a:solidFill>
                    <a:latin typeface="DengXian" panose="02010600030101010101" pitchFamily="2" charset="-122"/>
                    <a:ea typeface="DengXian" panose="02010600030101010101" pitchFamily="2" charset="-122"/>
                  </a:rPr>
                  <a:t>Each local node need to maintain a score matrix of </a:t>
                </a:r>
                <a14:m>
                  <m:oMath xmlns:m="http://schemas.openxmlformats.org/officeDocument/2006/math">
                    <m:r>
                      <a:rPr lang="en-US" altLang="zh-CN" sz="1400" b="0" i="1" smtClean="0">
                        <a:solidFill>
                          <a:schemeClr val="tx1"/>
                        </a:solidFill>
                        <a:latin typeface="Cambria Math" charset="0"/>
                        <a:ea typeface="DengXian" panose="02010600030101010101" pitchFamily="2" charset="-122"/>
                      </a:rPr>
                      <m:t>𝑂</m:t>
                    </m:r>
                    <m:r>
                      <a:rPr lang="en-US" altLang="zh-CN" sz="1400" b="0" i="1" smtClean="0">
                        <a:solidFill>
                          <a:schemeClr val="tx1"/>
                        </a:solidFill>
                        <a:latin typeface="Cambria Math" charset="0"/>
                        <a:ea typeface="DengXian" panose="02010600030101010101" pitchFamily="2" charset="-122"/>
                      </a:rPr>
                      <m:t>(</m:t>
                    </m:r>
                    <m:sSup>
                      <m:sSupPr>
                        <m:ctrlPr>
                          <a:rPr lang="en-US" altLang="zh-CN" sz="1400" b="0" i="1" smtClean="0">
                            <a:solidFill>
                              <a:schemeClr val="tx1"/>
                            </a:solidFill>
                            <a:latin typeface="Cambria Math" charset="0"/>
                            <a:ea typeface="DengXian" panose="02010600030101010101" pitchFamily="2" charset="-122"/>
                          </a:rPr>
                        </m:ctrlPr>
                      </m:sSupPr>
                      <m:e>
                        <m:r>
                          <a:rPr lang="en-US" altLang="zh-CN" sz="1400" b="0" i="1" smtClean="0">
                            <a:solidFill>
                              <a:schemeClr val="tx1"/>
                            </a:solidFill>
                            <a:latin typeface="Cambria Math" charset="0"/>
                            <a:ea typeface="DengXian" panose="02010600030101010101" pitchFamily="2" charset="-122"/>
                          </a:rPr>
                          <m:t>𝑁</m:t>
                        </m:r>
                      </m:e>
                      <m:sup>
                        <m:r>
                          <a:rPr lang="en-US" altLang="zh-CN" sz="1400" b="0" i="1" smtClean="0">
                            <a:solidFill>
                              <a:schemeClr val="tx1"/>
                            </a:solidFill>
                            <a:latin typeface="Cambria Math" charset="0"/>
                            <a:ea typeface="DengXian" panose="02010600030101010101" pitchFamily="2" charset="-122"/>
                          </a:rPr>
                          <m:t>2</m:t>
                        </m:r>
                      </m:sup>
                    </m:sSup>
                    <m:r>
                      <a:rPr lang="en-US" altLang="zh-CN" sz="1400" b="0" i="1" smtClean="0">
                        <a:solidFill>
                          <a:schemeClr val="tx1"/>
                        </a:solidFill>
                        <a:latin typeface="Cambria Math" charset="0"/>
                        <a:ea typeface="DengXian" panose="02010600030101010101" pitchFamily="2" charset="-122"/>
                      </a:rPr>
                      <m:t>)</m:t>
                    </m:r>
                  </m:oMath>
                </a14:m>
                <a:r>
                  <a:rPr lang="en-US" altLang="zh-CN" sz="1400" dirty="0">
                    <a:solidFill>
                      <a:schemeClr val="tx1"/>
                    </a:solidFill>
                    <a:latin typeface="DengXian" panose="02010600030101010101" pitchFamily="2" charset="-122"/>
                    <a:ea typeface="DengXian" panose="02010600030101010101" pitchFamily="2" charset="-122"/>
                  </a:rPr>
                  <a:t>, N is total number of nodes in the network, which is quite </a:t>
                </a:r>
                <a:r>
                  <a:rPr lang="en-US" altLang="zh-CN" sz="1400" b="1" dirty="0">
                    <a:solidFill>
                      <a:schemeClr val="tx1"/>
                    </a:solidFill>
                    <a:latin typeface="DengXian" panose="02010600030101010101" pitchFamily="2" charset="-122"/>
                    <a:ea typeface="DengXian" panose="02010600030101010101" pitchFamily="2" charset="-122"/>
                  </a:rPr>
                  <a:t>large and sparse</a:t>
                </a:r>
                <a:r>
                  <a:rPr lang="en-US" altLang="zh-CN" sz="1400" dirty="0">
                    <a:solidFill>
                      <a:schemeClr val="tx1"/>
                    </a:solidFill>
                    <a:latin typeface="DengXian" panose="02010600030101010101" pitchFamily="2" charset="-122"/>
                    <a:ea typeface="DengXian" panose="02010600030101010101" pitchFamily="2" charset="-122"/>
                  </a:rPr>
                  <a:t>. Not to say broadcast this amount of information will flood network easily.</a:t>
                </a:r>
              </a:p>
            </p:txBody>
          </p:sp>
        </mc:Choice>
        <mc:Fallback xmlns="">
          <p:sp>
            <p:nvSpPr>
              <p:cNvPr id="10" name="矩形 9"/>
              <p:cNvSpPr>
                <a:spLocks noRot="1" noChangeAspect="1" noMove="1" noResize="1" noEditPoints="1" noAdjustHandles="1" noChangeArrowheads="1" noChangeShapeType="1" noTextEdit="1"/>
              </p:cNvSpPr>
              <p:nvPr/>
            </p:nvSpPr>
            <p:spPr>
              <a:xfrm>
                <a:off x="1304145" y="5024047"/>
                <a:ext cx="4676932" cy="1061253"/>
              </a:xfrm>
              <a:prstGeom prst="rect">
                <a:avLst/>
              </a:prstGeom>
              <a:blipFill rotWithShape="1">
                <a:blip r:embed="rId3"/>
                <a:stretch>
                  <a:fillRect t="-1205" r="-813" b="-4819"/>
                </a:stretch>
              </a:blipFill>
            </p:spPr>
            <p:txBody>
              <a:bodyPr/>
              <a:lstStyle/>
              <a:p>
                <a:r>
                  <a:rPr lang="zh-CN" altLang="en-US">
                    <a:noFill/>
                  </a:rPr>
                  <a:t> </a:t>
                </a:r>
                <a:endParaRPr lang="zh-CN" altLang="en-US">
                  <a:noFill/>
                </a:endParaRPr>
              </a:p>
            </p:txBody>
          </p:sp>
        </mc:Fallback>
      </mc:AlternateContent>
      <p:sp>
        <p:nvSpPr>
          <p:cNvPr id="11" name="矩形 10"/>
          <p:cNvSpPr/>
          <p:nvPr/>
        </p:nvSpPr>
        <p:spPr>
          <a:xfrm>
            <a:off x="6880486" y="5024047"/>
            <a:ext cx="4676932" cy="570092"/>
          </a:xfrm>
          <a:prstGeom prst="rect">
            <a:avLst/>
          </a:prstGeom>
        </p:spPr>
        <p:txBody>
          <a:bodyPr wrap="square">
            <a:spAutoFit/>
          </a:bodyPr>
          <a:lstStyle/>
          <a:p>
            <a:pPr marL="14605">
              <a:lnSpc>
                <a:spcPct val="114000"/>
              </a:lnSpc>
              <a:spcAft>
                <a:spcPts val="1200"/>
              </a:spcAft>
              <a:buClr>
                <a:srgbClr val="6E829E"/>
              </a:buClr>
            </a:pPr>
            <a:r>
              <a:rPr lang="en-US" altLang="zh-CN" sz="1400" dirty="0">
                <a:solidFill>
                  <a:schemeClr val="tx1"/>
                </a:solidFill>
                <a:latin typeface="DengXian" pitchFamily="2" charset="-122"/>
                <a:ea typeface="DengXian" pitchFamily="2" charset="-122"/>
              </a:rPr>
              <a:t>Simply calculate the total score is erroneous, and can not avoid </a:t>
            </a:r>
            <a:r>
              <a:rPr lang="en-US" altLang="zh-CN" sz="1400" b="1" dirty="0">
                <a:solidFill>
                  <a:schemeClr val="tx1"/>
                </a:solidFill>
                <a:latin typeface="DengXian" pitchFamily="2" charset="-122"/>
                <a:ea typeface="DengXian" pitchFamily="2" charset="-122"/>
              </a:rPr>
              <a:t>spam</a:t>
            </a:r>
            <a:r>
              <a:rPr lang="en-US" altLang="zh-CN" sz="1400" dirty="0">
                <a:solidFill>
                  <a:schemeClr val="tx1"/>
                </a:solidFill>
                <a:latin typeface="DengXian" pitchFamily="2" charset="-122"/>
                <a:ea typeface="DengXian" pitchFamily="2" charset="-122"/>
              </a:rPr>
              <a:t>.</a:t>
            </a:r>
          </a:p>
        </p:txBody>
      </p:sp>
      <p:grpSp>
        <p:nvGrpSpPr>
          <p:cNvPr id="5" name="组合 4"/>
          <p:cNvGrpSpPr/>
          <p:nvPr/>
        </p:nvGrpSpPr>
        <p:grpSpPr>
          <a:xfrm>
            <a:off x="1304145" y="2265632"/>
            <a:ext cx="1663907" cy="566704"/>
            <a:chOff x="5416450" y="5952624"/>
            <a:chExt cx="1913740" cy="651794"/>
          </a:xfrm>
        </p:grpSpPr>
        <p:sp>
          <p:nvSpPr>
            <p:cNvPr id="3" name="圆角矩形 2"/>
            <p:cNvSpPr/>
            <p:nvPr/>
          </p:nvSpPr>
          <p:spPr>
            <a:xfrm>
              <a:off x="5416450" y="6026722"/>
              <a:ext cx="1913740" cy="577696"/>
            </a:xfrm>
            <a:prstGeom prst="roundRect">
              <a:avLst>
                <a:gd name="adj" fmla="val 50000"/>
              </a:avLst>
            </a:prstGeom>
            <a:gradFill>
              <a:gsLst>
                <a:gs pos="0">
                  <a:srgbClr val="F62E32"/>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p>
          </p:txBody>
        </p:sp>
        <p:sp>
          <p:nvSpPr>
            <p:cNvPr id="19" name="矩形 18"/>
            <p:cNvSpPr/>
            <p:nvPr/>
          </p:nvSpPr>
          <p:spPr>
            <a:xfrm>
              <a:off x="5572201" y="5952624"/>
              <a:ext cx="914399" cy="646331"/>
            </a:xfrm>
            <a:prstGeom prst="rect">
              <a:avLst/>
            </a:prstGeom>
          </p:spPr>
          <p:txBody>
            <a:bodyPr wrap="square" lIns="0">
              <a:spAutoFit/>
            </a:bodyPr>
            <a:lstStyle/>
            <a:p>
              <a:r>
                <a:rPr lang="en-US" altLang="zh-CN" sz="3600" b="1" dirty="0">
                  <a:solidFill>
                    <a:schemeClr val="bg1"/>
                  </a:solidFill>
                  <a:latin typeface="DengXian" pitchFamily="2" charset="-122"/>
                  <a:ea typeface="DengXian" pitchFamily="2" charset="-122"/>
                </a:rPr>
                <a:t>01</a:t>
              </a:r>
            </a:p>
          </p:txBody>
        </p:sp>
      </p:grpSp>
      <p:grpSp>
        <p:nvGrpSpPr>
          <p:cNvPr id="21" name="组合 20"/>
          <p:cNvGrpSpPr/>
          <p:nvPr/>
        </p:nvGrpSpPr>
        <p:grpSpPr>
          <a:xfrm>
            <a:off x="1304145" y="4401251"/>
            <a:ext cx="1663907" cy="566704"/>
            <a:chOff x="5416450" y="5952624"/>
            <a:chExt cx="1913740" cy="651794"/>
          </a:xfrm>
        </p:grpSpPr>
        <p:sp>
          <p:nvSpPr>
            <p:cNvPr id="22" name="圆角矩形 21"/>
            <p:cNvSpPr/>
            <p:nvPr/>
          </p:nvSpPr>
          <p:spPr>
            <a:xfrm>
              <a:off x="5416450" y="6026722"/>
              <a:ext cx="1913740" cy="577696"/>
            </a:xfrm>
            <a:prstGeom prst="roundRect">
              <a:avLst>
                <a:gd name="adj" fmla="val 50000"/>
              </a:avLst>
            </a:prstGeom>
            <a:gradFill>
              <a:gsLst>
                <a:gs pos="0">
                  <a:srgbClr val="F62E32"/>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p>
          </p:txBody>
        </p:sp>
        <p:sp>
          <p:nvSpPr>
            <p:cNvPr id="23" name="矩形 22"/>
            <p:cNvSpPr/>
            <p:nvPr/>
          </p:nvSpPr>
          <p:spPr>
            <a:xfrm>
              <a:off x="5572201" y="5952624"/>
              <a:ext cx="914399" cy="646331"/>
            </a:xfrm>
            <a:prstGeom prst="rect">
              <a:avLst/>
            </a:prstGeom>
          </p:spPr>
          <p:txBody>
            <a:bodyPr wrap="square" lIns="0">
              <a:spAutoFit/>
            </a:bodyPr>
            <a:lstStyle/>
            <a:p>
              <a:r>
                <a:rPr lang="en-US" altLang="zh-CN" sz="3600" b="1" dirty="0">
                  <a:solidFill>
                    <a:schemeClr val="bg1"/>
                  </a:solidFill>
                  <a:latin typeface="DengXian" pitchFamily="2" charset="-122"/>
                  <a:ea typeface="DengXian" pitchFamily="2" charset="-122"/>
                </a:rPr>
                <a:t>03</a:t>
              </a:r>
            </a:p>
          </p:txBody>
        </p:sp>
      </p:grpSp>
      <p:grpSp>
        <p:nvGrpSpPr>
          <p:cNvPr id="24" name="组合 23"/>
          <p:cNvGrpSpPr/>
          <p:nvPr/>
        </p:nvGrpSpPr>
        <p:grpSpPr>
          <a:xfrm>
            <a:off x="6880486" y="2265632"/>
            <a:ext cx="1663907" cy="566704"/>
            <a:chOff x="5416450" y="5952624"/>
            <a:chExt cx="1913740" cy="651794"/>
          </a:xfrm>
        </p:grpSpPr>
        <p:sp>
          <p:nvSpPr>
            <p:cNvPr id="25" name="圆角矩形 24"/>
            <p:cNvSpPr/>
            <p:nvPr/>
          </p:nvSpPr>
          <p:spPr>
            <a:xfrm>
              <a:off x="5416450" y="6026722"/>
              <a:ext cx="1913740" cy="577696"/>
            </a:xfrm>
            <a:prstGeom prst="roundRect">
              <a:avLst>
                <a:gd name="adj" fmla="val 50000"/>
              </a:avLst>
            </a:prstGeom>
            <a:gradFill>
              <a:gsLst>
                <a:gs pos="0">
                  <a:srgbClr val="F62E32"/>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p>
          </p:txBody>
        </p:sp>
        <p:sp>
          <p:nvSpPr>
            <p:cNvPr id="26" name="矩形 25"/>
            <p:cNvSpPr/>
            <p:nvPr/>
          </p:nvSpPr>
          <p:spPr>
            <a:xfrm>
              <a:off x="5572201" y="5952624"/>
              <a:ext cx="914399" cy="646331"/>
            </a:xfrm>
            <a:prstGeom prst="rect">
              <a:avLst/>
            </a:prstGeom>
          </p:spPr>
          <p:txBody>
            <a:bodyPr wrap="square" lIns="0">
              <a:spAutoFit/>
            </a:bodyPr>
            <a:lstStyle/>
            <a:p>
              <a:r>
                <a:rPr lang="en-US" altLang="zh-CN" sz="3600" b="1" dirty="0">
                  <a:solidFill>
                    <a:schemeClr val="bg1"/>
                  </a:solidFill>
                  <a:latin typeface="DengXian" pitchFamily="2" charset="-122"/>
                  <a:ea typeface="DengXian" pitchFamily="2" charset="-122"/>
                </a:rPr>
                <a:t>02</a:t>
              </a:r>
            </a:p>
          </p:txBody>
        </p:sp>
      </p:grpSp>
      <p:grpSp>
        <p:nvGrpSpPr>
          <p:cNvPr id="27" name="组合 26"/>
          <p:cNvGrpSpPr/>
          <p:nvPr/>
        </p:nvGrpSpPr>
        <p:grpSpPr>
          <a:xfrm>
            <a:off x="6880486" y="4401251"/>
            <a:ext cx="1663907" cy="566704"/>
            <a:chOff x="5416450" y="5952624"/>
            <a:chExt cx="1913740" cy="651794"/>
          </a:xfrm>
        </p:grpSpPr>
        <p:sp>
          <p:nvSpPr>
            <p:cNvPr id="28" name="圆角矩形 27"/>
            <p:cNvSpPr/>
            <p:nvPr/>
          </p:nvSpPr>
          <p:spPr>
            <a:xfrm>
              <a:off x="5416450" y="6026722"/>
              <a:ext cx="1913740" cy="577696"/>
            </a:xfrm>
            <a:prstGeom prst="roundRect">
              <a:avLst>
                <a:gd name="adj" fmla="val 50000"/>
              </a:avLst>
            </a:prstGeom>
            <a:gradFill>
              <a:gsLst>
                <a:gs pos="0">
                  <a:srgbClr val="F62E32"/>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p>
          </p:txBody>
        </p:sp>
        <p:sp>
          <p:nvSpPr>
            <p:cNvPr id="29" name="矩形 28"/>
            <p:cNvSpPr/>
            <p:nvPr/>
          </p:nvSpPr>
          <p:spPr>
            <a:xfrm>
              <a:off x="5572201" y="5952624"/>
              <a:ext cx="914399" cy="646331"/>
            </a:xfrm>
            <a:prstGeom prst="rect">
              <a:avLst/>
            </a:prstGeom>
          </p:spPr>
          <p:txBody>
            <a:bodyPr wrap="square" lIns="0">
              <a:spAutoFit/>
            </a:bodyPr>
            <a:lstStyle/>
            <a:p>
              <a:r>
                <a:rPr lang="en-US" altLang="zh-CN" sz="3600" b="1" dirty="0">
                  <a:solidFill>
                    <a:schemeClr val="bg1"/>
                  </a:solidFill>
                  <a:latin typeface="DengXian" pitchFamily="2" charset="-122"/>
                  <a:ea typeface="DengXian" pitchFamily="2" charset="-122"/>
                </a:rPr>
                <a:t>04</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a:t>
            </a:r>
            <a:r>
              <a:rPr kumimoji="1" lang="en-US" altLang="zh-CN" dirty="0"/>
              <a:t>–</a:t>
            </a:r>
            <a:r>
              <a:rPr kumimoji="1" lang="en-GB" altLang="zh-CN" dirty="0"/>
              <a:t> </a:t>
            </a:r>
            <a:r>
              <a:rPr kumimoji="1" lang="en-US" altLang="zh-CN" dirty="0"/>
              <a:t>RepCloud &amp; NeuronVisor Limitations</a:t>
            </a:r>
            <a:endParaRPr kumimoji="1" lang="zh-CN" altLang="en-US" dirty="0"/>
          </a:p>
          <a:p>
            <a:endParaRPr kumimoji="1" lang="zh-CN" altLang="en-US" dirty="0"/>
          </a:p>
        </p:txBody>
      </p:sp>
      <p:sp>
        <p:nvSpPr>
          <p:cNvPr id="6" name="Oval 5"/>
          <p:cNvSpPr/>
          <p:nvPr/>
        </p:nvSpPr>
        <p:spPr>
          <a:xfrm>
            <a:off x="5023262" y="2921330"/>
            <a:ext cx="356260" cy="36813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408218" y="3301340"/>
            <a:ext cx="914400" cy="9144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31" name="Oval 30"/>
          <p:cNvSpPr/>
          <p:nvPr/>
        </p:nvSpPr>
        <p:spPr>
          <a:xfrm>
            <a:off x="2871849" y="2254333"/>
            <a:ext cx="356260" cy="36813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765464" y="3067792"/>
            <a:ext cx="356260" cy="36813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2121724" y="4704607"/>
            <a:ext cx="356260" cy="36813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3849584" y="5367646"/>
            <a:ext cx="356260" cy="36813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5023262" y="4888674"/>
            <a:ext cx="356260" cy="36813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4370119" y="1938778"/>
            <a:ext cx="356260" cy="36813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a:stCxn id="36" idx="3"/>
          </p:cNvCxnSpPr>
          <p:nvPr/>
        </p:nvCxnSpPr>
        <p:spPr>
          <a:xfrm flipH="1">
            <a:off x="4027714" y="2253001"/>
            <a:ext cx="394578" cy="11074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6" idx="2"/>
          </p:cNvCxnSpPr>
          <p:nvPr/>
        </p:nvCxnSpPr>
        <p:spPr>
          <a:xfrm flipH="1">
            <a:off x="4322618" y="3105398"/>
            <a:ext cx="700644" cy="5101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31" idx="4"/>
            <a:endCxn id="7" idx="1"/>
          </p:cNvCxnSpPr>
          <p:nvPr/>
        </p:nvCxnSpPr>
        <p:spPr>
          <a:xfrm>
            <a:off x="3049979" y="2622468"/>
            <a:ext cx="492150" cy="812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32" idx="5"/>
            <a:endCxn id="7" idx="2"/>
          </p:cNvCxnSpPr>
          <p:nvPr/>
        </p:nvCxnSpPr>
        <p:spPr>
          <a:xfrm>
            <a:off x="2069551" y="3382015"/>
            <a:ext cx="1338667" cy="376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33" idx="7"/>
            <a:endCxn id="7" idx="3"/>
          </p:cNvCxnSpPr>
          <p:nvPr/>
        </p:nvCxnSpPr>
        <p:spPr>
          <a:xfrm flipV="1">
            <a:off x="2425811" y="4081829"/>
            <a:ext cx="1116318" cy="6766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34" idx="0"/>
            <a:endCxn id="7" idx="4"/>
          </p:cNvCxnSpPr>
          <p:nvPr/>
        </p:nvCxnSpPr>
        <p:spPr>
          <a:xfrm flipH="1" flipV="1">
            <a:off x="3865418" y="4215740"/>
            <a:ext cx="162296" cy="11519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35" idx="1"/>
            <a:endCxn id="7" idx="5"/>
          </p:cNvCxnSpPr>
          <p:nvPr/>
        </p:nvCxnSpPr>
        <p:spPr>
          <a:xfrm flipH="1" flipV="1">
            <a:off x="4188707" y="4081829"/>
            <a:ext cx="886728" cy="860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Oval 50"/>
          <p:cNvSpPr/>
          <p:nvPr/>
        </p:nvSpPr>
        <p:spPr>
          <a:xfrm>
            <a:off x="5989835" y="3435251"/>
            <a:ext cx="586543" cy="602986"/>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2</a:t>
            </a:r>
            <a:endParaRPr lang="en-US" dirty="0"/>
          </a:p>
        </p:txBody>
      </p:sp>
      <p:sp>
        <p:nvSpPr>
          <p:cNvPr id="52" name="Oval 51"/>
          <p:cNvSpPr/>
          <p:nvPr/>
        </p:nvSpPr>
        <p:spPr>
          <a:xfrm>
            <a:off x="7317892" y="3447125"/>
            <a:ext cx="833253" cy="780489"/>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endParaRPr lang="en-US" dirty="0"/>
          </a:p>
        </p:txBody>
      </p:sp>
      <p:cxnSp>
        <p:nvCxnSpPr>
          <p:cNvPr id="53" name="Straight Arrow Connector 52"/>
          <p:cNvCxnSpPr>
            <a:stCxn id="51" idx="6"/>
            <a:endCxn id="52" idx="2"/>
          </p:cNvCxnSpPr>
          <p:nvPr/>
        </p:nvCxnSpPr>
        <p:spPr>
          <a:xfrm>
            <a:off x="6576378" y="3736744"/>
            <a:ext cx="741514" cy="100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8324605" y="1413164"/>
            <a:ext cx="3360343" cy="4616648"/>
          </a:xfrm>
          <a:prstGeom prst="rect">
            <a:avLst/>
          </a:prstGeom>
          <a:noFill/>
        </p:spPr>
        <p:txBody>
          <a:bodyPr wrap="none" rtlCol="0">
            <a:spAutoFit/>
          </a:bodyPr>
          <a:lstStyle/>
          <a:p>
            <a:r>
              <a:rPr lang="en-US" sz="1400" dirty="0" smtClean="0"/>
              <a:t>Suppose a lot of “cheat” nodes</a:t>
            </a:r>
          </a:p>
          <a:p>
            <a:r>
              <a:rPr lang="en-US" sz="1400" dirty="0" smtClean="0"/>
              <a:t>(marked by red) approve node 1,</a:t>
            </a:r>
          </a:p>
          <a:p>
            <a:r>
              <a:rPr lang="en-US" sz="1400" dirty="0" smtClean="0"/>
              <a:t>In this figure, it will have a score</a:t>
            </a:r>
          </a:p>
          <a:p>
            <a:r>
              <a:rPr lang="en-US" sz="1400" dirty="0" smtClean="0"/>
              <a:t>Of 7, but only 2 good node 2,3 approve</a:t>
            </a:r>
          </a:p>
          <a:p>
            <a:r>
              <a:rPr lang="en-US" sz="1400" dirty="0" smtClean="0"/>
              <a:t> 4. In this case, 1 will win the super</a:t>
            </a:r>
          </a:p>
          <a:p>
            <a:r>
              <a:rPr lang="en-US" sz="1400" dirty="0"/>
              <a:t>n</a:t>
            </a:r>
            <a:r>
              <a:rPr lang="en-US" sz="1400" dirty="0" smtClean="0"/>
              <a:t>ode election. </a:t>
            </a:r>
          </a:p>
          <a:p>
            <a:endParaRPr lang="en-US" sz="1400" dirty="0"/>
          </a:p>
          <a:p>
            <a:r>
              <a:rPr lang="en-US" sz="1400" dirty="0" smtClean="0"/>
              <a:t>However, in page rank algorithm,</a:t>
            </a:r>
          </a:p>
          <a:p>
            <a:r>
              <a:rPr lang="en-US" sz="1400" dirty="0"/>
              <a:t>i</a:t>
            </a:r>
            <a:r>
              <a:rPr lang="en-US" sz="1400" dirty="0" smtClean="0"/>
              <a:t>t might not be the case.</a:t>
            </a:r>
          </a:p>
          <a:p>
            <a:r>
              <a:rPr lang="en-US" sz="1400" dirty="0"/>
              <a:t>b</a:t>
            </a:r>
            <a:r>
              <a:rPr lang="en-US" sz="1400" dirty="0" smtClean="0"/>
              <a:t>ecause good node 2 will be approved</a:t>
            </a:r>
          </a:p>
          <a:p>
            <a:r>
              <a:rPr lang="en-US" sz="1400" dirty="0"/>
              <a:t>b</a:t>
            </a:r>
            <a:r>
              <a:rPr lang="en-US" sz="1400" dirty="0" smtClean="0"/>
              <a:t>y other good nodes, and its own weight</a:t>
            </a:r>
          </a:p>
          <a:p>
            <a:r>
              <a:rPr lang="en-US" sz="1400" dirty="0"/>
              <a:t>w</a:t>
            </a:r>
            <a:r>
              <a:rPr lang="en-US" sz="1400" dirty="0" smtClean="0"/>
              <a:t>ill be larger than these bad red nodes (</a:t>
            </a:r>
          </a:p>
          <a:p>
            <a:r>
              <a:rPr lang="en-US" sz="1400" dirty="0"/>
              <a:t>w</a:t>
            </a:r>
            <a:r>
              <a:rPr lang="en-US" sz="1400" dirty="0" smtClean="0"/>
              <a:t>hich rarely receive the approval from</a:t>
            </a:r>
          </a:p>
          <a:p>
            <a:r>
              <a:rPr lang="en-US" sz="1400" dirty="0"/>
              <a:t>o</a:t>
            </a:r>
            <a:r>
              <a:rPr lang="en-US" sz="1400" dirty="0" smtClean="0"/>
              <a:t>ther good nodes) </a:t>
            </a:r>
          </a:p>
          <a:p>
            <a:endParaRPr lang="en-US" sz="1400" dirty="0"/>
          </a:p>
          <a:p>
            <a:r>
              <a:rPr lang="en-US" sz="1400" dirty="0" smtClean="0"/>
              <a:t>Thus point (4) generally solved the problem</a:t>
            </a:r>
          </a:p>
          <a:p>
            <a:r>
              <a:rPr lang="en-US" sz="1400" dirty="0"/>
              <a:t>o</a:t>
            </a:r>
            <a:r>
              <a:rPr lang="en-US" sz="1400" dirty="0" smtClean="0"/>
              <a:t>f burning computing power to inflate</a:t>
            </a:r>
          </a:p>
          <a:p>
            <a:r>
              <a:rPr lang="en-US" sz="1400" dirty="0"/>
              <a:t>v</a:t>
            </a:r>
            <a:r>
              <a:rPr lang="en-US" sz="1400" dirty="0" smtClean="0"/>
              <a:t>otes.</a:t>
            </a:r>
          </a:p>
          <a:p>
            <a:endParaRPr lang="en-US" sz="1400" dirty="0"/>
          </a:p>
          <a:p>
            <a:r>
              <a:rPr lang="en-US" sz="1400" dirty="0" smtClean="0"/>
              <a:t>Detailed explanation of PageRank:</a:t>
            </a:r>
          </a:p>
          <a:p>
            <a:r>
              <a:rPr lang="en-US" sz="1400" dirty="0">
                <a:hlinkClick r:id="rId3"/>
              </a:rPr>
              <a:t>https://en.wikipedia.org/wiki/PageRank</a:t>
            </a:r>
            <a:endParaRPr lang="en-US" sz="1400" dirty="0"/>
          </a:p>
        </p:txBody>
      </p:sp>
      <p:sp>
        <p:nvSpPr>
          <p:cNvPr id="57" name="Oval 56"/>
          <p:cNvSpPr/>
          <p:nvPr/>
        </p:nvSpPr>
        <p:spPr>
          <a:xfrm>
            <a:off x="6723086" y="2203754"/>
            <a:ext cx="586543" cy="602986"/>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3</a:t>
            </a:r>
            <a:endParaRPr lang="en-US" dirty="0"/>
          </a:p>
        </p:txBody>
      </p:sp>
      <p:cxnSp>
        <p:nvCxnSpPr>
          <p:cNvPr id="58" name="Straight Arrow Connector 57"/>
          <p:cNvCxnSpPr>
            <a:stCxn id="57" idx="5"/>
          </p:cNvCxnSpPr>
          <p:nvPr/>
        </p:nvCxnSpPr>
        <p:spPr>
          <a:xfrm>
            <a:off x="7223732" y="2718435"/>
            <a:ext cx="367622" cy="7286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Oval 61"/>
          <p:cNvSpPr/>
          <p:nvPr/>
        </p:nvSpPr>
        <p:spPr>
          <a:xfrm>
            <a:off x="6281475" y="1380401"/>
            <a:ext cx="356260" cy="368135"/>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5633575" y="1930387"/>
            <a:ext cx="356260" cy="368135"/>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Arrow Connector 63"/>
          <p:cNvCxnSpPr>
            <a:stCxn id="62" idx="5"/>
            <a:endCxn id="57" idx="1"/>
          </p:cNvCxnSpPr>
          <p:nvPr/>
        </p:nvCxnSpPr>
        <p:spPr>
          <a:xfrm>
            <a:off x="6585562" y="1694624"/>
            <a:ext cx="223421" cy="5974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63" idx="6"/>
            <a:endCxn id="57" idx="2"/>
          </p:cNvCxnSpPr>
          <p:nvPr/>
        </p:nvCxnSpPr>
        <p:spPr>
          <a:xfrm>
            <a:off x="5989835" y="2114455"/>
            <a:ext cx="733251" cy="390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63" idx="5"/>
            <a:endCxn id="51" idx="0"/>
          </p:cNvCxnSpPr>
          <p:nvPr/>
        </p:nvCxnSpPr>
        <p:spPr>
          <a:xfrm>
            <a:off x="5937662" y="2244610"/>
            <a:ext cx="345445" cy="11906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3746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a:t>
            </a:r>
            <a:r>
              <a:rPr kumimoji="1" lang="en-US" altLang="zh-CN" dirty="0"/>
              <a:t>–</a:t>
            </a:r>
            <a:r>
              <a:rPr kumimoji="1" lang="en-GB" altLang="zh-CN" dirty="0"/>
              <a:t> </a:t>
            </a:r>
            <a:r>
              <a:rPr kumimoji="1" lang="en-US" altLang="zh-CN" dirty="0"/>
              <a:t>RepCloud &amp; NeuronVisor Limitations</a:t>
            </a:r>
            <a:endParaRPr kumimoji="1" lang="zh-CN" altLang="en-US" dirty="0"/>
          </a:p>
        </p:txBody>
      </p:sp>
      <p:sp>
        <p:nvSpPr>
          <p:cNvPr id="8" name="TextBox 7"/>
          <p:cNvSpPr txBox="1"/>
          <p:nvPr/>
        </p:nvSpPr>
        <p:spPr>
          <a:xfrm>
            <a:off x="6505071" y="2046191"/>
            <a:ext cx="5517039" cy="2708690"/>
          </a:xfrm>
          <a:prstGeom prst="rect">
            <a:avLst/>
          </a:prstGeom>
          <a:noFill/>
        </p:spPr>
        <p:txBody>
          <a:bodyPr wrap="square" rtlCol="0">
            <a:spAutoFit/>
          </a:bodyPr>
          <a:lstStyle/>
          <a:p>
            <a:pPr>
              <a:lnSpc>
                <a:spcPct val="114000"/>
              </a:lnSpc>
            </a:pPr>
            <a:r>
              <a:rPr lang="en-US" sz="1600" dirty="0">
                <a:latin typeface="DengXian" pitchFamily="2" charset="-122"/>
                <a:ea typeface="DengXian" pitchFamily="2" charset="-122"/>
              </a:rPr>
              <a:t>1,2) In cloud environment, could be solved by </a:t>
            </a:r>
            <a:r>
              <a:rPr lang="en-US" b="1" dirty="0" err="1">
                <a:latin typeface="DengXian" pitchFamily="2" charset="-122"/>
                <a:ea typeface="DengXian" pitchFamily="2" charset="-122"/>
              </a:rPr>
              <a:t>Paxos</a:t>
            </a:r>
            <a:r>
              <a:rPr lang="en-US" sz="1600" dirty="0">
                <a:latin typeface="DengXian" pitchFamily="2" charset="-122"/>
                <a:ea typeface="DengXian" pitchFamily="2" charset="-122"/>
              </a:rPr>
              <a:t>.</a:t>
            </a:r>
          </a:p>
          <a:p>
            <a:pPr>
              <a:lnSpc>
                <a:spcPct val="114000"/>
              </a:lnSpc>
            </a:pPr>
            <a:endParaRPr lang="en-US" sz="1600" dirty="0">
              <a:latin typeface="DengXian" pitchFamily="2" charset="-122"/>
              <a:ea typeface="DengXian" pitchFamily="2" charset="-122"/>
            </a:endParaRPr>
          </a:p>
          <a:p>
            <a:pPr>
              <a:lnSpc>
                <a:spcPct val="114000"/>
              </a:lnSpc>
            </a:pPr>
            <a:r>
              <a:rPr lang="en-US" sz="1600" dirty="0">
                <a:latin typeface="DengXian" pitchFamily="2" charset="-122"/>
                <a:ea typeface="DengXian" pitchFamily="2" charset="-122"/>
              </a:rPr>
              <a:t>1,2) In open environment while</a:t>
            </a:r>
            <a:r>
              <a:rPr lang="zh-CN" altLang="en-US" sz="1600" dirty="0">
                <a:latin typeface="DengXian" pitchFamily="2" charset="-122"/>
                <a:ea typeface="DengXian" pitchFamily="2" charset="-122"/>
              </a:rPr>
              <a:t> </a:t>
            </a:r>
            <a:r>
              <a:rPr lang="en-US" sz="1600" dirty="0">
                <a:latin typeface="DengXian" pitchFamily="2" charset="-122"/>
                <a:ea typeface="DengXian" pitchFamily="2" charset="-122"/>
              </a:rPr>
              <a:t>no new node join,</a:t>
            </a:r>
            <a:r>
              <a:rPr lang="zh-CN" altLang="en-US" sz="1600" dirty="0">
                <a:latin typeface="DengXian" pitchFamily="2" charset="-122"/>
                <a:ea typeface="DengXian" pitchFamily="2" charset="-122"/>
              </a:rPr>
              <a:t> </a:t>
            </a:r>
            <a:r>
              <a:rPr lang="en-US" sz="1600" dirty="0">
                <a:latin typeface="DengXian" pitchFamily="2" charset="-122"/>
                <a:ea typeface="DengXian" pitchFamily="2" charset="-122"/>
              </a:rPr>
              <a:t>Could be solved by </a:t>
            </a:r>
            <a:r>
              <a:rPr lang="en-US" b="1" dirty="0">
                <a:latin typeface="DengXian" pitchFamily="2" charset="-122"/>
                <a:ea typeface="DengXian" pitchFamily="2" charset="-122"/>
              </a:rPr>
              <a:t>PBFT</a:t>
            </a:r>
            <a:r>
              <a:rPr lang="en-US" altLang="zh-CN" sz="1600" dirty="0">
                <a:latin typeface="DengXian" pitchFamily="2" charset="-122"/>
                <a:ea typeface="DengXian" pitchFamily="2" charset="-122"/>
              </a:rPr>
              <a:t>.</a:t>
            </a:r>
            <a:r>
              <a:rPr lang="en-US" sz="1600" dirty="0">
                <a:latin typeface="DengXian" pitchFamily="2" charset="-122"/>
                <a:ea typeface="DengXian" pitchFamily="2" charset="-122"/>
              </a:rPr>
              <a:t> </a:t>
            </a:r>
          </a:p>
          <a:p>
            <a:pPr>
              <a:lnSpc>
                <a:spcPct val="114000"/>
              </a:lnSpc>
            </a:pPr>
            <a:endParaRPr lang="en-US" sz="1600" dirty="0">
              <a:latin typeface="DengXian" pitchFamily="2" charset="-122"/>
              <a:ea typeface="DengXian" pitchFamily="2" charset="-122"/>
            </a:endParaRPr>
          </a:p>
          <a:p>
            <a:pPr>
              <a:lnSpc>
                <a:spcPct val="114000"/>
              </a:lnSpc>
            </a:pPr>
            <a:r>
              <a:rPr lang="en-US" sz="1600" dirty="0">
                <a:latin typeface="DengXian" pitchFamily="2" charset="-122"/>
                <a:ea typeface="DengXian" pitchFamily="2" charset="-122"/>
              </a:rPr>
              <a:t>1,2) In dynamic changing open</a:t>
            </a:r>
            <a:r>
              <a:rPr lang="zh-CN" altLang="en-US" sz="1600" dirty="0">
                <a:latin typeface="DengXian" pitchFamily="2" charset="-122"/>
                <a:ea typeface="DengXian" pitchFamily="2" charset="-122"/>
              </a:rPr>
              <a:t> </a:t>
            </a:r>
            <a:r>
              <a:rPr lang="en-US" sz="1600" dirty="0">
                <a:latin typeface="DengXian" pitchFamily="2" charset="-122"/>
                <a:ea typeface="DengXian" pitchFamily="2" charset="-122"/>
              </a:rPr>
              <a:t>Network,</a:t>
            </a:r>
            <a:r>
              <a:rPr lang="zh-CN" altLang="en-US" sz="1600" dirty="0">
                <a:latin typeface="DengXian" pitchFamily="2" charset="-122"/>
                <a:ea typeface="DengXian" pitchFamily="2" charset="-122"/>
              </a:rPr>
              <a:t> </a:t>
            </a:r>
            <a:r>
              <a:rPr lang="en-US" sz="1600" dirty="0">
                <a:latin typeface="DengXian" pitchFamily="2" charset="-122"/>
                <a:ea typeface="DengXian" pitchFamily="2" charset="-122"/>
              </a:rPr>
              <a:t>Could be solved by </a:t>
            </a:r>
            <a:r>
              <a:rPr lang="en-US" b="1" dirty="0">
                <a:latin typeface="DengXian" pitchFamily="2" charset="-122"/>
                <a:ea typeface="DengXian" pitchFamily="2" charset="-122"/>
              </a:rPr>
              <a:t>POW</a:t>
            </a:r>
          </a:p>
          <a:p>
            <a:pPr>
              <a:lnSpc>
                <a:spcPct val="114000"/>
              </a:lnSpc>
            </a:pPr>
            <a:r>
              <a:rPr lang="en-US" sz="1600" dirty="0">
                <a:latin typeface="DengXian" pitchFamily="2" charset="-122"/>
                <a:ea typeface="DengXian" pitchFamily="2" charset="-122"/>
              </a:rPr>
              <a:t> (Nakamoto consensus)</a:t>
            </a:r>
          </a:p>
          <a:p>
            <a:pPr>
              <a:lnSpc>
                <a:spcPct val="114000"/>
              </a:lnSpc>
            </a:pPr>
            <a:r>
              <a:rPr lang="en-US" sz="1600" dirty="0">
                <a:latin typeface="DengXian" pitchFamily="2" charset="-122"/>
                <a:ea typeface="DengXian" pitchFamily="2" charset="-122"/>
              </a:rPr>
              <a:t>-- but low throughput!!</a:t>
            </a:r>
            <a:endParaRPr lang="en-US" sz="2000" b="1" dirty="0">
              <a:solidFill>
                <a:srgbClr val="00B050"/>
              </a:solidFill>
              <a:latin typeface="DengXian" pitchFamily="2" charset="-122"/>
              <a:ea typeface="DengXian" pitchFamily="2" charset="-122"/>
            </a:endParaRPr>
          </a:p>
        </p:txBody>
      </p:sp>
      <p:sp>
        <p:nvSpPr>
          <p:cNvPr id="11" name="矩形 10"/>
          <p:cNvSpPr/>
          <p:nvPr/>
        </p:nvSpPr>
        <p:spPr>
          <a:xfrm>
            <a:off x="781200" y="2449396"/>
            <a:ext cx="3790800" cy="1306833"/>
          </a:xfrm>
          <a:prstGeom prst="rect">
            <a:avLst/>
          </a:prstGeom>
        </p:spPr>
        <p:txBody>
          <a:bodyPr wrap="square">
            <a:spAutoFit/>
          </a:bodyPr>
          <a:lstStyle/>
          <a:p>
            <a:pPr marL="14605">
              <a:lnSpc>
                <a:spcPct val="114000"/>
              </a:lnSpc>
              <a:spcAft>
                <a:spcPts val="1200"/>
              </a:spcAft>
              <a:buClr>
                <a:srgbClr val="6E829E"/>
              </a:buClr>
            </a:pPr>
            <a:r>
              <a:rPr lang="en-US" altLang="zh-CN" sz="1400" dirty="0">
                <a:solidFill>
                  <a:schemeClr val="tx1"/>
                </a:solidFill>
                <a:latin typeface="DengXian" pitchFamily="2" charset="-122"/>
                <a:ea typeface="DengXian" pitchFamily="2" charset="-122"/>
              </a:rPr>
              <a:t>Assumption that there will be no </a:t>
            </a:r>
            <a:r>
              <a:rPr lang="en-US" altLang="zh-CN" sz="1400" b="1" dirty="0">
                <a:solidFill>
                  <a:schemeClr val="tx1"/>
                </a:solidFill>
                <a:latin typeface="DengXian" pitchFamily="2" charset="-122"/>
                <a:ea typeface="DengXian" pitchFamily="2" charset="-122"/>
              </a:rPr>
              <a:t>network failures/partitions </a:t>
            </a:r>
            <a:r>
              <a:rPr lang="en-US" altLang="zh-CN" sz="1400" dirty="0">
                <a:solidFill>
                  <a:schemeClr val="tx1"/>
                </a:solidFill>
                <a:latin typeface="DengXian" pitchFamily="2" charset="-122"/>
                <a:ea typeface="DengXian" pitchFamily="2" charset="-122"/>
              </a:rPr>
              <a:t>(CAP theorem's 'P'). And each node in the network will not </a:t>
            </a:r>
            <a:r>
              <a:rPr lang="en-US" altLang="zh-CN" sz="1400" b="1" dirty="0">
                <a:solidFill>
                  <a:schemeClr val="tx1"/>
                </a:solidFill>
                <a:latin typeface="DengXian" pitchFamily="2" charset="-122"/>
                <a:ea typeface="DengXian" pitchFamily="2" charset="-122"/>
              </a:rPr>
              <a:t>cheat</a:t>
            </a:r>
            <a:r>
              <a:rPr lang="en-US" altLang="zh-CN" sz="1400" dirty="0">
                <a:solidFill>
                  <a:schemeClr val="tx1"/>
                </a:solidFill>
                <a:latin typeface="DengXian" pitchFamily="2" charset="-122"/>
                <a:ea typeface="DengXian" pitchFamily="2" charset="-122"/>
              </a:rPr>
              <a:t> (Byzantine general's problem). Which is not suitable to the Blockchain domain.</a:t>
            </a:r>
          </a:p>
        </p:txBody>
      </p:sp>
      <p:sp>
        <p:nvSpPr>
          <p:cNvPr id="12" name="矩形 11"/>
          <p:cNvSpPr/>
          <p:nvPr/>
        </p:nvSpPr>
        <p:spPr>
          <a:xfrm>
            <a:off x="781200" y="4682747"/>
            <a:ext cx="3790800" cy="1306833"/>
          </a:xfrm>
          <a:prstGeom prst="rect">
            <a:avLst/>
          </a:prstGeom>
        </p:spPr>
        <p:txBody>
          <a:bodyPr wrap="square">
            <a:spAutoFit/>
          </a:bodyPr>
          <a:lstStyle/>
          <a:p>
            <a:pPr marL="14605">
              <a:lnSpc>
                <a:spcPct val="114000"/>
              </a:lnSpc>
              <a:spcAft>
                <a:spcPts val="1200"/>
              </a:spcAft>
              <a:buClr>
                <a:srgbClr val="6E829E"/>
              </a:buClr>
            </a:pPr>
            <a:r>
              <a:rPr lang="en-US" altLang="zh-CN" sz="1400" dirty="0">
                <a:solidFill>
                  <a:schemeClr val="tx1"/>
                </a:solidFill>
                <a:latin typeface="DengXian" pitchFamily="2" charset="-122"/>
                <a:ea typeface="DengXian" pitchFamily="2" charset="-122"/>
              </a:rPr>
              <a:t>There is </a:t>
            </a:r>
            <a:r>
              <a:rPr lang="en-US" altLang="zh-CN" sz="1400" b="1" dirty="0">
                <a:solidFill>
                  <a:schemeClr val="tx1"/>
                </a:solidFill>
                <a:latin typeface="DengXian" pitchFamily="2" charset="-122"/>
                <a:ea typeface="DengXian" pitchFamily="2" charset="-122"/>
              </a:rPr>
              <a:t>no global consensus of time</a:t>
            </a:r>
            <a:r>
              <a:rPr lang="en-US" altLang="zh-CN" sz="1400" dirty="0">
                <a:solidFill>
                  <a:schemeClr val="tx1"/>
                </a:solidFill>
                <a:latin typeface="DengXian" pitchFamily="2" charset="-122"/>
                <a:ea typeface="DengXian" pitchFamily="2" charset="-122"/>
              </a:rPr>
              <a:t>, each bit vector will shift at different time, even if there is no network issue and there is no node cheating, it's still hard to maintain a common view of scores across different nodes.</a:t>
            </a:r>
          </a:p>
        </p:txBody>
      </p:sp>
      <p:grpSp>
        <p:nvGrpSpPr>
          <p:cNvPr id="13" name="组合 12"/>
          <p:cNvGrpSpPr/>
          <p:nvPr/>
        </p:nvGrpSpPr>
        <p:grpSpPr>
          <a:xfrm>
            <a:off x="781200" y="1815927"/>
            <a:ext cx="1663907" cy="566704"/>
            <a:chOff x="5416450" y="5952624"/>
            <a:chExt cx="1913740" cy="651794"/>
          </a:xfrm>
        </p:grpSpPr>
        <p:sp>
          <p:nvSpPr>
            <p:cNvPr id="18" name="圆角矩形 17"/>
            <p:cNvSpPr/>
            <p:nvPr/>
          </p:nvSpPr>
          <p:spPr>
            <a:xfrm>
              <a:off x="5416450" y="6026722"/>
              <a:ext cx="1913740" cy="577696"/>
            </a:xfrm>
            <a:prstGeom prst="roundRect">
              <a:avLst>
                <a:gd name="adj" fmla="val 50000"/>
              </a:avLst>
            </a:prstGeom>
            <a:gradFill>
              <a:gsLst>
                <a:gs pos="0">
                  <a:srgbClr val="F62E32"/>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p>
          </p:txBody>
        </p:sp>
        <p:sp>
          <p:nvSpPr>
            <p:cNvPr id="19" name="矩形 18"/>
            <p:cNvSpPr/>
            <p:nvPr/>
          </p:nvSpPr>
          <p:spPr>
            <a:xfrm>
              <a:off x="5572201" y="5952624"/>
              <a:ext cx="914399" cy="646331"/>
            </a:xfrm>
            <a:prstGeom prst="rect">
              <a:avLst/>
            </a:prstGeom>
          </p:spPr>
          <p:txBody>
            <a:bodyPr wrap="square" lIns="0">
              <a:spAutoFit/>
            </a:bodyPr>
            <a:lstStyle/>
            <a:p>
              <a:r>
                <a:rPr lang="en-US" altLang="zh-CN" sz="3600" b="1" dirty="0">
                  <a:solidFill>
                    <a:schemeClr val="bg1"/>
                  </a:solidFill>
                  <a:latin typeface="DengXian" pitchFamily="2" charset="-122"/>
                  <a:ea typeface="DengXian" pitchFamily="2" charset="-122"/>
                </a:rPr>
                <a:t>01</a:t>
              </a:r>
            </a:p>
          </p:txBody>
        </p:sp>
      </p:grpSp>
      <p:grpSp>
        <p:nvGrpSpPr>
          <p:cNvPr id="20" name="组合 19"/>
          <p:cNvGrpSpPr/>
          <p:nvPr/>
        </p:nvGrpSpPr>
        <p:grpSpPr>
          <a:xfrm>
            <a:off x="781200" y="4049278"/>
            <a:ext cx="1663907" cy="566704"/>
            <a:chOff x="5416450" y="5952624"/>
            <a:chExt cx="1913740" cy="651794"/>
          </a:xfrm>
        </p:grpSpPr>
        <p:sp>
          <p:nvSpPr>
            <p:cNvPr id="21" name="圆角矩形 20"/>
            <p:cNvSpPr/>
            <p:nvPr/>
          </p:nvSpPr>
          <p:spPr>
            <a:xfrm>
              <a:off x="5416450" y="6026722"/>
              <a:ext cx="1913740" cy="577696"/>
            </a:xfrm>
            <a:prstGeom prst="roundRect">
              <a:avLst>
                <a:gd name="adj" fmla="val 50000"/>
              </a:avLst>
            </a:prstGeom>
            <a:gradFill>
              <a:gsLst>
                <a:gs pos="0">
                  <a:srgbClr val="F62E32"/>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p>
          </p:txBody>
        </p:sp>
        <p:sp>
          <p:nvSpPr>
            <p:cNvPr id="22" name="矩形 21"/>
            <p:cNvSpPr/>
            <p:nvPr/>
          </p:nvSpPr>
          <p:spPr>
            <a:xfrm>
              <a:off x="5572201" y="5952624"/>
              <a:ext cx="914399" cy="646331"/>
            </a:xfrm>
            <a:prstGeom prst="rect">
              <a:avLst/>
            </a:prstGeom>
          </p:spPr>
          <p:txBody>
            <a:bodyPr wrap="square" lIns="0">
              <a:spAutoFit/>
            </a:bodyPr>
            <a:lstStyle/>
            <a:p>
              <a:r>
                <a:rPr lang="en-US" altLang="zh-CN" sz="3600" b="1" dirty="0">
                  <a:solidFill>
                    <a:schemeClr val="bg1"/>
                  </a:solidFill>
                  <a:latin typeface="DengXian" pitchFamily="2" charset="-122"/>
                  <a:ea typeface="DengXian" pitchFamily="2" charset="-122"/>
                </a:rPr>
                <a:t>02</a:t>
              </a:r>
            </a:p>
          </p:txBody>
        </p:sp>
      </p:grpSp>
      <p:sp>
        <p:nvSpPr>
          <p:cNvPr id="23" name="TextBox 7"/>
          <p:cNvSpPr txBox="1"/>
          <p:nvPr/>
        </p:nvSpPr>
        <p:spPr>
          <a:xfrm>
            <a:off x="6505071" y="5292870"/>
            <a:ext cx="4707572" cy="461665"/>
          </a:xfrm>
          <a:prstGeom prst="rect">
            <a:avLst/>
          </a:prstGeom>
          <a:noFill/>
        </p:spPr>
        <p:txBody>
          <a:bodyPr wrap="square" rtlCol="0">
            <a:spAutoFit/>
          </a:bodyPr>
          <a:lstStyle/>
          <a:p>
            <a:r>
              <a:rPr lang="en-US" dirty="0">
                <a:latin typeface="DengXian" pitchFamily="2" charset="-122"/>
                <a:ea typeface="DengXian" pitchFamily="2" charset="-122"/>
              </a:rPr>
              <a:t>We introduce</a:t>
            </a:r>
            <a:r>
              <a:rPr lang="zh-CN" altLang="en-US" dirty="0">
                <a:latin typeface="DengXian" pitchFamily="2" charset="-122"/>
                <a:ea typeface="DengXian" pitchFamily="2" charset="-122"/>
              </a:rPr>
              <a:t>                                            </a:t>
            </a:r>
            <a:r>
              <a:rPr lang="en-US" sz="2400" b="1" dirty="0">
                <a:latin typeface="DengXian" pitchFamily="2" charset="-122"/>
                <a:ea typeface="DengXian" pitchFamily="2" charset="-122"/>
              </a:rPr>
              <a:t>!!</a:t>
            </a:r>
          </a:p>
        </p:txBody>
      </p:sp>
      <p:sp>
        <p:nvSpPr>
          <p:cNvPr id="24" name="Down Arrow 476"/>
          <p:cNvSpPr/>
          <p:nvPr/>
        </p:nvSpPr>
        <p:spPr>
          <a:xfrm rot="16200000">
            <a:off x="5258395" y="1766582"/>
            <a:ext cx="561954" cy="837881"/>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25" name="Down Arrow 476"/>
          <p:cNvSpPr/>
          <p:nvPr/>
        </p:nvSpPr>
        <p:spPr>
          <a:xfrm rot="16200000">
            <a:off x="5258397" y="2468277"/>
            <a:ext cx="561954" cy="837881"/>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26" name="Down Arrow 476"/>
          <p:cNvSpPr/>
          <p:nvPr/>
        </p:nvSpPr>
        <p:spPr>
          <a:xfrm rot="16200000">
            <a:off x="5258399" y="3302922"/>
            <a:ext cx="561954" cy="837881"/>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27" name="Down Arrow 476"/>
          <p:cNvSpPr/>
          <p:nvPr/>
        </p:nvSpPr>
        <p:spPr>
          <a:xfrm rot="16200000">
            <a:off x="5272256" y="4906003"/>
            <a:ext cx="931754" cy="1235400"/>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28" name="Rectangle 32"/>
          <p:cNvSpPr/>
          <p:nvPr/>
        </p:nvSpPr>
        <p:spPr>
          <a:xfrm>
            <a:off x="8021815" y="5151759"/>
            <a:ext cx="2423590" cy="690610"/>
          </a:xfrm>
          <a:prstGeom prst="roundRect">
            <a:avLst>
              <a:gd name="adj" fmla="val 50000"/>
            </a:avLst>
          </a:prstGeom>
          <a:gradFill flip="none" rotWithShape="1">
            <a:gsLst>
              <a:gs pos="0">
                <a:schemeClr val="accent1"/>
              </a:gs>
              <a:gs pos="8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err="1">
                <a:latin typeface="DengXian" pitchFamily="2" charset="-122"/>
                <a:ea typeface="DengXian" pitchFamily="2" charset="-122"/>
              </a:rPr>
              <a:t>StreamNet</a:t>
            </a:r>
            <a:endParaRPr lang="en-US" sz="2800" b="1" dirty="0">
              <a:latin typeface="DengXian" pitchFamily="2" charset="-122"/>
              <a:ea typeface="DengXian" pitchFamily="2" charset="-122"/>
            </a:endParaRPr>
          </a:p>
        </p:txBody>
      </p:sp>
      <p:grpSp>
        <p:nvGrpSpPr>
          <p:cNvPr id="34" name="组合 33"/>
          <p:cNvGrpSpPr/>
          <p:nvPr/>
        </p:nvGrpSpPr>
        <p:grpSpPr>
          <a:xfrm>
            <a:off x="6079753" y="2014054"/>
            <a:ext cx="371848" cy="371846"/>
            <a:chOff x="6038538" y="1923303"/>
            <a:chExt cx="478785" cy="478785"/>
          </a:xfrm>
        </p:grpSpPr>
        <p:sp>
          <p:nvSpPr>
            <p:cNvPr id="3" name="椭圆 2"/>
            <p:cNvSpPr/>
            <p:nvPr/>
          </p:nvSpPr>
          <p:spPr>
            <a:xfrm>
              <a:off x="6038538" y="1923303"/>
              <a:ext cx="478785" cy="478785"/>
            </a:xfrm>
            <a:prstGeom prst="ellipse">
              <a:avLst/>
            </a:prstGeom>
            <a:gradFill>
              <a:gsLst>
                <a:gs pos="0">
                  <a:schemeClr val="accent1"/>
                </a:gs>
                <a:gs pos="78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L 形 32"/>
            <p:cNvSpPr/>
            <p:nvPr/>
          </p:nvSpPr>
          <p:spPr>
            <a:xfrm rot="18900000">
              <a:off x="6155076" y="2056441"/>
              <a:ext cx="233456" cy="150100"/>
            </a:xfrm>
            <a:prstGeom prst="corner">
              <a:avLst>
                <a:gd name="adj1" fmla="val 33275"/>
                <a:gd name="adj2" fmla="val 3175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35" name="组合 34"/>
          <p:cNvGrpSpPr/>
          <p:nvPr/>
        </p:nvGrpSpPr>
        <p:grpSpPr>
          <a:xfrm>
            <a:off x="6079753" y="2659711"/>
            <a:ext cx="371848" cy="371846"/>
            <a:chOff x="6038538" y="1923303"/>
            <a:chExt cx="478785" cy="478785"/>
          </a:xfrm>
        </p:grpSpPr>
        <p:sp>
          <p:nvSpPr>
            <p:cNvPr id="36" name="椭圆 35"/>
            <p:cNvSpPr/>
            <p:nvPr/>
          </p:nvSpPr>
          <p:spPr>
            <a:xfrm>
              <a:off x="6038538" y="1923303"/>
              <a:ext cx="478785" cy="478785"/>
            </a:xfrm>
            <a:prstGeom prst="ellipse">
              <a:avLst/>
            </a:prstGeom>
            <a:gradFill>
              <a:gsLst>
                <a:gs pos="0">
                  <a:schemeClr val="accent1"/>
                </a:gs>
                <a:gs pos="78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L 形 36"/>
            <p:cNvSpPr/>
            <p:nvPr/>
          </p:nvSpPr>
          <p:spPr>
            <a:xfrm rot="18900000">
              <a:off x="6155076" y="2056441"/>
              <a:ext cx="233456" cy="150100"/>
            </a:xfrm>
            <a:prstGeom prst="corner">
              <a:avLst>
                <a:gd name="adj1" fmla="val 33275"/>
                <a:gd name="adj2" fmla="val 3175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38" name="组合 37"/>
          <p:cNvGrpSpPr/>
          <p:nvPr/>
        </p:nvGrpSpPr>
        <p:grpSpPr>
          <a:xfrm>
            <a:off x="6079753" y="3513234"/>
            <a:ext cx="371848" cy="371846"/>
            <a:chOff x="6038538" y="1923303"/>
            <a:chExt cx="478785" cy="478785"/>
          </a:xfrm>
        </p:grpSpPr>
        <p:sp>
          <p:nvSpPr>
            <p:cNvPr id="39" name="椭圆 38"/>
            <p:cNvSpPr/>
            <p:nvPr/>
          </p:nvSpPr>
          <p:spPr>
            <a:xfrm>
              <a:off x="6038538" y="1923303"/>
              <a:ext cx="478785" cy="478785"/>
            </a:xfrm>
            <a:prstGeom prst="ellipse">
              <a:avLst/>
            </a:prstGeom>
            <a:gradFill>
              <a:gsLst>
                <a:gs pos="0">
                  <a:schemeClr val="accent1"/>
                </a:gs>
                <a:gs pos="78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0" name="L 形 39"/>
            <p:cNvSpPr/>
            <p:nvPr/>
          </p:nvSpPr>
          <p:spPr>
            <a:xfrm rot="18900000">
              <a:off x="6155076" y="2056441"/>
              <a:ext cx="233456" cy="150100"/>
            </a:xfrm>
            <a:prstGeom prst="corner">
              <a:avLst>
                <a:gd name="adj1" fmla="val 33275"/>
                <a:gd name="adj2" fmla="val 3175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6448821" y="2234579"/>
            <a:ext cx="795028" cy="795023"/>
            <a:chOff x="6038538" y="1923303"/>
            <a:chExt cx="478785" cy="478785"/>
          </a:xfrm>
        </p:grpSpPr>
        <p:sp>
          <p:nvSpPr>
            <p:cNvPr id="20" name="椭圆 19"/>
            <p:cNvSpPr/>
            <p:nvPr/>
          </p:nvSpPr>
          <p:spPr>
            <a:xfrm>
              <a:off x="6038538" y="1923303"/>
              <a:ext cx="478785" cy="478785"/>
            </a:xfrm>
            <a:prstGeom prst="ellipse">
              <a:avLst/>
            </a:prstGeom>
            <a:gradFill>
              <a:gsLst>
                <a:gs pos="0">
                  <a:schemeClr val="accent1"/>
                </a:gs>
                <a:gs pos="78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L 形 20"/>
            <p:cNvSpPr/>
            <p:nvPr/>
          </p:nvSpPr>
          <p:spPr>
            <a:xfrm rot="18900000">
              <a:off x="6155076" y="2056441"/>
              <a:ext cx="233456" cy="150100"/>
            </a:xfrm>
            <a:prstGeom prst="corner">
              <a:avLst>
                <a:gd name="adj1" fmla="val 33275"/>
                <a:gd name="adj2" fmla="val 3175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a:t>
            </a:r>
            <a:r>
              <a:rPr kumimoji="1" lang="en-US" altLang="zh-CN" dirty="0"/>
              <a:t>–</a:t>
            </a:r>
            <a:r>
              <a:rPr kumimoji="1" lang="en-GB" altLang="zh-CN" dirty="0"/>
              <a:t> </a:t>
            </a:r>
            <a:r>
              <a:rPr kumimoji="1" lang="en-US" altLang="zh-CN" dirty="0"/>
              <a:t>RepCloud &amp; NeuronVisor Limitations</a:t>
            </a:r>
            <a:endParaRPr kumimoji="1" lang="zh-CN" altLang="en-US" dirty="0"/>
          </a:p>
          <a:p>
            <a:endParaRPr kumimoji="1" lang="zh-CN" altLang="en-US" dirty="0"/>
          </a:p>
        </p:txBody>
      </p:sp>
      <p:sp>
        <p:nvSpPr>
          <p:cNvPr id="7" name="TextBox 6"/>
          <p:cNvSpPr txBox="1"/>
          <p:nvPr/>
        </p:nvSpPr>
        <p:spPr>
          <a:xfrm>
            <a:off x="7313742" y="2278789"/>
            <a:ext cx="4087979" cy="706604"/>
          </a:xfrm>
          <a:prstGeom prst="rect">
            <a:avLst/>
          </a:prstGeom>
          <a:noFill/>
        </p:spPr>
        <p:txBody>
          <a:bodyPr wrap="square" rtlCol="0">
            <a:spAutoFit/>
          </a:bodyPr>
          <a:lstStyle/>
          <a:p>
            <a:pPr>
              <a:lnSpc>
                <a:spcPct val="114000"/>
              </a:lnSpc>
            </a:pPr>
            <a:r>
              <a:rPr lang="en-US" dirty="0">
                <a:latin typeface="DengXian" pitchFamily="2" charset="-122"/>
                <a:ea typeface="DengXian" pitchFamily="2" charset="-122"/>
              </a:rPr>
              <a:t>3) Data structure from adjacency matrix</a:t>
            </a:r>
          </a:p>
          <a:p>
            <a:pPr>
              <a:lnSpc>
                <a:spcPct val="114000"/>
              </a:lnSpc>
            </a:pPr>
            <a:r>
              <a:rPr lang="en-US" dirty="0">
                <a:latin typeface="DengXian" pitchFamily="2" charset="-122"/>
                <a:ea typeface="DengXian" pitchFamily="2" charset="-122"/>
              </a:rPr>
              <a:t>To adjacency list.</a:t>
            </a:r>
          </a:p>
        </p:txBody>
      </p:sp>
      <mc:AlternateContent xmlns:mc="http://schemas.openxmlformats.org/markup-compatibility/2006" xmlns:a14="http://schemas.microsoft.com/office/drawing/2010/main">
        <mc:Choice Requires="a14">
          <p:sp>
            <p:nvSpPr>
              <p:cNvPr id="10" name="矩形 9">
                <a:extLst/>
              </p:cNvPr>
              <p:cNvSpPr/>
              <p:nvPr/>
            </p:nvSpPr>
            <p:spPr>
              <a:xfrm>
                <a:off x="908992" y="2234579"/>
                <a:ext cx="3802493" cy="1761316"/>
              </a:xfrm>
              <a:prstGeom prst="rect">
                <a:avLst/>
              </a:prstGeom>
            </p:spPr>
            <p:txBody>
              <a:bodyPr wrap="square">
                <a:spAutoFit/>
              </a:bodyPr>
              <a:lstStyle/>
              <a:p>
                <a:pPr marL="14288">
                  <a:lnSpc>
                    <a:spcPct val="114000"/>
                  </a:lnSpc>
                  <a:spcAft>
                    <a:spcPts val="1200"/>
                  </a:spcAft>
                  <a:buClr>
                    <a:srgbClr val="6E829E"/>
                  </a:buClr>
                </a:pPr>
                <a:r>
                  <a:rPr lang="en-US" altLang="zh-CN" sz="1600" dirty="0">
                    <a:solidFill>
                      <a:schemeClr val="tx1"/>
                    </a:solidFill>
                    <a:latin typeface="DengXian" panose="02010600030101010101" pitchFamily="2" charset="-122"/>
                    <a:ea typeface="DengXian" panose="02010600030101010101" pitchFamily="2" charset="-122"/>
                  </a:rPr>
                  <a:t>Each local node need to maintain a score matrix of </a:t>
                </a:r>
                <a14:m>
                  <m:oMath xmlns:m="http://schemas.openxmlformats.org/officeDocument/2006/math">
                    <m:r>
                      <a:rPr lang="en-US" altLang="zh-CN" sz="1600" b="0" i="1" smtClean="0">
                        <a:solidFill>
                          <a:schemeClr val="tx1"/>
                        </a:solidFill>
                        <a:latin typeface="Cambria Math" charset="0"/>
                        <a:ea typeface="DengXian" panose="02010600030101010101" pitchFamily="2" charset="-122"/>
                      </a:rPr>
                      <m:t>𝑂</m:t>
                    </m:r>
                    <m:r>
                      <a:rPr lang="en-US" altLang="zh-CN" sz="1600" b="0" i="1" smtClean="0">
                        <a:solidFill>
                          <a:schemeClr val="tx1"/>
                        </a:solidFill>
                        <a:latin typeface="Cambria Math" charset="0"/>
                        <a:ea typeface="DengXian" panose="02010600030101010101" pitchFamily="2" charset="-122"/>
                      </a:rPr>
                      <m:t>(</m:t>
                    </m:r>
                    <m:sSup>
                      <m:sSupPr>
                        <m:ctrlPr>
                          <a:rPr lang="en-US" altLang="zh-CN" sz="1600" b="0" i="1" smtClean="0">
                            <a:solidFill>
                              <a:schemeClr val="tx1"/>
                            </a:solidFill>
                            <a:latin typeface="Cambria Math" charset="0"/>
                            <a:ea typeface="DengXian" panose="02010600030101010101" pitchFamily="2" charset="-122"/>
                          </a:rPr>
                        </m:ctrlPr>
                      </m:sSupPr>
                      <m:e>
                        <m:r>
                          <a:rPr lang="en-US" altLang="zh-CN" sz="1600" b="0" i="1" smtClean="0">
                            <a:solidFill>
                              <a:schemeClr val="tx1"/>
                            </a:solidFill>
                            <a:latin typeface="Cambria Math" charset="0"/>
                            <a:ea typeface="DengXian" panose="02010600030101010101" pitchFamily="2" charset="-122"/>
                          </a:rPr>
                          <m:t>𝑁</m:t>
                        </m:r>
                      </m:e>
                      <m:sup>
                        <m:r>
                          <a:rPr lang="en-US" altLang="zh-CN" sz="1600" b="0" i="1" smtClean="0">
                            <a:solidFill>
                              <a:schemeClr val="tx1"/>
                            </a:solidFill>
                            <a:latin typeface="Cambria Math" charset="0"/>
                            <a:ea typeface="DengXian" panose="02010600030101010101" pitchFamily="2" charset="-122"/>
                          </a:rPr>
                          <m:t>2</m:t>
                        </m:r>
                      </m:sup>
                    </m:sSup>
                    <m:r>
                      <a:rPr lang="en-US" altLang="zh-CN" sz="1600" b="0" i="1" smtClean="0">
                        <a:solidFill>
                          <a:schemeClr val="tx1"/>
                        </a:solidFill>
                        <a:latin typeface="Cambria Math" charset="0"/>
                        <a:ea typeface="DengXian" panose="02010600030101010101" pitchFamily="2" charset="-122"/>
                      </a:rPr>
                      <m:t>)</m:t>
                    </m:r>
                  </m:oMath>
                </a14:m>
                <a:r>
                  <a:rPr lang="en-US" altLang="zh-CN" sz="1600" dirty="0">
                    <a:solidFill>
                      <a:schemeClr val="tx1"/>
                    </a:solidFill>
                    <a:latin typeface="DengXian" panose="02010600030101010101" pitchFamily="2" charset="-122"/>
                    <a:ea typeface="DengXian" panose="02010600030101010101" pitchFamily="2" charset="-122"/>
                  </a:rPr>
                  <a:t>, N is total number of nodes in the network, which is quite </a:t>
                </a:r>
                <a:r>
                  <a:rPr lang="en-US" altLang="zh-CN" sz="1600" b="1" dirty="0">
                    <a:solidFill>
                      <a:schemeClr val="tx1"/>
                    </a:solidFill>
                    <a:latin typeface="DengXian" panose="02010600030101010101" pitchFamily="2" charset="-122"/>
                    <a:ea typeface="DengXian" panose="02010600030101010101" pitchFamily="2" charset="-122"/>
                  </a:rPr>
                  <a:t>large and sparse</a:t>
                </a:r>
                <a:r>
                  <a:rPr lang="en-US" altLang="zh-CN" sz="1600" dirty="0">
                    <a:solidFill>
                      <a:schemeClr val="tx1"/>
                    </a:solidFill>
                    <a:latin typeface="DengXian" panose="02010600030101010101" pitchFamily="2" charset="-122"/>
                    <a:ea typeface="DengXian" panose="02010600030101010101" pitchFamily="2" charset="-122"/>
                  </a:rPr>
                  <a:t>. Not to say broadcast this amount of information will flood network easily.</a:t>
                </a:r>
              </a:p>
            </p:txBody>
          </p:sp>
        </mc:Choice>
        <mc:Fallback xmlns="">
          <p:sp>
            <p:nvSpPr>
              <p:cNvPr id="10" name="矩形 9"/>
              <p:cNvSpPr>
                <a:spLocks noRot="1" noChangeAspect="1" noMove="1" noResize="1" noEditPoints="1" noAdjustHandles="1" noChangeArrowheads="1" noChangeShapeType="1" noTextEdit="1"/>
              </p:cNvSpPr>
              <p:nvPr/>
            </p:nvSpPr>
            <p:spPr>
              <a:xfrm>
                <a:off x="908992" y="2234579"/>
                <a:ext cx="3802493" cy="1761316"/>
              </a:xfrm>
              <a:prstGeom prst="rect">
                <a:avLst/>
              </a:prstGeom>
              <a:blipFill rotWithShape="1">
                <a:blip r:embed="rId3"/>
                <a:stretch>
                  <a:fillRect l="-669" r="-1672" b="-2857"/>
                </a:stretch>
              </a:blipFill>
            </p:spPr>
            <p:txBody>
              <a:bodyPr/>
              <a:lstStyle/>
              <a:p>
                <a:r>
                  <a:rPr lang="zh-CN" altLang="en-US">
                    <a:noFill/>
                  </a:rPr>
                  <a:t> </a:t>
                </a:r>
                <a:endParaRPr lang="zh-CN" altLang="en-US">
                  <a:noFill/>
                </a:endParaRPr>
              </a:p>
            </p:txBody>
          </p:sp>
        </mc:Fallback>
      </mc:AlternateContent>
      <p:grpSp>
        <p:nvGrpSpPr>
          <p:cNvPr id="11" name="组合 10"/>
          <p:cNvGrpSpPr/>
          <p:nvPr/>
        </p:nvGrpSpPr>
        <p:grpSpPr>
          <a:xfrm>
            <a:off x="908992" y="1611783"/>
            <a:ext cx="1663907" cy="566704"/>
            <a:chOff x="5416450" y="5952624"/>
            <a:chExt cx="1913740" cy="651794"/>
          </a:xfrm>
        </p:grpSpPr>
        <p:sp>
          <p:nvSpPr>
            <p:cNvPr id="12" name="圆角矩形 11"/>
            <p:cNvSpPr/>
            <p:nvPr/>
          </p:nvSpPr>
          <p:spPr>
            <a:xfrm>
              <a:off x="5416450" y="6026722"/>
              <a:ext cx="1913740" cy="577696"/>
            </a:xfrm>
            <a:prstGeom prst="roundRect">
              <a:avLst>
                <a:gd name="adj" fmla="val 50000"/>
              </a:avLst>
            </a:prstGeom>
            <a:gradFill>
              <a:gsLst>
                <a:gs pos="0">
                  <a:srgbClr val="F62E32"/>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p>
          </p:txBody>
        </p:sp>
        <p:sp>
          <p:nvSpPr>
            <p:cNvPr id="14" name="矩形 13"/>
            <p:cNvSpPr/>
            <p:nvPr/>
          </p:nvSpPr>
          <p:spPr>
            <a:xfrm>
              <a:off x="5572201" y="5952624"/>
              <a:ext cx="914399" cy="646331"/>
            </a:xfrm>
            <a:prstGeom prst="rect">
              <a:avLst/>
            </a:prstGeom>
          </p:spPr>
          <p:txBody>
            <a:bodyPr wrap="square" lIns="0">
              <a:spAutoFit/>
            </a:bodyPr>
            <a:lstStyle/>
            <a:p>
              <a:r>
                <a:rPr lang="en-US" altLang="zh-CN" sz="3600" b="1" dirty="0">
                  <a:solidFill>
                    <a:schemeClr val="bg1"/>
                  </a:solidFill>
                  <a:latin typeface="DengXian" pitchFamily="2" charset="-122"/>
                  <a:ea typeface="DengXian" pitchFamily="2" charset="-122"/>
                </a:rPr>
                <a:t>03</a:t>
              </a:r>
            </a:p>
          </p:txBody>
        </p:sp>
      </p:grpSp>
      <p:sp>
        <p:nvSpPr>
          <p:cNvPr id="18" name="Down Arrow 476"/>
          <p:cNvSpPr/>
          <p:nvPr/>
        </p:nvSpPr>
        <p:spPr>
          <a:xfrm rot="16200000">
            <a:off x="5359000" y="2040222"/>
            <a:ext cx="758266" cy="1235400"/>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22" name="TextBox 6"/>
          <p:cNvSpPr txBox="1"/>
          <p:nvPr/>
        </p:nvSpPr>
        <p:spPr>
          <a:xfrm>
            <a:off x="7313741" y="4977917"/>
            <a:ext cx="3970137" cy="706604"/>
          </a:xfrm>
          <a:prstGeom prst="rect">
            <a:avLst/>
          </a:prstGeom>
          <a:noFill/>
        </p:spPr>
        <p:txBody>
          <a:bodyPr wrap="square" rtlCol="0">
            <a:spAutoFit/>
          </a:bodyPr>
          <a:lstStyle>
            <a:defPPr>
              <a:defRPr lang="en-US"/>
            </a:defPPr>
            <a:lvl1pPr>
              <a:lnSpc>
                <a:spcPct val="114000"/>
              </a:lnSpc>
              <a:defRPr>
                <a:latin typeface="DengXian" pitchFamily="2" charset="-122"/>
                <a:ea typeface="DengXian" pitchFamily="2" charset="-122"/>
              </a:defRPr>
            </a:lvl1pPr>
          </a:lstStyle>
          <a:p>
            <a:r>
              <a:rPr lang="en-US" dirty="0"/>
              <a:t>4) Use PageRank instead of</a:t>
            </a:r>
            <a:r>
              <a:rPr lang="zh-CN" altLang="en-US" dirty="0"/>
              <a:t> </a:t>
            </a:r>
            <a:r>
              <a:rPr lang="en-US" dirty="0"/>
              <a:t>aggregation of score.</a:t>
            </a:r>
          </a:p>
        </p:txBody>
      </p:sp>
      <p:sp>
        <p:nvSpPr>
          <p:cNvPr id="23" name="矩形 22"/>
          <p:cNvSpPr/>
          <p:nvPr/>
        </p:nvSpPr>
        <p:spPr>
          <a:xfrm>
            <a:off x="908992" y="5074526"/>
            <a:ext cx="3802493" cy="638445"/>
          </a:xfrm>
          <a:prstGeom prst="rect">
            <a:avLst/>
          </a:prstGeom>
        </p:spPr>
        <p:txBody>
          <a:bodyPr wrap="square">
            <a:spAutoFit/>
          </a:bodyPr>
          <a:lstStyle/>
          <a:p>
            <a:pPr marL="14605">
              <a:lnSpc>
                <a:spcPct val="114000"/>
              </a:lnSpc>
              <a:spcAft>
                <a:spcPts val="1200"/>
              </a:spcAft>
              <a:buClr>
                <a:srgbClr val="6E829E"/>
              </a:buClr>
            </a:pPr>
            <a:r>
              <a:rPr lang="en-US" altLang="zh-CN" sz="1600" dirty="0">
                <a:latin typeface="DengXian" pitchFamily="2" charset="-122"/>
                <a:ea typeface="DengXian" pitchFamily="2" charset="-122"/>
              </a:rPr>
              <a:t>Simply calculate the total score is erroneous, and can not avoid spam.</a:t>
            </a:r>
          </a:p>
        </p:txBody>
      </p:sp>
      <p:grpSp>
        <p:nvGrpSpPr>
          <p:cNvPr id="24" name="组合 23"/>
          <p:cNvGrpSpPr/>
          <p:nvPr/>
        </p:nvGrpSpPr>
        <p:grpSpPr>
          <a:xfrm>
            <a:off x="908992" y="4451730"/>
            <a:ext cx="1663907" cy="566704"/>
            <a:chOff x="5416450" y="5952624"/>
            <a:chExt cx="1913740" cy="651794"/>
          </a:xfrm>
        </p:grpSpPr>
        <p:sp>
          <p:nvSpPr>
            <p:cNvPr id="25" name="圆角矩形 24"/>
            <p:cNvSpPr/>
            <p:nvPr/>
          </p:nvSpPr>
          <p:spPr>
            <a:xfrm>
              <a:off x="5416450" y="6026722"/>
              <a:ext cx="1913740" cy="577696"/>
            </a:xfrm>
            <a:prstGeom prst="roundRect">
              <a:avLst>
                <a:gd name="adj" fmla="val 50000"/>
              </a:avLst>
            </a:prstGeom>
            <a:gradFill>
              <a:gsLst>
                <a:gs pos="0">
                  <a:srgbClr val="F62E32"/>
                </a:gs>
                <a:gs pos="100000">
                  <a:schemeClr val="bg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600"/>
            </a:p>
          </p:txBody>
        </p:sp>
        <p:sp>
          <p:nvSpPr>
            <p:cNvPr id="26" name="矩形 25"/>
            <p:cNvSpPr/>
            <p:nvPr/>
          </p:nvSpPr>
          <p:spPr>
            <a:xfrm>
              <a:off x="5572201" y="5952624"/>
              <a:ext cx="914399" cy="646331"/>
            </a:xfrm>
            <a:prstGeom prst="rect">
              <a:avLst/>
            </a:prstGeom>
          </p:spPr>
          <p:txBody>
            <a:bodyPr wrap="square" lIns="0">
              <a:spAutoFit/>
            </a:bodyPr>
            <a:lstStyle/>
            <a:p>
              <a:r>
                <a:rPr lang="en-US" altLang="zh-CN" sz="3600" b="1" dirty="0">
                  <a:solidFill>
                    <a:schemeClr val="bg1"/>
                  </a:solidFill>
                  <a:latin typeface="DengXian" pitchFamily="2" charset="-122"/>
                  <a:ea typeface="DengXian" pitchFamily="2" charset="-122"/>
                </a:rPr>
                <a:t>04</a:t>
              </a:r>
            </a:p>
          </p:txBody>
        </p:sp>
      </p:grpSp>
      <p:grpSp>
        <p:nvGrpSpPr>
          <p:cNvPr id="27" name="组合 26"/>
          <p:cNvGrpSpPr/>
          <p:nvPr/>
        </p:nvGrpSpPr>
        <p:grpSpPr>
          <a:xfrm>
            <a:off x="6448821" y="4917075"/>
            <a:ext cx="795028" cy="795023"/>
            <a:chOff x="6038538" y="1923303"/>
            <a:chExt cx="478785" cy="478785"/>
          </a:xfrm>
        </p:grpSpPr>
        <p:sp>
          <p:nvSpPr>
            <p:cNvPr id="28" name="椭圆 27"/>
            <p:cNvSpPr/>
            <p:nvPr/>
          </p:nvSpPr>
          <p:spPr>
            <a:xfrm>
              <a:off x="6038538" y="1923303"/>
              <a:ext cx="478785" cy="478785"/>
            </a:xfrm>
            <a:prstGeom prst="ellipse">
              <a:avLst/>
            </a:prstGeom>
            <a:gradFill>
              <a:gsLst>
                <a:gs pos="0">
                  <a:schemeClr val="accent1"/>
                </a:gs>
                <a:gs pos="78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L 形 28"/>
            <p:cNvSpPr/>
            <p:nvPr/>
          </p:nvSpPr>
          <p:spPr>
            <a:xfrm rot="18900000">
              <a:off x="6155076" y="2056441"/>
              <a:ext cx="233456" cy="150100"/>
            </a:xfrm>
            <a:prstGeom prst="corner">
              <a:avLst>
                <a:gd name="adj1" fmla="val 33275"/>
                <a:gd name="adj2" fmla="val 3175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30" name="Down Arrow 476"/>
          <p:cNvSpPr/>
          <p:nvPr/>
        </p:nvSpPr>
        <p:spPr>
          <a:xfrm rot="16200000">
            <a:off x="5359000" y="4722718"/>
            <a:ext cx="758266" cy="1235400"/>
          </a:xfrm>
          <a:prstGeom prst="downArrow">
            <a:avLst>
              <a:gd name="adj1" fmla="val 60367"/>
              <a:gd name="adj2" fmla="val 47204"/>
            </a:avLst>
          </a:prstGeom>
          <a:gradFill>
            <a:gsLst>
              <a:gs pos="0">
                <a:schemeClr val="bg1"/>
              </a:gs>
              <a:gs pos="79000">
                <a:srgbClr val="D6DCE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normAutofit fontScale="92500" lnSpcReduction="20000"/>
          </a:bodyPr>
          <a:lstStyle/>
          <a:p>
            <a:r>
              <a:rPr kumimoji="1" lang="en-GB" altLang="zh-CN" dirty="0"/>
              <a:t>Leviatom </a:t>
            </a:r>
            <a:r>
              <a:rPr lang="en-GB" altLang="zh-CN" dirty="0"/>
              <a:t>Trust</a:t>
            </a:r>
            <a:r>
              <a:rPr kumimoji="1" lang="en-GB" altLang="zh-CN" dirty="0"/>
              <a:t> Layer - </a:t>
            </a:r>
            <a:r>
              <a:rPr kumimoji="1" lang="en-US" altLang="zh-CN" dirty="0" err="1"/>
              <a:t>StreamNet</a:t>
            </a:r>
            <a:r>
              <a:rPr kumimoji="1" lang="en-GB" altLang="zh-CN" dirty="0"/>
              <a:t> Basics</a:t>
            </a:r>
            <a:endParaRPr kumimoji="1" lang="zh-CN" altLang="en-US" dirty="0">
              <a:solidFill>
                <a:srgbClr val="FF0000"/>
              </a:solidFill>
            </a:endParaRPr>
          </a:p>
          <a:p>
            <a:endParaRPr kumimoji="1" lang="zh-CN" altLang="en-US" dirty="0"/>
          </a:p>
        </p:txBody>
      </p:sp>
      <p:sp>
        <p:nvSpPr>
          <p:cNvPr id="4" name="矩形 3"/>
          <p:cNvSpPr/>
          <p:nvPr/>
        </p:nvSpPr>
        <p:spPr>
          <a:xfrm>
            <a:off x="793765" y="1529638"/>
            <a:ext cx="5409327" cy="4966681"/>
          </a:xfrm>
          <a:prstGeom prst="rect">
            <a:avLst/>
          </a:prstGeom>
        </p:spPr>
        <p:txBody>
          <a:bodyPr wrap="square">
            <a:spAutoFit/>
          </a:bodyPr>
          <a:lstStyle/>
          <a:p>
            <a:pPr lvl="0">
              <a:lnSpc>
                <a:spcPct val="114000"/>
              </a:lnSpc>
              <a:spcAft>
                <a:spcPts val="1200"/>
              </a:spcAft>
            </a:pPr>
            <a:r>
              <a:rPr lang="en-US" altLang="zh-CN" sz="1600" b="1" dirty="0">
                <a:solidFill>
                  <a:prstClr val="black"/>
                </a:solidFill>
                <a:latin typeface="DengXian" pitchFamily="2" charset="-122"/>
                <a:ea typeface="DengXian" pitchFamily="2" charset="-122"/>
              </a:rPr>
              <a:t>The trust information is broadcasted through </a:t>
            </a:r>
            <a:r>
              <a:rPr lang="en-US" altLang="zh-CN" sz="1600" b="1" dirty="0" err="1">
                <a:solidFill>
                  <a:prstClr val="black"/>
                </a:solidFill>
                <a:latin typeface="DengXian" pitchFamily="2" charset="-122"/>
                <a:ea typeface="DengXian" pitchFamily="2" charset="-122"/>
              </a:rPr>
              <a:t>StreamNet</a:t>
            </a:r>
            <a:endParaRPr lang="en-US" altLang="zh-CN" sz="1600" b="1" dirty="0">
              <a:solidFill>
                <a:prstClr val="black"/>
              </a:solidFill>
              <a:latin typeface="DengXian" pitchFamily="2" charset="-122"/>
              <a:ea typeface="DengXian" pitchFamily="2" charset="-122"/>
            </a:endParaRPr>
          </a:p>
          <a:p>
            <a:pPr marL="268605">
              <a:lnSpc>
                <a:spcPct val="114000"/>
              </a:lnSpc>
              <a:spcAft>
                <a:spcPts val="1200"/>
              </a:spcAft>
              <a:buClr>
                <a:srgbClr val="6E829E"/>
              </a:buClr>
            </a:pPr>
            <a:r>
              <a:rPr lang="en-US" altLang="zh-CN" sz="1400" dirty="0" err="1">
                <a:latin typeface="DengXian" pitchFamily="2" charset="-122"/>
                <a:ea typeface="DengXian" pitchFamily="2" charset="-122"/>
              </a:rPr>
              <a:t>StreamNet</a:t>
            </a:r>
            <a:r>
              <a:rPr lang="en-US" altLang="zh-CN" sz="1400" dirty="0">
                <a:latin typeface="DengXian" pitchFamily="2" charset="-122"/>
                <a:ea typeface="DengXian" pitchFamily="2" charset="-122"/>
              </a:rPr>
              <a:t> is a consensus protocol that is based on Conflux [2] algorithm. And this protocol is </a:t>
            </a:r>
            <a:r>
              <a:rPr lang="en-US" altLang="zh-CN" sz="1400" dirty="0" err="1">
                <a:latin typeface="DengXian" pitchFamily="2" charset="-122"/>
                <a:ea typeface="DengXian" pitchFamily="2" charset="-122"/>
              </a:rPr>
              <a:t>Nakamoto</a:t>
            </a:r>
            <a:r>
              <a:rPr lang="en-US" altLang="zh-CN" sz="1400" dirty="0">
                <a:latin typeface="DengXian" pitchFamily="2" charset="-122"/>
                <a:ea typeface="DengXian" pitchFamily="2" charset="-122"/>
              </a:rPr>
              <a:t> consensus [1] algorithm, which is Byzantine tolerant.</a:t>
            </a:r>
          </a:p>
          <a:p>
            <a:pPr marL="268605">
              <a:lnSpc>
                <a:spcPct val="114000"/>
              </a:lnSpc>
              <a:spcAft>
                <a:spcPts val="1200"/>
              </a:spcAft>
              <a:buClr>
                <a:srgbClr val="6E829E"/>
              </a:buClr>
            </a:pPr>
            <a:r>
              <a:rPr lang="en-US" altLang="zh-CN" sz="1400" dirty="0">
                <a:latin typeface="DengXian" pitchFamily="2" charset="-122"/>
                <a:ea typeface="DengXian" pitchFamily="2" charset="-122"/>
              </a:rPr>
              <a:t>It's a DAG that is maintained in a distributed environment. Every block in the DAG contains data uploaded by the user, and it will approve two previous data by calculating </a:t>
            </a:r>
            <a:r>
              <a:rPr lang="en-US" altLang="zh-CN" sz="1400" dirty="0" err="1">
                <a:latin typeface="DengXian" pitchFamily="2" charset="-122"/>
                <a:ea typeface="DengXian" pitchFamily="2" charset="-122"/>
              </a:rPr>
              <a:t>nonces</a:t>
            </a:r>
            <a:r>
              <a:rPr lang="en-US" altLang="zh-CN" sz="1400" dirty="0">
                <a:latin typeface="DengXian" pitchFamily="2" charset="-122"/>
                <a:ea typeface="DengXian" pitchFamily="2" charset="-122"/>
              </a:rPr>
              <a:t>.</a:t>
            </a:r>
          </a:p>
          <a:p>
            <a:pPr marL="268605">
              <a:lnSpc>
                <a:spcPct val="114000"/>
              </a:lnSpc>
              <a:spcAft>
                <a:spcPts val="1200"/>
              </a:spcAft>
              <a:buClr>
                <a:srgbClr val="6E829E"/>
              </a:buClr>
            </a:pPr>
            <a:r>
              <a:rPr lang="en-US" altLang="zh-CN" sz="1400" dirty="0">
                <a:latin typeface="DengXian" pitchFamily="2" charset="-122"/>
                <a:ea typeface="DengXian" pitchFamily="2" charset="-122"/>
              </a:rPr>
              <a:t>Each </a:t>
            </a:r>
            <a:r>
              <a:rPr lang="en-US" altLang="zh-CN" sz="1400" dirty="0" err="1">
                <a:latin typeface="DengXian" pitchFamily="2" charset="-122"/>
                <a:ea typeface="DengXian" pitchFamily="2" charset="-122"/>
              </a:rPr>
              <a:t>StreamNet</a:t>
            </a:r>
            <a:r>
              <a:rPr lang="en-US" altLang="zh-CN" sz="1400" dirty="0">
                <a:latin typeface="DengXian" pitchFamily="2" charset="-122"/>
                <a:ea typeface="DengXian" pitchFamily="2" charset="-122"/>
              </a:rPr>
              <a:t> machine will grow its DAG locally, and will broadcast the changes using gossip protocol. Eventually, every machine will have a unified view of DAG.</a:t>
            </a:r>
          </a:p>
          <a:p>
            <a:pPr marL="268605">
              <a:lnSpc>
                <a:spcPct val="114000"/>
              </a:lnSpc>
              <a:spcAft>
                <a:spcPts val="1200"/>
              </a:spcAft>
              <a:buClr>
                <a:srgbClr val="6E829E"/>
              </a:buClr>
            </a:pPr>
            <a:r>
              <a:rPr lang="en-US" altLang="zh-CN" sz="1400" dirty="0">
                <a:latin typeface="DengXian" pitchFamily="2" charset="-122"/>
                <a:ea typeface="DengXian" pitchFamily="2" charset="-122"/>
              </a:rPr>
              <a:t>By calling total ordering algorithm, every machine can sort the DAG into a total order, and the data in each block can have a relative order regardless of their local upload time. </a:t>
            </a:r>
          </a:p>
          <a:p>
            <a:pPr marL="268605">
              <a:lnSpc>
                <a:spcPct val="114000"/>
              </a:lnSpc>
              <a:spcAft>
                <a:spcPts val="1200"/>
              </a:spcAft>
              <a:buClr>
                <a:srgbClr val="6E829E"/>
              </a:buClr>
            </a:pPr>
            <a:r>
              <a:rPr lang="en-US" altLang="zh-CN" sz="1400" dirty="0" err="1">
                <a:latin typeface="DengXian" pitchFamily="2" charset="-122"/>
                <a:ea typeface="DengXian" pitchFamily="2" charset="-122"/>
              </a:rPr>
              <a:t>StreamNet</a:t>
            </a:r>
            <a:r>
              <a:rPr lang="en-US" altLang="zh-CN" sz="1400" dirty="0">
                <a:latin typeface="DengXian" pitchFamily="2" charset="-122"/>
                <a:ea typeface="DengXian" pitchFamily="2" charset="-122"/>
              </a:rPr>
              <a:t> has a really high throughput leveraging the Streaming graph computing technology.</a:t>
            </a:r>
          </a:p>
          <a:p>
            <a:pPr marL="268605">
              <a:lnSpc>
                <a:spcPct val="114000"/>
              </a:lnSpc>
              <a:spcAft>
                <a:spcPts val="1200"/>
              </a:spcAft>
              <a:buClr>
                <a:srgbClr val="6E829E"/>
              </a:buClr>
            </a:pPr>
            <a:endParaRPr lang="en-US" altLang="zh-CN" sz="1400" dirty="0">
              <a:latin typeface="DengXian" pitchFamily="2" charset="-122"/>
              <a:ea typeface="DengXian" pitchFamily="2" charset="-122"/>
            </a:endParaRPr>
          </a:p>
        </p:txBody>
      </p:sp>
      <p:sp>
        <p:nvSpPr>
          <p:cNvPr id="15" name="椭圆 14"/>
          <p:cNvSpPr/>
          <p:nvPr/>
        </p:nvSpPr>
        <p:spPr>
          <a:xfrm>
            <a:off x="849740" y="2025503"/>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1</a:t>
            </a:r>
            <a:endParaRPr lang="zh-CN" altLang="en-US" sz="1200" b="1" dirty="0">
              <a:solidFill>
                <a:schemeClr val="bg1"/>
              </a:solidFill>
              <a:latin typeface="DengXian" pitchFamily="2" charset="-122"/>
              <a:ea typeface="DengXian" pitchFamily="2" charset="-122"/>
            </a:endParaRPr>
          </a:p>
        </p:txBody>
      </p:sp>
      <p:sp>
        <p:nvSpPr>
          <p:cNvPr id="16" name="椭圆 15"/>
          <p:cNvSpPr/>
          <p:nvPr/>
        </p:nvSpPr>
        <p:spPr>
          <a:xfrm>
            <a:off x="849740" y="2911646"/>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2</a:t>
            </a:r>
            <a:endParaRPr lang="zh-CN" altLang="en-US" sz="1200" b="1" dirty="0">
              <a:solidFill>
                <a:schemeClr val="bg1"/>
              </a:solidFill>
              <a:latin typeface="DengXian" pitchFamily="2" charset="-122"/>
              <a:ea typeface="DengXian" pitchFamily="2" charset="-122"/>
            </a:endParaRPr>
          </a:p>
        </p:txBody>
      </p:sp>
      <p:sp>
        <p:nvSpPr>
          <p:cNvPr id="17" name="椭圆 16"/>
          <p:cNvSpPr/>
          <p:nvPr/>
        </p:nvSpPr>
        <p:spPr>
          <a:xfrm>
            <a:off x="849740" y="3762888"/>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3</a:t>
            </a:r>
            <a:endParaRPr lang="zh-CN" altLang="en-US" sz="1200" b="1" dirty="0">
              <a:solidFill>
                <a:schemeClr val="bg1"/>
              </a:solidFill>
              <a:latin typeface="DengXian" pitchFamily="2" charset="-122"/>
              <a:ea typeface="DengXian" pitchFamily="2" charset="-122"/>
            </a:endParaRPr>
          </a:p>
        </p:txBody>
      </p:sp>
      <p:sp>
        <p:nvSpPr>
          <p:cNvPr id="18" name="椭圆 17"/>
          <p:cNvSpPr/>
          <p:nvPr/>
        </p:nvSpPr>
        <p:spPr>
          <a:xfrm>
            <a:off x="855178" y="4665022"/>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4</a:t>
            </a:r>
            <a:endParaRPr lang="zh-CN" altLang="en-US" sz="1200" b="1" dirty="0">
              <a:solidFill>
                <a:schemeClr val="bg1"/>
              </a:solidFill>
              <a:latin typeface="DengXian" pitchFamily="2" charset="-122"/>
              <a:ea typeface="DengXian" pitchFamily="2" charset="-122"/>
            </a:endParaRPr>
          </a:p>
        </p:txBody>
      </p:sp>
      <p:sp>
        <p:nvSpPr>
          <p:cNvPr id="409" name="椭圆 17"/>
          <p:cNvSpPr/>
          <p:nvPr/>
        </p:nvSpPr>
        <p:spPr>
          <a:xfrm>
            <a:off x="849740" y="5516264"/>
            <a:ext cx="235612" cy="235612"/>
          </a:xfrm>
          <a:prstGeom prst="ellipse">
            <a:avLst/>
          </a:prstGeom>
          <a:gradFill flip="none" rotWithShape="1">
            <a:gsLst>
              <a:gs pos="0">
                <a:srgbClr val="6E829E"/>
              </a:gs>
              <a:gs pos="100000">
                <a:srgbClr val="8C9CB4"/>
              </a:gs>
            </a:gsLst>
            <a:lin ang="10800000" scaled="1"/>
            <a:tileRect/>
          </a:gradFill>
        </p:spPr>
        <p:txBody>
          <a:bodyPr wrap="none" lIns="0" tIns="0" rIns="0" bIns="0">
            <a:noAutofit/>
          </a:bodyPr>
          <a:lstStyle/>
          <a:p>
            <a:pPr algn="ctr">
              <a:lnSpc>
                <a:spcPts val="1340"/>
              </a:lnSpc>
            </a:pPr>
            <a:r>
              <a:rPr lang="en-US" altLang="zh-CN" sz="1200" b="1" dirty="0">
                <a:solidFill>
                  <a:schemeClr val="bg1"/>
                </a:solidFill>
                <a:latin typeface="DengXian" pitchFamily="2" charset="-122"/>
                <a:ea typeface="DengXian" pitchFamily="2" charset="-122"/>
              </a:rPr>
              <a:t>5</a:t>
            </a:r>
            <a:endParaRPr lang="zh-CN" altLang="en-US" sz="1200" b="1" dirty="0">
              <a:solidFill>
                <a:schemeClr val="bg1"/>
              </a:solidFill>
              <a:latin typeface="DengXian" pitchFamily="2" charset="-122"/>
              <a:ea typeface="DengXian" pitchFamily="2" charset="-122"/>
            </a:endParaRPr>
          </a:p>
        </p:txBody>
      </p:sp>
      <p:sp>
        <p:nvSpPr>
          <p:cNvPr id="5" name="Rectangle 4"/>
          <p:cNvSpPr/>
          <p:nvPr/>
        </p:nvSpPr>
        <p:spPr>
          <a:xfrm>
            <a:off x="6461886" y="5411650"/>
            <a:ext cx="5511247" cy="677108"/>
          </a:xfrm>
          <a:prstGeom prst="rect">
            <a:avLst/>
          </a:prstGeom>
        </p:spPr>
        <p:txBody>
          <a:bodyPr wrap="square">
            <a:spAutoFit/>
          </a:bodyPr>
          <a:lstStyle/>
          <a:p>
            <a:pPr>
              <a:spcAft>
                <a:spcPts val="600"/>
              </a:spcAft>
            </a:pPr>
            <a:r>
              <a:rPr lang="en-US" sz="1100" dirty="0">
                <a:solidFill>
                  <a:schemeClr val="bg1">
                    <a:lumMod val="65000"/>
                  </a:schemeClr>
                </a:solidFill>
                <a:latin typeface="DengXian" pitchFamily="2" charset="-122"/>
                <a:ea typeface="DengXian" pitchFamily="2" charset="-122"/>
              </a:rPr>
              <a:t>[1] S. </a:t>
            </a:r>
            <a:r>
              <a:rPr lang="en-US" sz="1100" dirty="0" err="1">
                <a:solidFill>
                  <a:schemeClr val="bg1">
                    <a:lumMod val="65000"/>
                  </a:schemeClr>
                </a:solidFill>
                <a:latin typeface="DengXian" pitchFamily="2" charset="-122"/>
                <a:ea typeface="DengXian" pitchFamily="2" charset="-122"/>
              </a:rPr>
              <a:t>Nakamoto</a:t>
            </a:r>
            <a:r>
              <a:rPr lang="en-US" sz="1100" dirty="0">
                <a:solidFill>
                  <a:schemeClr val="bg1">
                    <a:lumMod val="65000"/>
                  </a:schemeClr>
                </a:solidFill>
                <a:latin typeface="DengXian" pitchFamily="2" charset="-122"/>
                <a:ea typeface="DengXian" pitchFamily="2" charset="-122"/>
              </a:rPr>
              <a:t>, “Bitcoin: A peer-to-peer electronic cash system,” 2008.</a:t>
            </a:r>
          </a:p>
          <a:p>
            <a:pPr>
              <a:spcAft>
                <a:spcPts val="600"/>
              </a:spcAft>
            </a:pPr>
            <a:r>
              <a:rPr lang="en-US" sz="1100" dirty="0">
                <a:solidFill>
                  <a:schemeClr val="bg1">
                    <a:lumMod val="65000"/>
                  </a:schemeClr>
                </a:solidFill>
                <a:latin typeface="DengXian" pitchFamily="2" charset="-122"/>
                <a:ea typeface="DengXian" pitchFamily="2" charset="-122"/>
              </a:rPr>
              <a:t>[2] C. Li, P. Li, W. Xu, F. Long, and A. C.-c. Yao, “Scaling </a:t>
            </a:r>
            <a:r>
              <a:rPr lang="en-US" sz="1100" dirty="0" err="1">
                <a:solidFill>
                  <a:schemeClr val="bg1">
                    <a:lumMod val="65000"/>
                  </a:schemeClr>
                </a:solidFill>
                <a:latin typeface="DengXian" pitchFamily="2" charset="-122"/>
                <a:ea typeface="DengXian" pitchFamily="2" charset="-122"/>
              </a:rPr>
              <a:t>nakamoto</a:t>
            </a:r>
            <a:r>
              <a:rPr lang="en-US" sz="1100" dirty="0">
                <a:solidFill>
                  <a:schemeClr val="bg1">
                    <a:lumMod val="65000"/>
                  </a:schemeClr>
                </a:solidFill>
                <a:latin typeface="DengXian" pitchFamily="2" charset="-122"/>
                <a:ea typeface="DengXian" pitchFamily="2" charset="-122"/>
              </a:rPr>
              <a:t> consensus to thousands of transactions per second,” </a:t>
            </a:r>
            <a:r>
              <a:rPr lang="en-US" sz="1100" dirty="0" err="1">
                <a:solidFill>
                  <a:schemeClr val="bg1">
                    <a:lumMod val="65000"/>
                  </a:schemeClr>
                </a:solidFill>
                <a:latin typeface="DengXian" pitchFamily="2" charset="-122"/>
                <a:ea typeface="DengXian" pitchFamily="2" charset="-122"/>
              </a:rPr>
              <a:t>arXiv</a:t>
            </a:r>
            <a:r>
              <a:rPr lang="en-US" sz="1100" dirty="0">
                <a:solidFill>
                  <a:schemeClr val="bg1">
                    <a:lumMod val="65000"/>
                  </a:schemeClr>
                </a:solidFill>
                <a:latin typeface="DengXian" pitchFamily="2" charset="-122"/>
                <a:ea typeface="DengXian" pitchFamily="2" charset="-122"/>
              </a:rPr>
              <a:t> preprint arXiv:1805.03870, 2018. </a:t>
            </a:r>
          </a:p>
        </p:txBody>
      </p:sp>
      <p:grpSp>
        <p:nvGrpSpPr>
          <p:cNvPr id="320" name="组合 319"/>
          <p:cNvGrpSpPr/>
          <p:nvPr/>
        </p:nvGrpSpPr>
        <p:grpSpPr>
          <a:xfrm>
            <a:off x="6509997" y="1856450"/>
            <a:ext cx="5402079" cy="3145099"/>
            <a:chOff x="6509997" y="2012696"/>
            <a:chExt cx="5402079" cy="3145099"/>
          </a:xfrm>
        </p:grpSpPr>
        <p:sp>
          <p:nvSpPr>
            <p:cNvPr id="321" name="Down Arrow 476"/>
            <p:cNvSpPr/>
            <p:nvPr/>
          </p:nvSpPr>
          <p:spPr>
            <a:xfrm rot="16200000">
              <a:off x="9886750" y="3446735"/>
              <a:ext cx="461524" cy="369941"/>
            </a:xfrm>
            <a:prstGeom prst="downArrow">
              <a:avLst>
                <a:gd name="adj1" fmla="val 60367"/>
                <a:gd name="adj2" fmla="val 47204"/>
              </a:avLst>
            </a:prstGeom>
            <a:gradFill>
              <a:gsLst>
                <a:gs pos="0">
                  <a:schemeClr val="bg1"/>
                </a:gs>
                <a:gs pos="8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sp>
          <p:nvSpPr>
            <p:cNvPr id="101" name="Down Arrow 476"/>
            <p:cNvSpPr/>
            <p:nvPr/>
          </p:nvSpPr>
          <p:spPr>
            <a:xfrm rot="16200000">
              <a:off x="7996787" y="3446735"/>
              <a:ext cx="461524" cy="369941"/>
            </a:xfrm>
            <a:prstGeom prst="downArrow">
              <a:avLst>
                <a:gd name="adj1" fmla="val 60367"/>
                <a:gd name="adj2" fmla="val 47204"/>
              </a:avLst>
            </a:prstGeom>
            <a:gradFill>
              <a:gsLst>
                <a:gs pos="0">
                  <a:schemeClr val="bg1"/>
                </a:gs>
                <a:gs pos="8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DengXian" pitchFamily="2" charset="-122"/>
                <a:ea typeface="DengXian" pitchFamily="2" charset="-122"/>
              </a:endParaRPr>
            </a:p>
          </p:txBody>
        </p:sp>
        <p:grpSp>
          <p:nvGrpSpPr>
            <p:cNvPr id="319" name="组合 318"/>
            <p:cNvGrpSpPr/>
            <p:nvPr/>
          </p:nvGrpSpPr>
          <p:grpSpPr>
            <a:xfrm>
              <a:off x="6509997" y="2012696"/>
              <a:ext cx="1595617" cy="3145099"/>
              <a:chOff x="6509997" y="2012696"/>
              <a:chExt cx="1595617" cy="3145099"/>
            </a:xfrm>
          </p:grpSpPr>
          <p:grpSp>
            <p:nvGrpSpPr>
              <p:cNvPr id="266" name="组合 265"/>
              <p:cNvGrpSpPr/>
              <p:nvPr/>
            </p:nvGrpSpPr>
            <p:grpSpPr>
              <a:xfrm>
                <a:off x="6509997" y="2012696"/>
                <a:ext cx="1595617" cy="983644"/>
                <a:chOff x="6509997" y="2012696"/>
                <a:chExt cx="1595617" cy="983644"/>
              </a:xfrm>
            </p:grpSpPr>
            <p:sp>
              <p:nvSpPr>
                <p:cNvPr id="50" name="Rectangle 9"/>
                <p:cNvSpPr/>
                <p:nvPr/>
              </p:nvSpPr>
              <p:spPr>
                <a:xfrm>
                  <a:off x="6509997" y="2012696"/>
                  <a:ext cx="1595617" cy="983644"/>
                </a:xfrm>
                <a:prstGeom prst="roundRect">
                  <a:avLst>
                    <a:gd name="adj" fmla="val 4923"/>
                  </a:avLst>
                </a:prstGeom>
                <a:solidFill>
                  <a:srgbClr val="F5F7FA"/>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r>
                    <a:rPr lang="en-US" altLang="zh-CN" sz="1000" b="1" dirty="0">
                      <a:solidFill>
                        <a:schemeClr val="tx1"/>
                      </a:solidFill>
                      <a:latin typeface="DengXian" pitchFamily="2" charset="-122"/>
                      <a:ea typeface="DengXian" pitchFamily="2" charset="-122"/>
                    </a:rPr>
                    <a:t>machine1</a:t>
                  </a:r>
                  <a:endParaRPr lang="en-US" sz="1000" b="1" dirty="0">
                    <a:solidFill>
                      <a:schemeClr val="tx1"/>
                    </a:solidFill>
                    <a:latin typeface="DengXian" pitchFamily="2" charset="-122"/>
                    <a:ea typeface="DengXian" pitchFamily="2" charset="-122"/>
                  </a:endParaRPr>
                </a:p>
              </p:txBody>
            </p:sp>
            <p:grpSp>
              <p:nvGrpSpPr>
                <p:cNvPr id="49" name="组合 48"/>
                <p:cNvGrpSpPr/>
                <p:nvPr/>
              </p:nvGrpSpPr>
              <p:grpSpPr>
                <a:xfrm>
                  <a:off x="6621205" y="2096203"/>
                  <a:ext cx="1378583" cy="655223"/>
                  <a:chOff x="6661323" y="2225648"/>
                  <a:chExt cx="1378583" cy="655223"/>
                </a:xfrm>
              </p:grpSpPr>
              <p:sp>
                <p:nvSpPr>
                  <p:cNvPr id="11" name="Oval 388"/>
                  <p:cNvSpPr/>
                  <p:nvPr/>
                </p:nvSpPr>
                <p:spPr>
                  <a:xfrm>
                    <a:off x="66613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396"/>
                  <p:cNvSpPr/>
                  <p:nvPr/>
                </p:nvSpPr>
                <p:spPr>
                  <a:xfrm>
                    <a:off x="7913907" y="2261115"/>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417"/>
                  <p:cNvCxnSpPr>
                    <a:stCxn id="19" idx="2"/>
                    <a:endCxn id="11" idx="6"/>
                  </p:cNvCxnSpPr>
                  <p:nvPr/>
                </p:nvCxnSpPr>
                <p:spPr>
                  <a:xfrm flipH="1">
                    <a:off x="6787322" y="2547799"/>
                    <a:ext cx="191501"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19" name="Oval 388"/>
                  <p:cNvSpPr/>
                  <p:nvPr/>
                </p:nvSpPr>
                <p:spPr>
                  <a:xfrm>
                    <a:off x="69788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388"/>
                  <p:cNvSpPr/>
                  <p:nvPr/>
                </p:nvSpPr>
                <p:spPr>
                  <a:xfrm>
                    <a:off x="7397199" y="2421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388"/>
                  <p:cNvSpPr/>
                  <p:nvPr/>
                </p:nvSpPr>
                <p:spPr>
                  <a:xfrm>
                    <a:off x="7279850" y="2641573"/>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388"/>
                  <p:cNvSpPr/>
                  <p:nvPr/>
                </p:nvSpPr>
                <p:spPr>
                  <a:xfrm>
                    <a:off x="7171900" y="2225648"/>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388"/>
                  <p:cNvSpPr/>
                  <p:nvPr/>
                </p:nvSpPr>
                <p:spPr>
                  <a:xfrm>
                    <a:off x="6972472" y="275487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417"/>
                  <p:cNvCxnSpPr>
                    <a:stCxn id="22" idx="2"/>
                    <a:endCxn id="11" idx="7"/>
                  </p:cNvCxnSpPr>
                  <p:nvPr/>
                </p:nvCxnSpPr>
                <p:spPr>
                  <a:xfrm flipH="1">
                    <a:off x="6768870" y="2288648"/>
                    <a:ext cx="403030" cy="214603"/>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5" name="Straight Arrow Connector 417"/>
                  <p:cNvCxnSpPr>
                    <a:stCxn id="23" idx="1"/>
                    <a:endCxn id="11" idx="5"/>
                  </p:cNvCxnSpPr>
                  <p:nvPr/>
                </p:nvCxnSpPr>
                <p:spPr>
                  <a:xfrm flipH="1" flipV="1">
                    <a:off x="6768870" y="2592346"/>
                    <a:ext cx="222054" cy="180978"/>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8" name="Straight Arrow Connector 417"/>
                  <p:cNvCxnSpPr>
                    <a:stCxn id="21" idx="1"/>
                    <a:endCxn id="19" idx="6"/>
                  </p:cNvCxnSpPr>
                  <p:nvPr/>
                </p:nvCxnSpPr>
                <p:spPr>
                  <a:xfrm flipH="1" flipV="1">
                    <a:off x="7104822" y="2547799"/>
                    <a:ext cx="193480" cy="112226"/>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31" name="Straight Arrow Connector 417"/>
                  <p:cNvCxnSpPr>
                    <a:stCxn id="21" idx="3"/>
                    <a:endCxn id="23" idx="6"/>
                  </p:cNvCxnSpPr>
                  <p:nvPr/>
                </p:nvCxnSpPr>
                <p:spPr>
                  <a:xfrm flipH="1">
                    <a:off x="7098471" y="2749120"/>
                    <a:ext cx="199831" cy="687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34" name="Straight Arrow Connector 417"/>
                  <p:cNvCxnSpPr>
                    <a:stCxn id="20" idx="2"/>
                    <a:endCxn id="19" idx="7"/>
                  </p:cNvCxnSpPr>
                  <p:nvPr/>
                </p:nvCxnSpPr>
                <p:spPr>
                  <a:xfrm flipH="1">
                    <a:off x="7086370" y="2484799"/>
                    <a:ext cx="310829" cy="184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37" name="Straight Arrow Connector 417"/>
                  <p:cNvCxnSpPr>
                    <a:stCxn id="22" idx="3"/>
                    <a:endCxn id="19" idx="0"/>
                  </p:cNvCxnSpPr>
                  <p:nvPr/>
                </p:nvCxnSpPr>
                <p:spPr>
                  <a:xfrm flipH="1">
                    <a:off x="7041823" y="2333195"/>
                    <a:ext cx="148529" cy="151604"/>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40" name="Straight Arrow Connector 417"/>
                  <p:cNvCxnSpPr>
                    <a:stCxn id="20" idx="3"/>
                    <a:endCxn id="21" idx="0"/>
                  </p:cNvCxnSpPr>
                  <p:nvPr/>
                </p:nvCxnSpPr>
                <p:spPr>
                  <a:xfrm flipH="1">
                    <a:off x="7342850" y="2529346"/>
                    <a:ext cx="72801" cy="11222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43" name="Straight Arrow Connector 417"/>
                  <p:cNvCxnSpPr>
                    <a:stCxn id="12" idx="2"/>
                    <a:endCxn id="22" idx="6"/>
                  </p:cNvCxnSpPr>
                  <p:nvPr/>
                </p:nvCxnSpPr>
                <p:spPr>
                  <a:xfrm flipH="1" flipV="1">
                    <a:off x="7297899" y="2288648"/>
                    <a:ext cx="616008" cy="3546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46" name="Straight Arrow Connector 417"/>
                  <p:cNvCxnSpPr>
                    <a:stCxn id="12" idx="2"/>
                    <a:endCxn id="20" idx="6"/>
                  </p:cNvCxnSpPr>
                  <p:nvPr/>
                </p:nvCxnSpPr>
                <p:spPr>
                  <a:xfrm flipH="1">
                    <a:off x="7523198" y="2324115"/>
                    <a:ext cx="390709" cy="160684"/>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grpSp>
          </p:grpSp>
          <p:grpSp>
            <p:nvGrpSpPr>
              <p:cNvPr id="309" name="组合 308"/>
              <p:cNvGrpSpPr/>
              <p:nvPr/>
            </p:nvGrpSpPr>
            <p:grpSpPr>
              <a:xfrm>
                <a:off x="6509997" y="3093423"/>
                <a:ext cx="1595617" cy="983644"/>
                <a:chOff x="6509997" y="3093423"/>
                <a:chExt cx="1595617" cy="983644"/>
              </a:xfrm>
            </p:grpSpPr>
            <p:sp>
              <p:nvSpPr>
                <p:cNvPr id="99" name="Rectangle 9"/>
                <p:cNvSpPr/>
                <p:nvPr/>
              </p:nvSpPr>
              <p:spPr>
                <a:xfrm>
                  <a:off x="6509997" y="3093423"/>
                  <a:ext cx="1595617" cy="983644"/>
                </a:xfrm>
                <a:prstGeom prst="roundRect">
                  <a:avLst>
                    <a:gd name="adj" fmla="val 4923"/>
                  </a:avLst>
                </a:prstGeom>
                <a:solidFill>
                  <a:srgbClr val="F5F7FA"/>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r>
                    <a:rPr lang="en-US" altLang="zh-CN" sz="1000" b="1" dirty="0">
                      <a:solidFill>
                        <a:schemeClr val="tx1"/>
                      </a:solidFill>
                      <a:latin typeface="DengXian" pitchFamily="2" charset="-122"/>
                      <a:ea typeface="DengXian" pitchFamily="2" charset="-122"/>
                    </a:rPr>
                    <a:t>machine2</a:t>
                  </a:r>
                  <a:endParaRPr lang="en-US" sz="1000" b="1" dirty="0">
                    <a:solidFill>
                      <a:schemeClr val="tx1"/>
                    </a:solidFill>
                    <a:latin typeface="DengXian" pitchFamily="2" charset="-122"/>
                    <a:ea typeface="DengXian" pitchFamily="2" charset="-122"/>
                  </a:endParaRPr>
                </a:p>
              </p:txBody>
            </p:sp>
            <p:grpSp>
              <p:nvGrpSpPr>
                <p:cNvPr id="53" name="组合 52"/>
                <p:cNvGrpSpPr/>
                <p:nvPr/>
              </p:nvGrpSpPr>
              <p:grpSpPr>
                <a:xfrm>
                  <a:off x="6621205" y="3161865"/>
                  <a:ext cx="1378583" cy="655223"/>
                  <a:chOff x="6661323" y="2225648"/>
                  <a:chExt cx="1378583" cy="655223"/>
                </a:xfrm>
              </p:grpSpPr>
              <p:sp>
                <p:nvSpPr>
                  <p:cNvPr id="54" name="Oval 388"/>
                  <p:cNvSpPr/>
                  <p:nvPr/>
                </p:nvSpPr>
                <p:spPr>
                  <a:xfrm>
                    <a:off x="66613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396"/>
                  <p:cNvSpPr/>
                  <p:nvPr/>
                </p:nvSpPr>
                <p:spPr>
                  <a:xfrm>
                    <a:off x="7913907" y="2515574"/>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6" name="Straight Arrow Connector 417"/>
                  <p:cNvCxnSpPr>
                    <a:stCxn id="57" idx="2"/>
                    <a:endCxn id="54" idx="6"/>
                  </p:cNvCxnSpPr>
                  <p:nvPr/>
                </p:nvCxnSpPr>
                <p:spPr>
                  <a:xfrm flipH="1">
                    <a:off x="6787322" y="2547799"/>
                    <a:ext cx="191501"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57" name="Oval 388"/>
                  <p:cNvSpPr/>
                  <p:nvPr/>
                </p:nvSpPr>
                <p:spPr>
                  <a:xfrm>
                    <a:off x="69788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388"/>
                  <p:cNvSpPr/>
                  <p:nvPr/>
                </p:nvSpPr>
                <p:spPr>
                  <a:xfrm>
                    <a:off x="7397199" y="2421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388"/>
                  <p:cNvSpPr/>
                  <p:nvPr/>
                </p:nvSpPr>
                <p:spPr>
                  <a:xfrm>
                    <a:off x="7279850" y="2641573"/>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388"/>
                  <p:cNvSpPr/>
                  <p:nvPr/>
                </p:nvSpPr>
                <p:spPr>
                  <a:xfrm>
                    <a:off x="7171900" y="2225648"/>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388"/>
                  <p:cNvSpPr/>
                  <p:nvPr/>
                </p:nvSpPr>
                <p:spPr>
                  <a:xfrm>
                    <a:off x="6972472" y="275487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417"/>
                  <p:cNvCxnSpPr>
                    <a:stCxn id="60" idx="2"/>
                    <a:endCxn id="54" idx="7"/>
                  </p:cNvCxnSpPr>
                  <p:nvPr/>
                </p:nvCxnSpPr>
                <p:spPr>
                  <a:xfrm flipH="1">
                    <a:off x="6768870" y="2288648"/>
                    <a:ext cx="403030" cy="214603"/>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63" name="Straight Arrow Connector 417"/>
                  <p:cNvCxnSpPr>
                    <a:stCxn id="61" idx="1"/>
                    <a:endCxn id="54" idx="5"/>
                  </p:cNvCxnSpPr>
                  <p:nvPr/>
                </p:nvCxnSpPr>
                <p:spPr>
                  <a:xfrm flipH="1" flipV="1">
                    <a:off x="6768870" y="2592346"/>
                    <a:ext cx="222054" cy="180978"/>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64" name="Straight Arrow Connector 417"/>
                  <p:cNvCxnSpPr>
                    <a:stCxn id="59" idx="1"/>
                    <a:endCxn id="57" idx="6"/>
                  </p:cNvCxnSpPr>
                  <p:nvPr/>
                </p:nvCxnSpPr>
                <p:spPr>
                  <a:xfrm flipH="1" flipV="1">
                    <a:off x="7104822" y="2547799"/>
                    <a:ext cx="193480" cy="112226"/>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65" name="Straight Arrow Connector 417"/>
                  <p:cNvCxnSpPr>
                    <a:stCxn id="59" idx="3"/>
                    <a:endCxn id="61" idx="6"/>
                  </p:cNvCxnSpPr>
                  <p:nvPr/>
                </p:nvCxnSpPr>
                <p:spPr>
                  <a:xfrm flipH="1">
                    <a:off x="7098471" y="2749120"/>
                    <a:ext cx="199831" cy="687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66" name="Straight Arrow Connector 417"/>
                  <p:cNvCxnSpPr>
                    <a:stCxn id="58" idx="2"/>
                    <a:endCxn id="57" idx="7"/>
                  </p:cNvCxnSpPr>
                  <p:nvPr/>
                </p:nvCxnSpPr>
                <p:spPr>
                  <a:xfrm flipH="1">
                    <a:off x="7086370" y="2484799"/>
                    <a:ext cx="310829" cy="184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67" name="Straight Arrow Connector 417"/>
                  <p:cNvCxnSpPr>
                    <a:stCxn id="60" idx="3"/>
                    <a:endCxn id="57" idx="0"/>
                  </p:cNvCxnSpPr>
                  <p:nvPr/>
                </p:nvCxnSpPr>
                <p:spPr>
                  <a:xfrm flipH="1">
                    <a:off x="7041823" y="2333195"/>
                    <a:ext cx="148529" cy="151604"/>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68" name="Straight Arrow Connector 417"/>
                  <p:cNvCxnSpPr>
                    <a:stCxn id="58" idx="3"/>
                    <a:endCxn id="59" idx="0"/>
                  </p:cNvCxnSpPr>
                  <p:nvPr/>
                </p:nvCxnSpPr>
                <p:spPr>
                  <a:xfrm flipH="1">
                    <a:off x="7342850" y="2529346"/>
                    <a:ext cx="72801" cy="11222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69" name="Straight Arrow Connector 417"/>
                  <p:cNvCxnSpPr>
                    <a:stCxn id="55" idx="2"/>
                    <a:endCxn id="58" idx="6"/>
                  </p:cNvCxnSpPr>
                  <p:nvPr/>
                </p:nvCxnSpPr>
                <p:spPr>
                  <a:xfrm flipH="1" flipV="1">
                    <a:off x="7523198" y="2484799"/>
                    <a:ext cx="390709" cy="93775"/>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70" name="Straight Arrow Connector 417"/>
                  <p:cNvCxnSpPr>
                    <a:stCxn id="55" idx="2"/>
                    <a:endCxn id="59" idx="6"/>
                  </p:cNvCxnSpPr>
                  <p:nvPr/>
                </p:nvCxnSpPr>
                <p:spPr>
                  <a:xfrm flipH="1">
                    <a:off x="7405849" y="2578574"/>
                    <a:ext cx="508058" cy="125999"/>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grpSp>
          </p:grpSp>
          <p:grpSp>
            <p:nvGrpSpPr>
              <p:cNvPr id="310" name="组合 309"/>
              <p:cNvGrpSpPr/>
              <p:nvPr/>
            </p:nvGrpSpPr>
            <p:grpSpPr>
              <a:xfrm>
                <a:off x="6509997" y="4174151"/>
                <a:ext cx="1595617" cy="983644"/>
                <a:chOff x="6509997" y="4174151"/>
                <a:chExt cx="1595617" cy="983644"/>
              </a:xfrm>
            </p:grpSpPr>
            <p:sp>
              <p:nvSpPr>
                <p:cNvPr id="100" name="Rectangle 9"/>
                <p:cNvSpPr/>
                <p:nvPr/>
              </p:nvSpPr>
              <p:spPr>
                <a:xfrm>
                  <a:off x="6509997" y="4174151"/>
                  <a:ext cx="1595617" cy="983644"/>
                </a:xfrm>
                <a:prstGeom prst="roundRect">
                  <a:avLst>
                    <a:gd name="adj" fmla="val 4923"/>
                  </a:avLst>
                </a:prstGeom>
                <a:solidFill>
                  <a:srgbClr val="F5F7FA"/>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r>
                    <a:rPr lang="en-US" altLang="zh-CN" sz="1000" b="1" dirty="0">
                      <a:solidFill>
                        <a:schemeClr val="tx1"/>
                      </a:solidFill>
                      <a:latin typeface="DengXian" pitchFamily="2" charset="-122"/>
                      <a:ea typeface="DengXian" pitchFamily="2" charset="-122"/>
                    </a:rPr>
                    <a:t>machine3</a:t>
                  </a:r>
                  <a:endParaRPr lang="en-US" sz="1000" b="1" dirty="0">
                    <a:solidFill>
                      <a:schemeClr val="tx1"/>
                    </a:solidFill>
                    <a:latin typeface="DengXian" pitchFamily="2" charset="-122"/>
                    <a:ea typeface="DengXian" pitchFamily="2" charset="-122"/>
                  </a:endParaRPr>
                </a:p>
              </p:txBody>
            </p:sp>
            <p:grpSp>
              <p:nvGrpSpPr>
                <p:cNvPr id="75" name="组合 74"/>
                <p:cNvGrpSpPr/>
                <p:nvPr/>
              </p:nvGrpSpPr>
              <p:grpSpPr>
                <a:xfrm>
                  <a:off x="6621205" y="4240888"/>
                  <a:ext cx="1007579" cy="740014"/>
                  <a:chOff x="6661323" y="2225648"/>
                  <a:chExt cx="1007579" cy="740014"/>
                </a:xfrm>
              </p:grpSpPr>
              <p:sp>
                <p:nvSpPr>
                  <p:cNvPr id="76" name="Oval 388"/>
                  <p:cNvSpPr/>
                  <p:nvPr/>
                </p:nvSpPr>
                <p:spPr>
                  <a:xfrm>
                    <a:off x="66613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396"/>
                  <p:cNvSpPr/>
                  <p:nvPr/>
                </p:nvSpPr>
                <p:spPr>
                  <a:xfrm>
                    <a:off x="7542903" y="2839663"/>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8" name="Straight Arrow Connector 417"/>
                  <p:cNvCxnSpPr>
                    <a:stCxn id="79" idx="2"/>
                    <a:endCxn id="76" idx="6"/>
                  </p:cNvCxnSpPr>
                  <p:nvPr/>
                </p:nvCxnSpPr>
                <p:spPr>
                  <a:xfrm flipH="1">
                    <a:off x="6787322" y="2547799"/>
                    <a:ext cx="191501"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79" name="Oval 388"/>
                  <p:cNvSpPr/>
                  <p:nvPr/>
                </p:nvSpPr>
                <p:spPr>
                  <a:xfrm>
                    <a:off x="69788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388"/>
                  <p:cNvSpPr/>
                  <p:nvPr/>
                </p:nvSpPr>
                <p:spPr>
                  <a:xfrm>
                    <a:off x="7397199" y="2421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388"/>
                  <p:cNvSpPr/>
                  <p:nvPr/>
                </p:nvSpPr>
                <p:spPr>
                  <a:xfrm>
                    <a:off x="7279850" y="2641573"/>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388"/>
                  <p:cNvSpPr/>
                  <p:nvPr/>
                </p:nvSpPr>
                <p:spPr>
                  <a:xfrm>
                    <a:off x="7171900" y="2225648"/>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388"/>
                  <p:cNvSpPr/>
                  <p:nvPr/>
                </p:nvSpPr>
                <p:spPr>
                  <a:xfrm>
                    <a:off x="6972472" y="275487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4" name="Straight Arrow Connector 417"/>
                  <p:cNvCxnSpPr>
                    <a:stCxn id="82" idx="2"/>
                    <a:endCxn id="76" idx="7"/>
                  </p:cNvCxnSpPr>
                  <p:nvPr/>
                </p:nvCxnSpPr>
                <p:spPr>
                  <a:xfrm flipH="1">
                    <a:off x="6768870" y="2288648"/>
                    <a:ext cx="403030" cy="214603"/>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85" name="Straight Arrow Connector 417"/>
                  <p:cNvCxnSpPr>
                    <a:stCxn id="83" idx="1"/>
                    <a:endCxn id="76" idx="5"/>
                  </p:cNvCxnSpPr>
                  <p:nvPr/>
                </p:nvCxnSpPr>
                <p:spPr>
                  <a:xfrm flipH="1" flipV="1">
                    <a:off x="6768870" y="2592346"/>
                    <a:ext cx="222054" cy="180978"/>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86" name="Straight Arrow Connector 417"/>
                  <p:cNvCxnSpPr>
                    <a:stCxn id="81" idx="1"/>
                    <a:endCxn id="79" idx="6"/>
                  </p:cNvCxnSpPr>
                  <p:nvPr/>
                </p:nvCxnSpPr>
                <p:spPr>
                  <a:xfrm flipH="1" flipV="1">
                    <a:off x="7104822" y="2547799"/>
                    <a:ext cx="193480" cy="112226"/>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87" name="Straight Arrow Connector 417"/>
                  <p:cNvCxnSpPr>
                    <a:stCxn id="81" idx="3"/>
                    <a:endCxn id="83" idx="6"/>
                  </p:cNvCxnSpPr>
                  <p:nvPr/>
                </p:nvCxnSpPr>
                <p:spPr>
                  <a:xfrm flipH="1">
                    <a:off x="7098471" y="2749120"/>
                    <a:ext cx="199831" cy="687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88" name="Straight Arrow Connector 417"/>
                  <p:cNvCxnSpPr>
                    <a:stCxn id="80" idx="2"/>
                    <a:endCxn id="79" idx="7"/>
                  </p:cNvCxnSpPr>
                  <p:nvPr/>
                </p:nvCxnSpPr>
                <p:spPr>
                  <a:xfrm flipH="1">
                    <a:off x="7086370" y="2484799"/>
                    <a:ext cx="310829" cy="184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89" name="Straight Arrow Connector 417"/>
                  <p:cNvCxnSpPr>
                    <a:stCxn id="82" idx="3"/>
                    <a:endCxn id="79" idx="0"/>
                  </p:cNvCxnSpPr>
                  <p:nvPr/>
                </p:nvCxnSpPr>
                <p:spPr>
                  <a:xfrm flipH="1">
                    <a:off x="7041823" y="2333195"/>
                    <a:ext cx="148529" cy="151604"/>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90" name="Straight Arrow Connector 417"/>
                  <p:cNvCxnSpPr>
                    <a:stCxn id="80" idx="3"/>
                    <a:endCxn id="81" idx="0"/>
                  </p:cNvCxnSpPr>
                  <p:nvPr/>
                </p:nvCxnSpPr>
                <p:spPr>
                  <a:xfrm flipH="1">
                    <a:off x="7342850" y="2529346"/>
                    <a:ext cx="72801" cy="11222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91" name="Straight Arrow Connector 417"/>
                  <p:cNvCxnSpPr>
                    <a:stCxn id="77" idx="2"/>
                    <a:endCxn id="83" idx="5"/>
                  </p:cNvCxnSpPr>
                  <p:nvPr/>
                </p:nvCxnSpPr>
                <p:spPr>
                  <a:xfrm flipH="1" flipV="1">
                    <a:off x="7080019" y="2862419"/>
                    <a:ext cx="462884" cy="40244"/>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92" name="Straight Arrow Connector 417"/>
                  <p:cNvCxnSpPr>
                    <a:stCxn id="77" idx="1"/>
                    <a:endCxn id="81" idx="5"/>
                  </p:cNvCxnSpPr>
                  <p:nvPr/>
                </p:nvCxnSpPr>
                <p:spPr>
                  <a:xfrm flipH="1" flipV="1">
                    <a:off x="7387397" y="2749120"/>
                    <a:ext cx="173958" cy="108995"/>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grpSp>
          </p:grpSp>
        </p:grpSp>
        <p:sp>
          <p:nvSpPr>
            <p:cNvPr id="102" name="TextBox 50"/>
            <p:cNvSpPr txBox="1"/>
            <p:nvPr/>
          </p:nvSpPr>
          <p:spPr>
            <a:xfrm rot="16200000">
              <a:off x="7943230" y="3039311"/>
              <a:ext cx="570990" cy="246221"/>
            </a:xfrm>
            <a:prstGeom prst="rect">
              <a:avLst/>
            </a:prstGeom>
            <a:noFill/>
          </p:spPr>
          <p:txBody>
            <a:bodyPr wrap="none" rtlCol="0">
              <a:spAutoFit/>
            </a:bodyPr>
            <a:lstStyle/>
            <a:p>
              <a:r>
                <a:rPr lang="en-US" altLang="zh-CN" sz="1000" b="1" dirty="0">
                  <a:latin typeface="DengXian" pitchFamily="2" charset="-122"/>
                  <a:ea typeface="DengXian" pitchFamily="2" charset="-122"/>
                </a:rPr>
                <a:t>Gossip</a:t>
              </a:r>
              <a:endParaRPr lang="en-US" sz="1000" b="1" dirty="0">
                <a:latin typeface="DengXian" pitchFamily="2" charset="-122"/>
                <a:ea typeface="DengXian" pitchFamily="2" charset="-122"/>
              </a:endParaRPr>
            </a:p>
          </p:txBody>
        </p:sp>
        <p:sp>
          <p:nvSpPr>
            <p:cNvPr id="103" name="TextBox 50"/>
            <p:cNvSpPr txBox="1"/>
            <p:nvPr/>
          </p:nvSpPr>
          <p:spPr>
            <a:xfrm rot="16200000">
              <a:off x="7943231" y="3968003"/>
              <a:ext cx="570990" cy="246221"/>
            </a:xfrm>
            <a:prstGeom prst="rect">
              <a:avLst/>
            </a:prstGeom>
            <a:noFill/>
          </p:spPr>
          <p:txBody>
            <a:bodyPr wrap="none" rtlCol="0">
              <a:spAutoFit/>
            </a:bodyPr>
            <a:lstStyle/>
            <a:p>
              <a:r>
                <a:rPr lang="en-US" altLang="zh-CN" sz="1000" b="1" dirty="0">
                  <a:latin typeface="DengXian" pitchFamily="2" charset="-122"/>
                  <a:ea typeface="DengXian" pitchFamily="2" charset="-122"/>
                </a:rPr>
                <a:t>Gossip</a:t>
              </a:r>
              <a:endParaRPr lang="en-US" sz="1000" b="1" dirty="0">
                <a:latin typeface="DengXian" pitchFamily="2" charset="-122"/>
                <a:ea typeface="DengXian" pitchFamily="2" charset="-122"/>
              </a:endParaRPr>
            </a:p>
          </p:txBody>
        </p:sp>
        <p:sp>
          <p:nvSpPr>
            <p:cNvPr id="104" name="TextBox 50"/>
            <p:cNvSpPr txBox="1"/>
            <p:nvPr/>
          </p:nvSpPr>
          <p:spPr>
            <a:xfrm rot="16200000">
              <a:off x="9863257" y="3968003"/>
              <a:ext cx="479618" cy="246221"/>
            </a:xfrm>
            <a:prstGeom prst="rect">
              <a:avLst/>
            </a:prstGeom>
            <a:noFill/>
          </p:spPr>
          <p:txBody>
            <a:bodyPr wrap="none" rtlCol="0">
              <a:spAutoFit/>
            </a:bodyPr>
            <a:lstStyle/>
            <a:p>
              <a:r>
                <a:rPr lang="en-US" altLang="zh-CN" sz="1000" b="1" dirty="0">
                  <a:latin typeface="DengXian" pitchFamily="2" charset="-122"/>
                  <a:ea typeface="DengXian" pitchFamily="2" charset="-122"/>
                </a:rPr>
                <a:t>Total</a:t>
              </a:r>
              <a:endParaRPr lang="en-US" sz="1000" b="1" dirty="0">
                <a:latin typeface="DengXian" pitchFamily="2" charset="-122"/>
                <a:ea typeface="DengXian" pitchFamily="2" charset="-122"/>
              </a:endParaRPr>
            </a:p>
          </p:txBody>
        </p:sp>
        <p:sp>
          <p:nvSpPr>
            <p:cNvPr id="105" name="TextBox 50"/>
            <p:cNvSpPr txBox="1"/>
            <p:nvPr/>
          </p:nvSpPr>
          <p:spPr>
            <a:xfrm rot="16200000">
              <a:off x="9863509" y="3053330"/>
              <a:ext cx="522900" cy="246221"/>
            </a:xfrm>
            <a:prstGeom prst="rect">
              <a:avLst/>
            </a:prstGeom>
            <a:noFill/>
          </p:spPr>
          <p:txBody>
            <a:bodyPr wrap="none" rtlCol="0">
              <a:spAutoFit/>
            </a:bodyPr>
            <a:lstStyle/>
            <a:p>
              <a:r>
                <a:rPr lang="en-US" altLang="zh-CN" sz="1000" b="1" dirty="0">
                  <a:latin typeface="DengXian" pitchFamily="2" charset="-122"/>
                  <a:ea typeface="DengXian" pitchFamily="2" charset="-122"/>
                </a:rPr>
                <a:t>Order</a:t>
              </a:r>
              <a:endParaRPr lang="en-US" sz="1000" b="1" dirty="0">
                <a:latin typeface="DengXian" pitchFamily="2" charset="-122"/>
                <a:ea typeface="DengXian" pitchFamily="2" charset="-122"/>
              </a:endParaRPr>
            </a:p>
          </p:txBody>
        </p:sp>
        <p:grpSp>
          <p:nvGrpSpPr>
            <p:cNvPr id="318" name="组合 317"/>
            <p:cNvGrpSpPr/>
            <p:nvPr/>
          </p:nvGrpSpPr>
          <p:grpSpPr>
            <a:xfrm>
              <a:off x="8413228" y="2012696"/>
              <a:ext cx="1595617" cy="3145099"/>
              <a:chOff x="8419060" y="2012696"/>
              <a:chExt cx="1595617" cy="3145099"/>
            </a:xfrm>
          </p:grpSpPr>
          <p:grpSp>
            <p:nvGrpSpPr>
              <p:cNvPr id="311" name="组合 310"/>
              <p:cNvGrpSpPr/>
              <p:nvPr/>
            </p:nvGrpSpPr>
            <p:grpSpPr>
              <a:xfrm>
                <a:off x="8419060" y="2012696"/>
                <a:ext cx="1595617" cy="983644"/>
                <a:chOff x="8419060" y="2012696"/>
                <a:chExt cx="1595617" cy="983644"/>
              </a:xfrm>
            </p:grpSpPr>
            <p:sp>
              <p:nvSpPr>
                <p:cNvPr id="304" name="Rectangle 9"/>
                <p:cNvSpPr/>
                <p:nvPr/>
              </p:nvSpPr>
              <p:spPr>
                <a:xfrm>
                  <a:off x="8419060" y="2012696"/>
                  <a:ext cx="1595617" cy="983644"/>
                </a:xfrm>
                <a:prstGeom prst="roundRect">
                  <a:avLst>
                    <a:gd name="adj" fmla="val 4923"/>
                  </a:avLst>
                </a:prstGeom>
                <a:solidFill>
                  <a:srgbClr val="F5F7FA"/>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r>
                    <a:rPr lang="en-US" altLang="zh-CN" sz="1000" b="1" dirty="0">
                      <a:solidFill>
                        <a:schemeClr val="tx1"/>
                      </a:solidFill>
                      <a:latin typeface="DengXian" pitchFamily="2" charset="-122"/>
                      <a:ea typeface="DengXian" pitchFamily="2" charset="-122"/>
                    </a:rPr>
                    <a:t>machine1</a:t>
                  </a:r>
                  <a:endParaRPr lang="en-US" sz="1000" b="1" dirty="0">
                    <a:solidFill>
                      <a:schemeClr val="tx1"/>
                    </a:solidFill>
                    <a:latin typeface="DengXian" pitchFamily="2" charset="-122"/>
                    <a:ea typeface="DengXian" pitchFamily="2" charset="-122"/>
                  </a:endParaRPr>
                </a:p>
              </p:txBody>
            </p:sp>
            <p:grpSp>
              <p:nvGrpSpPr>
                <p:cNvPr id="139" name="组合 138"/>
                <p:cNvGrpSpPr/>
                <p:nvPr/>
              </p:nvGrpSpPr>
              <p:grpSpPr>
                <a:xfrm>
                  <a:off x="8525634" y="2075883"/>
                  <a:ext cx="1383750" cy="689444"/>
                  <a:chOff x="8528217" y="2222202"/>
                  <a:chExt cx="1383750" cy="689444"/>
                </a:xfrm>
              </p:grpSpPr>
              <p:grpSp>
                <p:nvGrpSpPr>
                  <p:cNvPr id="106" name="组合 105"/>
                  <p:cNvGrpSpPr/>
                  <p:nvPr/>
                </p:nvGrpSpPr>
                <p:grpSpPr>
                  <a:xfrm>
                    <a:off x="8528217" y="2222202"/>
                    <a:ext cx="1383750" cy="689444"/>
                    <a:chOff x="6661323" y="2225648"/>
                    <a:chExt cx="1383750" cy="689444"/>
                  </a:xfrm>
                </p:grpSpPr>
                <p:sp>
                  <p:nvSpPr>
                    <p:cNvPr id="107" name="Oval 388"/>
                    <p:cNvSpPr/>
                    <p:nvPr/>
                  </p:nvSpPr>
                  <p:spPr>
                    <a:xfrm>
                      <a:off x="66613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396"/>
                    <p:cNvSpPr/>
                    <p:nvPr/>
                  </p:nvSpPr>
                  <p:spPr>
                    <a:xfrm>
                      <a:off x="7913907" y="2261115"/>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9" name="Straight Arrow Connector 417"/>
                    <p:cNvCxnSpPr>
                      <a:stCxn id="110" idx="2"/>
                      <a:endCxn id="107" idx="6"/>
                    </p:cNvCxnSpPr>
                    <p:nvPr/>
                  </p:nvCxnSpPr>
                  <p:spPr>
                    <a:xfrm flipH="1">
                      <a:off x="6787322" y="2547799"/>
                      <a:ext cx="191501"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110" name="Oval 388"/>
                    <p:cNvSpPr/>
                    <p:nvPr/>
                  </p:nvSpPr>
                  <p:spPr>
                    <a:xfrm>
                      <a:off x="69788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388"/>
                    <p:cNvSpPr/>
                    <p:nvPr/>
                  </p:nvSpPr>
                  <p:spPr>
                    <a:xfrm>
                      <a:off x="7397199" y="2421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388"/>
                    <p:cNvSpPr/>
                    <p:nvPr/>
                  </p:nvSpPr>
                  <p:spPr>
                    <a:xfrm>
                      <a:off x="7279850" y="2641573"/>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388"/>
                    <p:cNvSpPr/>
                    <p:nvPr/>
                  </p:nvSpPr>
                  <p:spPr>
                    <a:xfrm>
                      <a:off x="7171900" y="2225648"/>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388"/>
                    <p:cNvSpPr/>
                    <p:nvPr/>
                  </p:nvSpPr>
                  <p:spPr>
                    <a:xfrm>
                      <a:off x="6972472" y="275487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5" name="Straight Arrow Connector 417"/>
                    <p:cNvCxnSpPr>
                      <a:stCxn id="113" idx="2"/>
                      <a:endCxn id="107" idx="7"/>
                    </p:cNvCxnSpPr>
                    <p:nvPr/>
                  </p:nvCxnSpPr>
                  <p:spPr>
                    <a:xfrm flipH="1">
                      <a:off x="6768870" y="2288648"/>
                      <a:ext cx="403030" cy="214603"/>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16" name="Straight Arrow Connector 417"/>
                    <p:cNvCxnSpPr>
                      <a:stCxn id="114" idx="1"/>
                      <a:endCxn id="107" idx="5"/>
                    </p:cNvCxnSpPr>
                    <p:nvPr/>
                  </p:nvCxnSpPr>
                  <p:spPr>
                    <a:xfrm flipH="1" flipV="1">
                      <a:off x="6768870" y="2592346"/>
                      <a:ext cx="222054" cy="180978"/>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17" name="Straight Arrow Connector 417"/>
                    <p:cNvCxnSpPr>
                      <a:stCxn id="112" idx="1"/>
                      <a:endCxn id="110" idx="6"/>
                    </p:cNvCxnSpPr>
                    <p:nvPr/>
                  </p:nvCxnSpPr>
                  <p:spPr>
                    <a:xfrm flipH="1" flipV="1">
                      <a:off x="7104822" y="2547799"/>
                      <a:ext cx="193480" cy="112226"/>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18" name="Straight Arrow Connector 417"/>
                    <p:cNvCxnSpPr>
                      <a:stCxn id="112" idx="3"/>
                      <a:endCxn id="114" idx="6"/>
                    </p:cNvCxnSpPr>
                    <p:nvPr/>
                  </p:nvCxnSpPr>
                  <p:spPr>
                    <a:xfrm flipH="1">
                      <a:off x="7098471" y="2749120"/>
                      <a:ext cx="199831" cy="687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19" name="Straight Arrow Connector 417"/>
                    <p:cNvCxnSpPr>
                      <a:stCxn id="111" idx="2"/>
                      <a:endCxn id="110" idx="7"/>
                    </p:cNvCxnSpPr>
                    <p:nvPr/>
                  </p:nvCxnSpPr>
                  <p:spPr>
                    <a:xfrm flipH="1">
                      <a:off x="7086370" y="2484799"/>
                      <a:ext cx="310829" cy="184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20" name="Straight Arrow Connector 417"/>
                    <p:cNvCxnSpPr>
                      <a:stCxn id="113" idx="3"/>
                      <a:endCxn id="110" idx="0"/>
                    </p:cNvCxnSpPr>
                    <p:nvPr/>
                  </p:nvCxnSpPr>
                  <p:spPr>
                    <a:xfrm flipH="1">
                      <a:off x="7041823" y="2333195"/>
                      <a:ext cx="148529" cy="151604"/>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21" name="Straight Arrow Connector 417"/>
                    <p:cNvCxnSpPr>
                      <a:stCxn id="111" idx="3"/>
                      <a:endCxn id="112" idx="0"/>
                    </p:cNvCxnSpPr>
                    <p:nvPr/>
                  </p:nvCxnSpPr>
                  <p:spPr>
                    <a:xfrm flipH="1">
                      <a:off x="7342850" y="2529346"/>
                      <a:ext cx="72801" cy="11222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22" name="Straight Arrow Connector 417"/>
                    <p:cNvCxnSpPr>
                      <a:stCxn id="108" idx="2"/>
                      <a:endCxn id="113" idx="6"/>
                    </p:cNvCxnSpPr>
                    <p:nvPr/>
                  </p:nvCxnSpPr>
                  <p:spPr>
                    <a:xfrm flipH="1" flipV="1">
                      <a:off x="7297899" y="2288648"/>
                      <a:ext cx="616008" cy="3546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23" name="Straight Arrow Connector 417"/>
                    <p:cNvCxnSpPr>
                      <a:stCxn id="108" idx="2"/>
                      <a:endCxn id="111" idx="6"/>
                    </p:cNvCxnSpPr>
                    <p:nvPr/>
                  </p:nvCxnSpPr>
                  <p:spPr>
                    <a:xfrm flipH="1">
                      <a:off x="7523198" y="2324115"/>
                      <a:ext cx="390709" cy="160684"/>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126" name="Oval 396"/>
                    <p:cNvSpPr/>
                    <p:nvPr/>
                  </p:nvSpPr>
                  <p:spPr>
                    <a:xfrm>
                      <a:off x="7919074" y="2573085"/>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396"/>
                    <p:cNvSpPr/>
                    <p:nvPr/>
                  </p:nvSpPr>
                  <p:spPr>
                    <a:xfrm>
                      <a:off x="7527679" y="2789093"/>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8" name="Straight Arrow Connector 417"/>
                  <p:cNvCxnSpPr>
                    <a:stCxn id="126" idx="2"/>
                    <a:endCxn id="111" idx="5"/>
                  </p:cNvCxnSpPr>
                  <p:nvPr/>
                </p:nvCxnSpPr>
                <p:spPr>
                  <a:xfrm flipH="1" flipV="1">
                    <a:off x="9371640" y="2525900"/>
                    <a:ext cx="414328" cy="106739"/>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31" name="Straight Arrow Connector 417"/>
                  <p:cNvCxnSpPr>
                    <a:stCxn id="126" idx="2"/>
                    <a:endCxn id="112" idx="6"/>
                  </p:cNvCxnSpPr>
                  <p:nvPr/>
                </p:nvCxnSpPr>
                <p:spPr>
                  <a:xfrm flipH="1">
                    <a:off x="9272743" y="2632639"/>
                    <a:ext cx="513225" cy="68488"/>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34" name="Straight Arrow Connector 417"/>
                  <p:cNvCxnSpPr>
                    <a:stCxn id="127" idx="1"/>
                    <a:endCxn id="112" idx="5"/>
                  </p:cNvCxnSpPr>
                  <p:nvPr/>
                </p:nvCxnSpPr>
                <p:spPr>
                  <a:xfrm flipH="1" flipV="1">
                    <a:off x="9254291" y="2745674"/>
                    <a:ext cx="158734" cy="58425"/>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37" name="Straight Arrow Connector 417"/>
                  <p:cNvCxnSpPr>
                    <a:stCxn id="127" idx="2"/>
                    <a:endCxn id="114" idx="5"/>
                  </p:cNvCxnSpPr>
                  <p:nvPr/>
                </p:nvCxnSpPr>
                <p:spPr>
                  <a:xfrm flipH="1">
                    <a:off x="8946913" y="2848647"/>
                    <a:ext cx="447660" cy="10326"/>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grpSp>
          </p:grpSp>
          <p:grpSp>
            <p:nvGrpSpPr>
              <p:cNvPr id="312" name="组合 311"/>
              <p:cNvGrpSpPr/>
              <p:nvPr/>
            </p:nvGrpSpPr>
            <p:grpSpPr>
              <a:xfrm>
                <a:off x="8419060" y="3093423"/>
                <a:ext cx="1595617" cy="983644"/>
                <a:chOff x="8419060" y="3093423"/>
                <a:chExt cx="1595617" cy="983644"/>
              </a:xfrm>
            </p:grpSpPr>
            <p:sp>
              <p:nvSpPr>
                <p:cNvPr id="305" name="Rectangle 9"/>
                <p:cNvSpPr/>
                <p:nvPr/>
              </p:nvSpPr>
              <p:spPr>
                <a:xfrm>
                  <a:off x="8419060" y="3093423"/>
                  <a:ext cx="1595617" cy="983644"/>
                </a:xfrm>
                <a:prstGeom prst="roundRect">
                  <a:avLst>
                    <a:gd name="adj" fmla="val 4923"/>
                  </a:avLst>
                </a:prstGeom>
                <a:solidFill>
                  <a:srgbClr val="F5F7FA"/>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r>
                    <a:rPr lang="en-US" altLang="zh-CN" sz="1000" b="1" dirty="0">
                      <a:solidFill>
                        <a:schemeClr val="tx1"/>
                      </a:solidFill>
                      <a:latin typeface="DengXian" pitchFamily="2" charset="-122"/>
                      <a:ea typeface="DengXian" pitchFamily="2" charset="-122"/>
                    </a:rPr>
                    <a:t>machine2</a:t>
                  </a:r>
                  <a:endParaRPr lang="en-US" sz="1000" b="1" dirty="0">
                    <a:solidFill>
                      <a:schemeClr val="tx1"/>
                    </a:solidFill>
                    <a:latin typeface="DengXian" pitchFamily="2" charset="-122"/>
                    <a:ea typeface="DengXian" pitchFamily="2" charset="-122"/>
                  </a:endParaRPr>
                </a:p>
              </p:txBody>
            </p:sp>
            <p:grpSp>
              <p:nvGrpSpPr>
                <p:cNvPr id="141" name="组合 140"/>
                <p:cNvGrpSpPr/>
                <p:nvPr/>
              </p:nvGrpSpPr>
              <p:grpSpPr>
                <a:xfrm>
                  <a:off x="8525634" y="3151851"/>
                  <a:ext cx="1383750" cy="689444"/>
                  <a:chOff x="8528217" y="2222202"/>
                  <a:chExt cx="1383750" cy="689444"/>
                </a:xfrm>
              </p:grpSpPr>
              <p:grpSp>
                <p:nvGrpSpPr>
                  <p:cNvPr id="142" name="组合 141"/>
                  <p:cNvGrpSpPr/>
                  <p:nvPr/>
                </p:nvGrpSpPr>
                <p:grpSpPr>
                  <a:xfrm>
                    <a:off x="8528217" y="2222202"/>
                    <a:ext cx="1383750" cy="689444"/>
                    <a:chOff x="6661323" y="2225648"/>
                    <a:chExt cx="1383750" cy="689444"/>
                  </a:xfrm>
                </p:grpSpPr>
                <p:sp>
                  <p:nvSpPr>
                    <p:cNvPr id="147" name="Oval 388"/>
                    <p:cNvSpPr/>
                    <p:nvPr/>
                  </p:nvSpPr>
                  <p:spPr>
                    <a:xfrm>
                      <a:off x="66613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396"/>
                    <p:cNvSpPr/>
                    <p:nvPr/>
                  </p:nvSpPr>
                  <p:spPr>
                    <a:xfrm>
                      <a:off x="7913907" y="2261115"/>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9" name="Straight Arrow Connector 417"/>
                    <p:cNvCxnSpPr>
                      <a:stCxn id="150" idx="2"/>
                      <a:endCxn id="147" idx="6"/>
                    </p:cNvCxnSpPr>
                    <p:nvPr/>
                  </p:nvCxnSpPr>
                  <p:spPr>
                    <a:xfrm flipH="1">
                      <a:off x="6787322" y="2547799"/>
                      <a:ext cx="191501"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150" name="Oval 388"/>
                    <p:cNvSpPr/>
                    <p:nvPr/>
                  </p:nvSpPr>
                  <p:spPr>
                    <a:xfrm>
                      <a:off x="69788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388"/>
                    <p:cNvSpPr/>
                    <p:nvPr/>
                  </p:nvSpPr>
                  <p:spPr>
                    <a:xfrm>
                      <a:off x="7397199" y="2421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388"/>
                    <p:cNvSpPr/>
                    <p:nvPr/>
                  </p:nvSpPr>
                  <p:spPr>
                    <a:xfrm>
                      <a:off x="7279850" y="2641573"/>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388"/>
                    <p:cNvSpPr/>
                    <p:nvPr/>
                  </p:nvSpPr>
                  <p:spPr>
                    <a:xfrm>
                      <a:off x="7171900" y="2225648"/>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388"/>
                    <p:cNvSpPr/>
                    <p:nvPr/>
                  </p:nvSpPr>
                  <p:spPr>
                    <a:xfrm>
                      <a:off x="6972472" y="275487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5" name="Straight Arrow Connector 417"/>
                    <p:cNvCxnSpPr>
                      <a:stCxn id="153" idx="2"/>
                      <a:endCxn id="147" idx="7"/>
                    </p:cNvCxnSpPr>
                    <p:nvPr/>
                  </p:nvCxnSpPr>
                  <p:spPr>
                    <a:xfrm flipH="1">
                      <a:off x="6768870" y="2288648"/>
                      <a:ext cx="403030" cy="214603"/>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56" name="Straight Arrow Connector 417"/>
                    <p:cNvCxnSpPr>
                      <a:stCxn id="154" idx="1"/>
                      <a:endCxn id="147" idx="5"/>
                    </p:cNvCxnSpPr>
                    <p:nvPr/>
                  </p:nvCxnSpPr>
                  <p:spPr>
                    <a:xfrm flipH="1" flipV="1">
                      <a:off x="6768870" y="2592346"/>
                      <a:ext cx="222054" cy="180978"/>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57" name="Straight Arrow Connector 417"/>
                    <p:cNvCxnSpPr>
                      <a:stCxn id="152" idx="1"/>
                      <a:endCxn id="150" idx="6"/>
                    </p:cNvCxnSpPr>
                    <p:nvPr/>
                  </p:nvCxnSpPr>
                  <p:spPr>
                    <a:xfrm flipH="1" flipV="1">
                      <a:off x="7104822" y="2547799"/>
                      <a:ext cx="193480" cy="112226"/>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58" name="Straight Arrow Connector 417"/>
                    <p:cNvCxnSpPr>
                      <a:stCxn id="152" idx="3"/>
                      <a:endCxn id="154" idx="6"/>
                    </p:cNvCxnSpPr>
                    <p:nvPr/>
                  </p:nvCxnSpPr>
                  <p:spPr>
                    <a:xfrm flipH="1">
                      <a:off x="7098471" y="2749120"/>
                      <a:ext cx="199831" cy="687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59" name="Straight Arrow Connector 417"/>
                    <p:cNvCxnSpPr>
                      <a:stCxn id="151" idx="2"/>
                      <a:endCxn id="150" idx="7"/>
                    </p:cNvCxnSpPr>
                    <p:nvPr/>
                  </p:nvCxnSpPr>
                  <p:spPr>
                    <a:xfrm flipH="1">
                      <a:off x="7086370" y="2484799"/>
                      <a:ext cx="310829" cy="184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60" name="Straight Arrow Connector 417"/>
                    <p:cNvCxnSpPr>
                      <a:stCxn id="153" idx="3"/>
                      <a:endCxn id="150" idx="0"/>
                    </p:cNvCxnSpPr>
                    <p:nvPr/>
                  </p:nvCxnSpPr>
                  <p:spPr>
                    <a:xfrm flipH="1">
                      <a:off x="7041823" y="2333195"/>
                      <a:ext cx="148529" cy="151604"/>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61" name="Straight Arrow Connector 417"/>
                    <p:cNvCxnSpPr>
                      <a:stCxn id="151" idx="3"/>
                      <a:endCxn id="152" idx="0"/>
                    </p:cNvCxnSpPr>
                    <p:nvPr/>
                  </p:nvCxnSpPr>
                  <p:spPr>
                    <a:xfrm flipH="1">
                      <a:off x="7342850" y="2529346"/>
                      <a:ext cx="72801" cy="11222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62" name="Straight Arrow Connector 417"/>
                    <p:cNvCxnSpPr>
                      <a:stCxn id="148" idx="2"/>
                      <a:endCxn id="153" idx="6"/>
                    </p:cNvCxnSpPr>
                    <p:nvPr/>
                  </p:nvCxnSpPr>
                  <p:spPr>
                    <a:xfrm flipH="1" flipV="1">
                      <a:off x="7297899" y="2288648"/>
                      <a:ext cx="616008" cy="3546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63" name="Straight Arrow Connector 417"/>
                    <p:cNvCxnSpPr>
                      <a:stCxn id="148" idx="2"/>
                      <a:endCxn id="151" idx="6"/>
                    </p:cNvCxnSpPr>
                    <p:nvPr/>
                  </p:nvCxnSpPr>
                  <p:spPr>
                    <a:xfrm flipH="1">
                      <a:off x="7523198" y="2324115"/>
                      <a:ext cx="390709" cy="160684"/>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164" name="Oval 396"/>
                    <p:cNvSpPr/>
                    <p:nvPr/>
                  </p:nvSpPr>
                  <p:spPr>
                    <a:xfrm>
                      <a:off x="7919074" y="2573085"/>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396"/>
                    <p:cNvSpPr/>
                    <p:nvPr/>
                  </p:nvSpPr>
                  <p:spPr>
                    <a:xfrm>
                      <a:off x="7527679" y="2789093"/>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43" name="Straight Arrow Connector 417"/>
                  <p:cNvCxnSpPr>
                    <a:stCxn id="164" idx="2"/>
                    <a:endCxn id="151" idx="5"/>
                  </p:cNvCxnSpPr>
                  <p:nvPr/>
                </p:nvCxnSpPr>
                <p:spPr>
                  <a:xfrm flipH="1" flipV="1">
                    <a:off x="9371640" y="2525900"/>
                    <a:ext cx="414328" cy="106739"/>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44" name="Straight Arrow Connector 417"/>
                  <p:cNvCxnSpPr>
                    <a:stCxn id="164" idx="2"/>
                    <a:endCxn id="152" idx="6"/>
                  </p:cNvCxnSpPr>
                  <p:nvPr/>
                </p:nvCxnSpPr>
                <p:spPr>
                  <a:xfrm flipH="1">
                    <a:off x="9272743" y="2632639"/>
                    <a:ext cx="513225" cy="68488"/>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45" name="Straight Arrow Connector 417"/>
                  <p:cNvCxnSpPr>
                    <a:stCxn id="165" idx="1"/>
                    <a:endCxn id="152" idx="5"/>
                  </p:cNvCxnSpPr>
                  <p:nvPr/>
                </p:nvCxnSpPr>
                <p:spPr>
                  <a:xfrm flipH="1" flipV="1">
                    <a:off x="9254291" y="2745674"/>
                    <a:ext cx="158734" cy="58425"/>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46" name="Straight Arrow Connector 417"/>
                  <p:cNvCxnSpPr>
                    <a:stCxn id="165" idx="2"/>
                    <a:endCxn id="154" idx="5"/>
                  </p:cNvCxnSpPr>
                  <p:nvPr/>
                </p:nvCxnSpPr>
                <p:spPr>
                  <a:xfrm flipH="1">
                    <a:off x="8946913" y="2848647"/>
                    <a:ext cx="447660" cy="10326"/>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grpSp>
          </p:grpSp>
          <p:grpSp>
            <p:nvGrpSpPr>
              <p:cNvPr id="313" name="组合 312"/>
              <p:cNvGrpSpPr/>
              <p:nvPr/>
            </p:nvGrpSpPr>
            <p:grpSpPr>
              <a:xfrm>
                <a:off x="8419060" y="4174151"/>
                <a:ext cx="1595617" cy="983644"/>
                <a:chOff x="8419060" y="4174151"/>
                <a:chExt cx="1595617" cy="983644"/>
              </a:xfrm>
            </p:grpSpPr>
            <p:sp>
              <p:nvSpPr>
                <p:cNvPr id="303" name="Rectangle 9"/>
                <p:cNvSpPr/>
                <p:nvPr/>
              </p:nvSpPr>
              <p:spPr>
                <a:xfrm>
                  <a:off x="8419060" y="4174151"/>
                  <a:ext cx="1595617" cy="983644"/>
                </a:xfrm>
                <a:prstGeom prst="roundRect">
                  <a:avLst>
                    <a:gd name="adj" fmla="val 4923"/>
                  </a:avLst>
                </a:prstGeom>
                <a:solidFill>
                  <a:srgbClr val="F5F7FA"/>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r>
                    <a:rPr lang="en-US" altLang="zh-CN" sz="1000" b="1" dirty="0">
                      <a:solidFill>
                        <a:schemeClr val="tx1"/>
                      </a:solidFill>
                      <a:latin typeface="DengXian" pitchFamily="2" charset="-122"/>
                      <a:ea typeface="DengXian" pitchFamily="2" charset="-122"/>
                    </a:rPr>
                    <a:t>machine3</a:t>
                  </a:r>
                  <a:endParaRPr lang="en-US" sz="1000" b="1" dirty="0">
                    <a:solidFill>
                      <a:schemeClr val="tx1"/>
                    </a:solidFill>
                    <a:latin typeface="DengXian" pitchFamily="2" charset="-122"/>
                    <a:ea typeface="DengXian" pitchFamily="2" charset="-122"/>
                  </a:endParaRPr>
                </a:p>
              </p:txBody>
            </p:sp>
            <p:grpSp>
              <p:nvGrpSpPr>
                <p:cNvPr id="166" name="组合 165"/>
                <p:cNvGrpSpPr/>
                <p:nvPr/>
              </p:nvGrpSpPr>
              <p:grpSpPr>
                <a:xfrm>
                  <a:off x="8525634" y="4238874"/>
                  <a:ext cx="1383750" cy="689444"/>
                  <a:chOff x="8528217" y="2222202"/>
                  <a:chExt cx="1383750" cy="689444"/>
                </a:xfrm>
              </p:grpSpPr>
              <p:grpSp>
                <p:nvGrpSpPr>
                  <p:cNvPr id="167" name="组合 166"/>
                  <p:cNvGrpSpPr/>
                  <p:nvPr/>
                </p:nvGrpSpPr>
                <p:grpSpPr>
                  <a:xfrm>
                    <a:off x="8528217" y="2222202"/>
                    <a:ext cx="1383750" cy="689444"/>
                    <a:chOff x="6661323" y="2225648"/>
                    <a:chExt cx="1383750" cy="689444"/>
                  </a:xfrm>
                </p:grpSpPr>
                <p:sp>
                  <p:nvSpPr>
                    <p:cNvPr id="172" name="Oval 388"/>
                    <p:cNvSpPr/>
                    <p:nvPr/>
                  </p:nvSpPr>
                  <p:spPr>
                    <a:xfrm>
                      <a:off x="66613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396"/>
                    <p:cNvSpPr/>
                    <p:nvPr/>
                  </p:nvSpPr>
                  <p:spPr>
                    <a:xfrm>
                      <a:off x="7913907" y="2261115"/>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4" name="Straight Arrow Connector 417"/>
                    <p:cNvCxnSpPr>
                      <a:stCxn id="175" idx="2"/>
                      <a:endCxn id="172" idx="6"/>
                    </p:cNvCxnSpPr>
                    <p:nvPr/>
                  </p:nvCxnSpPr>
                  <p:spPr>
                    <a:xfrm flipH="1">
                      <a:off x="6787322" y="2547799"/>
                      <a:ext cx="191501"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175" name="Oval 388"/>
                    <p:cNvSpPr/>
                    <p:nvPr/>
                  </p:nvSpPr>
                  <p:spPr>
                    <a:xfrm>
                      <a:off x="6978823" y="2484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388"/>
                    <p:cNvSpPr/>
                    <p:nvPr/>
                  </p:nvSpPr>
                  <p:spPr>
                    <a:xfrm>
                      <a:off x="7397199" y="2421799"/>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388"/>
                    <p:cNvSpPr/>
                    <p:nvPr/>
                  </p:nvSpPr>
                  <p:spPr>
                    <a:xfrm>
                      <a:off x="7279850" y="2641573"/>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388"/>
                    <p:cNvSpPr/>
                    <p:nvPr/>
                  </p:nvSpPr>
                  <p:spPr>
                    <a:xfrm>
                      <a:off x="7171900" y="2225648"/>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388"/>
                    <p:cNvSpPr/>
                    <p:nvPr/>
                  </p:nvSpPr>
                  <p:spPr>
                    <a:xfrm>
                      <a:off x="6972472" y="275487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0" name="Straight Arrow Connector 417"/>
                    <p:cNvCxnSpPr>
                      <a:stCxn id="178" idx="2"/>
                      <a:endCxn id="172" idx="7"/>
                    </p:cNvCxnSpPr>
                    <p:nvPr/>
                  </p:nvCxnSpPr>
                  <p:spPr>
                    <a:xfrm flipH="1">
                      <a:off x="6768870" y="2288648"/>
                      <a:ext cx="403030" cy="214603"/>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81" name="Straight Arrow Connector 417"/>
                    <p:cNvCxnSpPr>
                      <a:stCxn id="179" idx="1"/>
                      <a:endCxn id="172" idx="5"/>
                    </p:cNvCxnSpPr>
                    <p:nvPr/>
                  </p:nvCxnSpPr>
                  <p:spPr>
                    <a:xfrm flipH="1" flipV="1">
                      <a:off x="6768870" y="2592346"/>
                      <a:ext cx="222054" cy="180978"/>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82" name="Straight Arrow Connector 417"/>
                    <p:cNvCxnSpPr>
                      <a:stCxn id="177" idx="1"/>
                      <a:endCxn id="175" idx="6"/>
                    </p:cNvCxnSpPr>
                    <p:nvPr/>
                  </p:nvCxnSpPr>
                  <p:spPr>
                    <a:xfrm flipH="1" flipV="1">
                      <a:off x="7104822" y="2547799"/>
                      <a:ext cx="193480" cy="112226"/>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83" name="Straight Arrow Connector 417"/>
                    <p:cNvCxnSpPr>
                      <a:stCxn id="177" idx="3"/>
                      <a:endCxn id="179" idx="6"/>
                    </p:cNvCxnSpPr>
                    <p:nvPr/>
                  </p:nvCxnSpPr>
                  <p:spPr>
                    <a:xfrm flipH="1">
                      <a:off x="7098471" y="2749120"/>
                      <a:ext cx="199831" cy="687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84" name="Straight Arrow Connector 417"/>
                    <p:cNvCxnSpPr>
                      <a:stCxn id="176" idx="2"/>
                      <a:endCxn id="175" idx="7"/>
                    </p:cNvCxnSpPr>
                    <p:nvPr/>
                  </p:nvCxnSpPr>
                  <p:spPr>
                    <a:xfrm flipH="1">
                      <a:off x="7086370" y="2484799"/>
                      <a:ext cx="310829" cy="1845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85" name="Straight Arrow Connector 417"/>
                    <p:cNvCxnSpPr>
                      <a:stCxn id="178" idx="3"/>
                      <a:endCxn id="175" idx="0"/>
                    </p:cNvCxnSpPr>
                    <p:nvPr/>
                  </p:nvCxnSpPr>
                  <p:spPr>
                    <a:xfrm flipH="1">
                      <a:off x="7041823" y="2333195"/>
                      <a:ext cx="148529" cy="151604"/>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86" name="Straight Arrow Connector 417"/>
                    <p:cNvCxnSpPr>
                      <a:stCxn id="176" idx="3"/>
                      <a:endCxn id="177" idx="0"/>
                    </p:cNvCxnSpPr>
                    <p:nvPr/>
                  </p:nvCxnSpPr>
                  <p:spPr>
                    <a:xfrm flipH="1">
                      <a:off x="7342850" y="2529346"/>
                      <a:ext cx="72801" cy="11222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87" name="Straight Arrow Connector 417"/>
                    <p:cNvCxnSpPr>
                      <a:stCxn id="173" idx="2"/>
                      <a:endCxn id="178" idx="6"/>
                    </p:cNvCxnSpPr>
                    <p:nvPr/>
                  </p:nvCxnSpPr>
                  <p:spPr>
                    <a:xfrm flipH="1" flipV="1">
                      <a:off x="7297899" y="2288648"/>
                      <a:ext cx="616008" cy="3546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88" name="Straight Arrow Connector 417"/>
                    <p:cNvCxnSpPr>
                      <a:stCxn id="173" idx="2"/>
                      <a:endCxn id="176" idx="6"/>
                    </p:cNvCxnSpPr>
                    <p:nvPr/>
                  </p:nvCxnSpPr>
                  <p:spPr>
                    <a:xfrm flipH="1">
                      <a:off x="7523198" y="2324115"/>
                      <a:ext cx="390709" cy="160684"/>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189" name="Oval 396"/>
                    <p:cNvSpPr/>
                    <p:nvPr/>
                  </p:nvSpPr>
                  <p:spPr>
                    <a:xfrm>
                      <a:off x="7919074" y="2573085"/>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Oval 396"/>
                    <p:cNvSpPr/>
                    <p:nvPr/>
                  </p:nvSpPr>
                  <p:spPr>
                    <a:xfrm>
                      <a:off x="7527679" y="2789093"/>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8" name="Straight Arrow Connector 417"/>
                  <p:cNvCxnSpPr>
                    <a:stCxn id="189" idx="2"/>
                    <a:endCxn id="176" idx="5"/>
                  </p:cNvCxnSpPr>
                  <p:nvPr/>
                </p:nvCxnSpPr>
                <p:spPr>
                  <a:xfrm flipH="1" flipV="1">
                    <a:off x="9371640" y="2525900"/>
                    <a:ext cx="414328" cy="106739"/>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69" name="Straight Arrow Connector 417"/>
                  <p:cNvCxnSpPr>
                    <a:stCxn id="189" idx="2"/>
                    <a:endCxn id="177" idx="6"/>
                  </p:cNvCxnSpPr>
                  <p:nvPr/>
                </p:nvCxnSpPr>
                <p:spPr>
                  <a:xfrm flipH="1">
                    <a:off x="9272743" y="2632639"/>
                    <a:ext cx="513225" cy="68488"/>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70" name="Straight Arrow Connector 417"/>
                  <p:cNvCxnSpPr>
                    <a:stCxn id="190" idx="1"/>
                    <a:endCxn id="177" idx="5"/>
                  </p:cNvCxnSpPr>
                  <p:nvPr/>
                </p:nvCxnSpPr>
                <p:spPr>
                  <a:xfrm flipH="1" flipV="1">
                    <a:off x="9254291" y="2745674"/>
                    <a:ext cx="158734" cy="58425"/>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171" name="Straight Arrow Connector 417"/>
                  <p:cNvCxnSpPr>
                    <a:stCxn id="190" idx="2"/>
                    <a:endCxn id="179" idx="5"/>
                  </p:cNvCxnSpPr>
                  <p:nvPr/>
                </p:nvCxnSpPr>
                <p:spPr>
                  <a:xfrm flipH="1">
                    <a:off x="8946913" y="2848647"/>
                    <a:ext cx="447660" cy="10326"/>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grpSp>
          </p:grpSp>
        </p:grpSp>
        <p:grpSp>
          <p:nvGrpSpPr>
            <p:cNvPr id="317" name="组合 316"/>
            <p:cNvGrpSpPr/>
            <p:nvPr/>
          </p:nvGrpSpPr>
          <p:grpSpPr>
            <a:xfrm>
              <a:off x="10316459" y="2012696"/>
              <a:ext cx="1595617" cy="3145099"/>
              <a:chOff x="10316459" y="2012696"/>
              <a:chExt cx="1595617" cy="3145099"/>
            </a:xfrm>
          </p:grpSpPr>
          <p:grpSp>
            <p:nvGrpSpPr>
              <p:cNvPr id="314" name="组合 313"/>
              <p:cNvGrpSpPr/>
              <p:nvPr/>
            </p:nvGrpSpPr>
            <p:grpSpPr>
              <a:xfrm>
                <a:off x="10316459" y="2012696"/>
                <a:ext cx="1595617" cy="983644"/>
                <a:chOff x="10316459" y="2012696"/>
                <a:chExt cx="1595617" cy="983644"/>
              </a:xfrm>
            </p:grpSpPr>
            <p:sp>
              <p:nvSpPr>
                <p:cNvPr id="307" name="Rectangle 9"/>
                <p:cNvSpPr/>
                <p:nvPr/>
              </p:nvSpPr>
              <p:spPr>
                <a:xfrm>
                  <a:off x="10316459" y="2012696"/>
                  <a:ext cx="1595617" cy="983644"/>
                </a:xfrm>
                <a:prstGeom prst="roundRect">
                  <a:avLst>
                    <a:gd name="adj" fmla="val 4923"/>
                  </a:avLst>
                </a:prstGeom>
                <a:solidFill>
                  <a:srgbClr val="F5F7FA"/>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r>
                    <a:rPr lang="en-US" altLang="zh-CN" sz="1000" b="1" dirty="0">
                      <a:solidFill>
                        <a:schemeClr val="tx1"/>
                      </a:solidFill>
                      <a:latin typeface="DengXian" pitchFamily="2" charset="-122"/>
                      <a:ea typeface="DengXian" pitchFamily="2" charset="-122"/>
                    </a:rPr>
                    <a:t>machine1</a:t>
                  </a:r>
                  <a:endParaRPr lang="en-US" sz="1000" b="1" dirty="0">
                    <a:solidFill>
                      <a:schemeClr val="tx1"/>
                    </a:solidFill>
                    <a:latin typeface="DengXian" pitchFamily="2" charset="-122"/>
                    <a:ea typeface="DengXian" pitchFamily="2" charset="-122"/>
                  </a:endParaRPr>
                </a:p>
              </p:txBody>
            </p:sp>
            <p:grpSp>
              <p:nvGrpSpPr>
                <p:cNvPr id="265" name="组合 264"/>
                <p:cNvGrpSpPr/>
                <p:nvPr/>
              </p:nvGrpSpPr>
              <p:grpSpPr>
                <a:xfrm>
                  <a:off x="10564688" y="2080106"/>
                  <a:ext cx="1041655" cy="659503"/>
                  <a:chOff x="10411793" y="2213842"/>
                  <a:chExt cx="1041655" cy="659503"/>
                </a:xfrm>
              </p:grpSpPr>
              <p:sp>
                <p:nvSpPr>
                  <p:cNvPr id="197" name="Oval 388"/>
                  <p:cNvSpPr/>
                  <p:nvPr/>
                </p:nvSpPr>
                <p:spPr>
                  <a:xfrm>
                    <a:off x="10411793"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396"/>
                  <p:cNvSpPr/>
                  <p:nvPr/>
                </p:nvSpPr>
                <p:spPr>
                  <a:xfrm>
                    <a:off x="11022425" y="2747346"/>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388"/>
                  <p:cNvSpPr/>
                  <p:nvPr/>
                </p:nvSpPr>
                <p:spPr>
                  <a:xfrm>
                    <a:off x="10717109"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388"/>
                  <p:cNvSpPr/>
                  <p:nvPr/>
                </p:nvSpPr>
                <p:spPr>
                  <a:xfrm>
                    <a:off x="11327449"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Oval 388"/>
                  <p:cNvSpPr/>
                  <p:nvPr/>
                </p:nvSpPr>
                <p:spPr>
                  <a:xfrm>
                    <a:off x="11327449" y="2480508"/>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388"/>
                  <p:cNvSpPr/>
                  <p:nvPr/>
                </p:nvSpPr>
                <p:spPr>
                  <a:xfrm>
                    <a:off x="11022425"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388"/>
                  <p:cNvSpPr/>
                  <p:nvPr/>
                </p:nvSpPr>
                <p:spPr>
                  <a:xfrm>
                    <a:off x="11327449" y="2747174"/>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5" name="Straight Arrow Connector 417"/>
                  <p:cNvCxnSpPr>
                    <a:stCxn id="200" idx="2"/>
                    <a:endCxn id="197" idx="6"/>
                  </p:cNvCxnSpPr>
                  <p:nvPr/>
                </p:nvCxnSpPr>
                <p:spPr>
                  <a:xfrm flipH="1">
                    <a:off x="10537792" y="2276842"/>
                    <a:ext cx="179317"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214" name="Oval 396"/>
                  <p:cNvSpPr/>
                  <p:nvPr/>
                </p:nvSpPr>
                <p:spPr>
                  <a:xfrm>
                    <a:off x="10714888" y="2747174"/>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396"/>
                  <p:cNvSpPr/>
                  <p:nvPr/>
                </p:nvSpPr>
                <p:spPr>
                  <a:xfrm>
                    <a:off x="10715828" y="2484658"/>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5" name="Straight Arrow Connector 417"/>
                  <p:cNvCxnSpPr>
                    <a:stCxn id="203" idx="2"/>
                    <a:endCxn id="200" idx="6"/>
                  </p:cNvCxnSpPr>
                  <p:nvPr/>
                </p:nvCxnSpPr>
                <p:spPr>
                  <a:xfrm flipH="1">
                    <a:off x="10843108" y="2276842"/>
                    <a:ext cx="179317"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48" name="Straight Arrow Connector 417"/>
                  <p:cNvCxnSpPr>
                    <a:stCxn id="201" idx="2"/>
                    <a:endCxn id="203" idx="6"/>
                  </p:cNvCxnSpPr>
                  <p:nvPr/>
                </p:nvCxnSpPr>
                <p:spPr>
                  <a:xfrm flipH="1">
                    <a:off x="11148424" y="2276842"/>
                    <a:ext cx="179025"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51" name="Straight Arrow Connector 417"/>
                  <p:cNvCxnSpPr>
                    <a:stCxn id="202" idx="0"/>
                    <a:endCxn id="201" idx="4"/>
                  </p:cNvCxnSpPr>
                  <p:nvPr/>
                </p:nvCxnSpPr>
                <p:spPr>
                  <a:xfrm flipV="1">
                    <a:off x="11390449" y="2339841"/>
                    <a:ext cx="0" cy="14066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54" name="Straight Arrow Connector 417"/>
                  <p:cNvCxnSpPr>
                    <a:stCxn id="204" idx="0"/>
                    <a:endCxn id="202" idx="4"/>
                  </p:cNvCxnSpPr>
                  <p:nvPr/>
                </p:nvCxnSpPr>
                <p:spPr>
                  <a:xfrm flipV="1">
                    <a:off x="11390449" y="2606507"/>
                    <a:ext cx="0" cy="14066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57" name="Straight Arrow Connector 417"/>
                  <p:cNvCxnSpPr>
                    <a:stCxn id="198" idx="6"/>
                    <a:endCxn id="204" idx="2"/>
                  </p:cNvCxnSpPr>
                  <p:nvPr/>
                </p:nvCxnSpPr>
                <p:spPr>
                  <a:xfrm flipV="1">
                    <a:off x="11148424" y="2810174"/>
                    <a:ext cx="179025" cy="17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60" name="Straight Arrow Connector 417"/>
                  <p:cNvCxnSpPr>
                    <a:stCxn id="214" idx="6"/>
                    <a:endCxn id="198" idx="2"/>
                  </p:cNvCxnSpPr>
                  <p:nvPr/>
                </p:nvCxnSpPr>
                <p:spPr>
                  <a:xfrm>
                    <a:off x="10840887" y="2810174"/>
                    <a:ext cx="181538" cy="17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63" name="Straight Arrow Connector 417"/>
                  <p:cNvCxnSpPr>
                    <a:stCxn id="215" idx="4"/>
                    <a:endCxn id="214" idx="0"/>
                  </p:cNvCxnSpPr>
                  <p:nvPr/>
                </p:nvCxnSpPr>
                <p:spPr>
                  <a:xfrm flipH="1">
                    <a:off x="10777888" y="2610657"/>
                    <a:ext cx="940" cy="13651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grpSp>
          </p:grpSp>
          <p:grpSp>
            <p:nvGrpSpPr>
              <p:cNvPr id="315" name="组合 314"/>
              <p:cNvGrpSpPr/>
              <p:nvPr/>
            </p:nvGrpSpPr>
            <p:grpSpPr>
              <a:xfrm>
                <a:off x="10316459" y="3093423"/>
                <a:ext cx="1595617" cy="983644"/>
                <a:chOff x="10316459" y="3093423"/>
                <a:chExt cx="1595617" cy="983644"/>
              </a:xfrm>
            </p:grpSpPr>
            <p:sp>
              <p:nvSpPr>
                <p:cNvPr id="308" name="Rectangle 9"/>
                <p:cNvSpPr/>
                <p:nvPr/>
              </p:nvSpPr>
              <p:spPr>
                <a:xfrm>
                  <a:off x="10316459" y="3093423"/>
                  <a:ext cx="1595617" cy="983644"/>
                </a:xfrm>
                <a:prstGeom prst="roundRect">
                  <a:avLst>
                    <a:gd name="adj" fmla="val 4923"/>
                  </a:avLst>
                </a:prstGeom>
                <a:solidFill>
                  <a:srgbClr val="F5F7FA"/>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r>
                    <a:rPr lang="en-US" altLang="zh-CN" sz="1000" b="1" dirty="0">
                      <a:solidFill>
                        <a:schemeClr val="tx1"/>
                      </a:solidFill>
                      <a:latin typeface="DengXian" pitchFamily="2" charset="-122"/>
                      <a:ea typeface="DengXian" pitchFamily="2" charset="-122"/>
                    </a:rPr>
                    <a:t>machine2</a:t>
                  </a:r>
                  <a:endParaRPr lang="en-US" sz="1000" b="1" dirty="0">
                    <a:solidFill>
                      <a:schemeClr val="tx1"/>
                    </a:solidFill>
                    <a:latin typeface="DengXian" pitchFamily="2" charset="-122"/>
                    <a:ea typeface="DengXian" pitchFamily="2" charset="-122"/>
                  </a:endParaRPr>
                </a:p>
              </p:txBody>
            </p:sp>
            <p:grpSp>
              <p:nvGrpSpPr>
                <p:cNvPr id="267" name="组合 266"/>
                <p:cNvGrpSpPr/>
                <p:nvPr/>
              </p:nvGrpSpPr>
              <p:grpSpPr>
                <a:xfrm>
                  <a:off x="10564688" y="3172171"/>
                  <a:ext cx="1041655" cy="659503"/>
                  <a:chOff x="10411793" y="2213842"/>
                  <a:chExt cx="1041655" cy="659503"/>
                </a:xfrm>
              </p:grpSpPr>
              <p:sp>
                <p:nvSpPr>
                  <p:cNvPr id="268" name="Oval 388"/>
                  <p:cNvSpPr/>
                  <p:nvPr/>
                </p:nvSpPr>
                <p:spPr>
                  <a:xfrm>
                    <a:off x="10411793"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Oval 396"/>
                  <p:cNvSpPr/>
                  <p:nvPr/>
                </p:nvSpPr>
                <p:spPr>
                  <a:xfrm>
                    <a:off x="11022425" y="2747346"/>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Oval 388"/>
                  <p:cNvSpPr/>
                  <p:nvPr/>
                </p:nvSpPr>
                <p:spPr>
                  <a:xfrm>
                    <a:off x="10717109"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Oval 388"/>
                  <p:cNvSpPr/>
                  <p:nvPr/>
                </p:nvSpPr>
                <p:spPr>
                  <a:xfrm>
                    <a:off x="11327449"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Oval 388"/>
                  <p:cNvSpPr/>
                  <p:nvPr/>
                </p:nvSpPr>
                <p:spPr>
                  <a:xfrm>
                    <a:off x="11327449" y="2480508"/>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3" name="Oval 388"/>
                  <p:cNvSpPr/>
                  <p:nvPr/>
                </p:nvSpPr>
                <p:spPr>
                  <a:xfrm>
                    <a:off x="11022425"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4" name="Oval 388"/>
                  <p:cNvSpPr/>
                  <p:nvPr/>
                </p:nvSpPr>
                <p:spPr>
                  <a:xfrm>
                    <a:off x="11327449" y="2747174"/>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5" name="Straight Arrow Connector 417"/>
                  <p:cNvCxnSpPr>
                    <a:stCxn id="270" idx="2"/>
                    <a:endCxn id="268" idx="6"/>
                  </p:cNvCxnSpPr>
                  <p:nvPr/>
                </p:nvCxnSpPr>
                <p:spPr>
                  <a:xfrm flipH="1">
                    <a:off x="10537792" y="2276842"/>
                    <a:ext cx="179317"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276" name="Oval 396"/>
                  <p:cNvSpPr/>
                  <p:nvPr/>
                </p:nvSpPr>
                <p:spPr>
                  <a:xfrm>
                    <a:off x="10714888" y="2747174"/>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Oval 396"/>
                  <p:cNvSpPr/>
                  <p:nvPr/>
                </p:nvSpPr>
                <p:spPr>
                  <a:xfrm>
                    <a:off x="10715828" y="2484658"/>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8" name="Straight Arrow Connector 417"/>
                  <p:cNvCxnSpPr>
                    <a:stCxn id="273" idx="2"/>
                    <a:endCxn id="270" idx="6"/>
                  </p:cNvCxnSpPr>
                  <p:nvPr/>
                </p:nvCxnSpPr>
                <p:spPr>
                  <a:xfrm flipH="1">
                    <a:off x="10843108" y="2276842"/>
                    <a:ext cx="179317"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79" name="Straight Arrow Connector 417"/>
                  <p:cNvCxnSpPr>
                    <a:stCxn id="271" idx="2"/>
                    <a:endCxn id="273" idx="6"/>
                  </p:cNvCxnSpPr>
                  <p:nvPr/>
                </p:nvCxnSpPr>
                <p:spPr>
                  <a:xfrm flipH="1">
                    <a:off x="11148424" y="2276842"/>
                    <a:ext cx="179025"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80" name="Straight Arrow Connector 417"/>
                  <p:cNvCxnSpPr>
                    <a:stCxn id="272" idx="0"/>
                    <a:endCxn id="271" idx="4"/>
                  </p:cNvCxnSpPr>
                  <p:nvPr/>
                </p:nvCxnSpPr>
                <p:spPr>
                  <a:xfrm flipV="1">
                    <a:off x="11390449" y="2339841"/>
                    <a:ext cx="0" cy="14066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81" name="Straight Arrow Connector 417"/>
                  <p:cNvCxnSpPr>
                    <a:stCxn id="274" idx="0"/>
                    <a:endCxn id="272" idx="4"/>
                  </p:cNvCxnSpPr>
                  <p:nvPr/>
                </p:nvCxnSpPr>
                <p:spPr>
                  <a:xfrm flipV="1">
                    <a:off x="11390449" y="2606507"/>
                    <a:ext cx="0" cy="14066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82" name="Straight Arrow Connector 417"/>
                  <p:cNvCxnSpPr>
                    <a:stCxn id="269" idx="6"/>
                    <a:endCxn id="274" idx="2"/>
                  </p:cNvCxnSpPr>
                  <p:nvPr/>
                </p:nvCxnSpPr>
                <p:spPr>
                  <a:xfrm flipV="1">
                    <a:off x="11148424" y="2810174"/>
                    <a:ext cx="179025" cy="17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83" name="Straight Arrow Connector 417"/>
                  <p:cNvCxnSpPr>
                    <a:stCxn id="276" idx="6"/>
                    <a:endCxn id="269" idx="2"/>
                  </p:cNvCxnSpPr>
                  <p:nvPr/>
                </p:nvCxnSpPr>
                <p:spPr>
                  <a:xfrm>
                    <a:off x="10840887" y="2810174"/>
                    <a:ext cx="181538" cy="17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84" name="Straight Arrow Connector 417"/>
                  <p:cNvCxnSpPr>
                    <a:stCxn id="277" idx="4"/>
                    <a:endCxn id="276" idx="0"/>
                  </p:cNvCxnSpPr>
                  <p:nvPr/>
                </p:nvCxnSpPr>
                <p:spPr>
                  <a:xfrm flipH="1">
                    <a:off x="10777888" y="2610657"/>
                    <a:ext cx="940" cy="13651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grpSp>
          </p:grpSp>
          <p:grpSp>
            <p:nvGrpSpPr>
              <p:cNvPr id="316" name="组合 315"/>
              <p:cNvGrpSpPr/>
              <p:nvPr/>
            </p:nvGrpSpPr>
            <p:grpSpPr>
              <a:xfrm>
                <a:off x="10316459" y="4174151"/>
                <a:ext cx="1595617" cy="983644"/>
                <a:chOff x="10316459" y="4174151"/>
                <a:chExt cx="1595617" cy="983644"/>
              </a:xfrm>
            </p:grpSpPr>
            <p:sp>
              <p:nvSpPr>
                <p:cNvPr id="306" name="Rectangle 9"/>
                <p:cNvSpPr/>
                <p:nvPr/>
              </p:nvSpPr>
              <p:spPr>
                <a:xfrm>
                  <a:off x="10316459" y="4174151"/>
                  <a:ext cx="1595617" cy="983644"/>
                </a:xfrm>
                <a:prstGeom prst="roundRect">
                  <a:avLst>
                    <a:gd name="adj" fmla="val 4923"/>
                  </a:avLst>
                </a:prstGeom>
                <a:solidFill>
                  <a:srgbClr val="F5F7FA"/>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r>
                    <a:rPr lang="en-US" altLang="zh-CN" sz="1000" b="1" dirty="0">
                      <a:solidFill>
                        <a:schemeClr val="tx1"/>
                      </a:solidFill>
                      <a:latin typeface="DengXian" pitchFamily="2" charset="-122"/>
                      <a:ea typeface="DengXian" pitchFamily="2" charset="-122"/>
                    </a:rPr>
                    <a:t>machine3</a:t>
                  </a:r>
                  <a:endParaRPr lang="en-US" sz="1000" b="1" dirty="0">
                    <a:solidFill>
                      <a:schemeClr val="tx1"/>
                    </a:solidFill>
                    <a:latin typeface="DengXian" pitchFamily="2" charset="-122"/>
                    <a:ea typeface="DengXian" pitchFamily="2" charset="-122"/>
                  </a:endParaRPr>
                </a:p>
              </p:txBody>
            </p:sp>
            <p:grpSp>
              <p:nvGrpSpPr>
                <p:cNvPr id="285" name="组合 284"/>
                <p:cNvGrpSpPr/>
                <p:nvPr/>
              </p:nvGrpSpPr>
              <p:grpSpPr>
                <a:xfrm>
                  <a:off x="10564688" y="4251195"/>
                  <a:ext cx="1041655" cy="659503"/>
                  <a:chOff x="10411793" y="2213842"/>
                  <a:chExt cx="1041655" cy="659503"/>
                </a:xfrm>
              </p:grpSpPr>
              <p:sp>
                <p:nvSpPr>
                  <p:cNvPr id="286" name="Oval 388"/>
                  <p:cNvSpPr/>
                  <p:nvPr/>
                </p:nvSpPr>
                <p:spPr>
                  <a:xfrm>
                    <a:off x="10411793"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396"/>
                  <p:cNvSpPr/>
                  <p:nvPr/>
                </p:nvSpPr>
                <p:spPr>
                  <a:xfrm>
                    <a:off x="11022425" y="2747346"/>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388"/>
                  <p:cNvSpPr/>
                  <p:nvPr/>
                </p:nvSpPr>
                <p:spPr>
                  <a:xfrm>
                    <a:off x="10717109"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388"/>
                  <p:cNvSpPr/>
                  <p:nvPr/>
                </p:nvSpPr>
                <p:spPr>
                  <a:xfrm>
                    <a:off x="11327449"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388"/>
                  <p:cNvSpPr/>
                  <p:nvPr/>
                </p:nvSpPr>
                <p:spPr>
                  <a:xfrm>
                    <a:off x="11327449" y="2480508"/>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388"/>
                  <p:cNvSpPr/>
                  <p:nvPr/>
                </p:nvSpPr>
                <p:spPr>
                  <a:xfrm>
                    <a:off x="11022425" y="2213842"/>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388"/>
                  <p:cNvSpPr/>
                  <p:nvPr/>
                </p:nvSpPr>
                <p:spPr>
                  <a:xfrm>
                    <a:off x="11327449" y="2747174"/>
                    <a:ext cx="125999" cy="125999"/>
                  </a:xfrm>
                  <a:prstGeom prst="ellipse">
                    <a:avLst/>
                  </a:prstGeom>
                  <a:gradFill flip="none" rotWithShape="1">
                    <a:gsLst>
                      <a:gs pos="0">
                        <a:schemeClr val="accent4"/>
                      </a:gs>
                      <a:gs pos="99000">
                        <a:schemeClr val="accent3"/>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3" name="Straight Arrow Connector 417"/>
                  <p:cNvCxnSpPr>
                    <a:stCxn id="288" idx="2"/>
                    <a:endCxn id="286" idx="6"/>
                  </p:cNvCxnSpPr>
                  <p:nvPr/>
                </p:nvCxnSpPr>
                <p:spPr>
                  <a:xfrm flipH="1">
                    <a:off x="10537792" y="2276842"/>
                    <a:ext cx="179317"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294" name="Oval 396"/>
                  <p:cNvSpPr/>
                  <p:nvPr/>
                </p:nvSpPr>
                <p:spPr>
                  <a:xfrm>
                    <a:off x="10714888" y="2747174"/>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396"/>
                  <p:cNvSpPr/>
                  <p:nvPr/>
                </p:nvSpPr>
                <p:spPr>
                  <a:xfrm>
                    <a:off x="10715828" y="2484658"/>
                    <a:ext cx="125999" cy="125999"/>
                  </a:xfrm>
                  <a:prstGeom prst="ellipse">
                    <a:avLst/>
                  </a:prstGeom>
                  <a:gradFill>
                    <a:gsLst>
                      <a:gs pos="0">
                        <a:schemeClr val="bg2"/>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6" name="Straight Arrow Connector 417"/>
                  <p:cNvCxnSpPr>
                    <a:stCxn id="291" idx="2"/>
                    <a:endCxn id="288" idx="6"/>
                  </p:cNvCxnSpPr>
                  <p:nvPr/>
                </p:nvCxnSpPr>
                <p:spPr>
                  <a:xfrm flipH="1">
                    <a:off x="10843108" y="2276842"/>
                    <a:ext cx="179317"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97" name="Straight Arrow Connector 417"/>
                  <p:cNvCxnSpPr>
                    <a:stCxn id="289" idx="2"/>
                    <a:endCxn id="291" idx="6"/>
                  </p:cNvCxnSpPr>
                  <p:nvPr/>
                </p:nvCxnSpPr>
                <p:spPr>
                  <a:xfrm flipH="1">
                    <a:off x="11148424" y="2276842"/>
                    <a:ext cx="179025" cy="0"/>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98" name="Straight Arrow Connector 417"/>
                  <p:cNvCxnSpPr>
                    <a:stCxn id="290" idx="0"/>
                    <a:endCxn id="289" idx="4"/>
                  </p:cNvCxnSpPr>
                  <p:nvPr/>
                </p:nvCxnSpPr>
                <p:spPr>
                  <a:xfrm flipV="1">
                    <a:off x="11390449" y="2339841"/>
                    <a:ext cx="0" cy="14066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299" name="Straight Arrow Connector 417"/>
                  <p:cNvCxnSpPr>
                    <a:stCxn id="292" idx="0"/>
                    <a:endCxn id="290" idx="4"/>
                  </p:cNvCxnSpPr>
                  <p:nvPr/>
                </p:nvCxnSpPr>
                <p:spPr>
                  <a:xfrm flipV="1">
                    <a:off x="11390449" y="2606507"/>
                    <a:ext cx="0" cy="14066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300" name="Straight Arrow Connector 417"/>
                  <p:cNvCxnSpPr>
                    <a:stCxn id="287" idx="6"/>
                    <a:endCxn id="292" idx="2"/>
                  </p:cNvCxnSpPr>
                  <p:nvPr/>
                </p:nvCxnSpPr>
                <p:spPr>
                  <a:xfrm flipV="1">
                    <a:off x="11148424" y="2810174"/>
                    <a:ext cx="179025" cy="17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301" name="Straight Arrow Connector 417"/>
                  <p:cNvCxnSpPr>
                    <a:stCxn id="294" idx="6"/>
                    <a:endCxn id="287" idx="2"/>
                  </p:cNvCxnSpPr>
                  <p:nvPr/>
                </p:nvCxnSpPr>
                <p:spPr>
                  <a:xfrm>
                    <a:off x="10840887" y="2810174"/>
                    <a:ext cx="181538" cy="172"/>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cxnSp>
                <p:nvCxnSpPr>
                  <p:cNvPr id="302" name="Straight Arrow Connector 417"/>
                  <p:cNvCxnSpPr>
                    <a:stCxn id="295" idx="4"/>
                    <a:endCxn id="294" idx="0"/>
                  </p:cNvCxnSpPr>
                  <p:nvPr/>
                </p:nvCxnSpPr>
                <p:spPr>
                  <a:xfrm flipH="1">
                    <a:off x="10777888" y="2610657"/>
                    <a:ext cx="940" cy="136517"/>
                  </a:xfrm>
                  <a:prstGeom prst="straightConnector1">
                    <a:avLst/>
                  </a:prstGeom>
                  <a:ln w="9525">
                    <a:solidFill>
                      <a:srgbClr val="A2A9B3"/>
                    </a:solidFill>
                    <a:prstDash val="solid"/>
                    <a:tailEnd type="triangle" w="sm" len="sm"/>
                  </a:ln>
                </p:spPr>
                <p:style>
                  <a:lnRef idx="1">
                    <a:schemeClr val="accent1"/>
                  </a:lnRef>
                  <a:fillRef idx="0">
                    <a:schemeClr val="accent1"/>
                  </a:fillRef>
                  <a:effectRef idx="0">
                    <a:schemeClr val="accent1"/>
                  </a:effectRef>
                  <a:fontRef idx="minor">
                    <a:schemeClr val="tx1"/>
                  </a:fontRef>
                </p:style>
              </p:cxnSp>
            </p:grpSp>
          </p:gr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自定义 1">
      <a:dk1>
        <a:srgbClr val="000000"/>
      </a:dk1>
      <a:lt1>
        <a:srgbClr val="FFFFFF"/>
      </a:lt1>
      <a:dk2>
        <a:srgbClr val="F5C25D"/>
      </a:dk2>
      <a:lt2>
        <a:srgbClr val="E69719"/>
      </a:lt2>
      <a:accent1>
        <a:srgbClr val="86E3EB"/>
      </a:accent1>
      <a:accent2>
        <a:srgbClr val="00A8A8"/>
      </a:accent2>
      <a:accent3>
        <a:srgbClr val="37C5E6"/>
      </a:accent3>
      <a:accent4>
        <a:srgbClr val="1381B0"/>
      </a:accent4>
      <a:accent5>
        <a:srgbClr val="2C7B8C"/>
      </a:accent5>
      <a:accent6>
        <a:srgbClr val="0A4654"/>
      </a:accent6>
      <a:hlink>
        <a:srgbClr val="0563C1"/>
      </a:hlink>
      <a:folHlink>
        <a:srgbClr val="BFBFBF"/>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TotalTime>
  <Words>2194</Words>
  <Application>Microsoft Macintosh PowerPoint</Application>
  <PresentationFormat>Widescreen</PresentationFormat>
  <Paragraphs>330</Paragraphs>
  <Slides>19</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Calibri</vt:lpstr>
      <vt:lpstr>Cambria Math</vt:lpstr>
      <vt:lpstr>DengXian</vt:lpstr>
      <vt:lpstr>Microsoft YaHei</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189</cp:revision>
  <dcterms:created xsi:type="dcterms:W3CDTF">1900-01-01T00:00:00Z</dcterms:created>
  <dcterms:modified xsi:type="dcterms:W3CDTF">2019-04-09T03:38:31Z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3081-9.3.1</vt:lpwstr>
  </property>
</Properties>
</file>